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rts/chart1.xml" ContentType="application/vnd.openxmlformats-officedocument.drawingml.chart+xml"/>
  <Override PartName="/ppt/notesSlides/notesSlide10.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3"/>
  </p:notesMasterIdLst>
  <p:sldIdLst>
    <p:sldId id="256" r:id="rId2"/>
    <p:sldId id="523" r:id="rId3"/>
    <p:sldId id="528" r:id="rId4"/>
    <p:sldId id="526" r:id="rId5"/>
    <p:sldId id="423" r:id="rId6"/>
    <p:sldId id="458" r:id="rId7"/>
    <p:sldId id="459" r:id="rId8"/>
    <p:sldId id="460" r:id="rId9"/>
    <p:sldId id="471" r:id="rId10"/>
    <p:sldId id="472" r:id="rId11"/>
    <p:sldId id="543" r:id="rId12"/>
    <p:sldId id="419" r:id="rId13"/>
    <p:sldId id="530" r:id="rId14"/>
    <p:sldId id="495" r:id="rId15"/>
    <p:sldId id="450" r:id="rId16"/>
    <p:sldId id="451" r:id="rId17"/>
    <p:sldId id="541" r:id="rId18"/>
    <p:sldId id="455" r:id="rId19"/>
    <p:sldId id="525" r:id="rId20"/>
    <p:sldId id="473" r:id="rId21"/>
    <p:sldId id="527" r:id="rId22"/>
    <p:sldId id="519" r:id="rId23"/>
    <p:sldId id="504" r:id="rId24"/>
    <p:sldId id="531" r:id="rId25"/>
    <p:sldId id="501" r:id="rId26"/>
    <p:sldId id="553" r:id="rId27"/>
    <p:sldId id="554" r:id="rId28"/>
    <p:sldId id="512" r:id="rId29"/>
    <p:sldId id="511" r:id="rId30"/>
    <p:sldId id="514" r:id="rId31"/>
    <p:sldId id="520" r:id="rId32"/>
    <p:sldId id="474" r:id="rId33"/>
    <p:sldId id="477" r:id="rId34"/>
    <p:sldId id="478" r:id="rId35"/>
    <p:sldId id="479" r:id="rId36"/>
    <p:sldId id="480" r:id="rId37"/>
    <p:sldId id="481" r:id="rId38"/>
    <p:sldId id="482" r:id="rId39"/>
    <p:sldId id="489" r:id="rId40"/>
    <p:sldId id="488" r:id="rId41"/>
    <p:sldId id="483" r:id="rId42"/>
    <p:sldId id="497" r:id="rId43"/>
    <p:sldId id="521" r:id="rId44"/>
    <p:sldId id="538" r:id="rId45"/>
    <p:sldId id="545" r:id="rId46"/>
    <p:sldId id="546" r:id="rId47"/>
    <p:sldId id="547" r:id="rId48"/>
    <p:sldId id="548" r:id="rId49"/>
    <p:sldId id="549" r:id="rId50"/>
    <p:sldId id="544" r:id="rId51"/>
    <p:sldId id="291" r:id="rId5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94684"/>
    <a:srgbClr val="8064A2"/>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912" autoAdjust="0"/>
    <p:restoredTop sz="64643" autoAdjust="0"/>
  </p:normalViewPr>
  <p:slideViewPr>
    <p:cSldViewPr snapToGrid="0" snapToObjects="1">
      <p:cViewPr varScale="1">
        <p:scale>
          <a:sx n="55" d="100"/>
          <a:sy n="55" d="100"/>
        </p:scale>
        <p:origin x="1696" y="184"/>
      </p:cViewPr>
      <p:guideLst>
        <p:guide orient="horz" pos="2160"/>
        <p:guide pos="2880"/>
      </p:guideLst>
    </p:cSldViewPr>
  </p:slideViewPr>
  <p:outlineViewPr>
    <p:cViewPr>
      <p:scale>
        <a:sx n="33" d="100"/>
        <a:sy n="33" d="100"/>
      </p:scale>
      <p:origin x="0" y="-16224"/>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notesMaster" Target="notesMasters/notesMaster1.xml"/><Relationship Id="rId54" Type="http://schemas.openxmlformats.org/officeDocument/2006/relationships/presProps" Target="presProps.xml"/><Relationship Id="rId55" Type="http://schemas.openxmlformats.org/officeDocument/2006/relationships/viewProps" Target="viewProps.xml"/><Relationship Id="rId56" Type="http://schemas.openxmlformats.org/officeDocument/2006/relationships/theme" Target="theme/theme1.xml"/><Relationship Id="rId57"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charts/_rels/chart1.xml.rels><?xml version="1.0" encoding="UTF-8" standalone="yes"?>
<Relationships xmlns="http://schemas.openxmlformats.org/package/2006/relationships"><Relationship Id="rId1" Type="http://schemas.openxmlformats.org/officeDocument/2006/relationships/oleObject" Target="Book1"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1"/>
          <c:order val="0"/>
          <c:tx>
            <c:strRef>
              <c:f>Sheet1!$B$1</c:f>
              <c:strCache>
                <c:ptCount val="1"/>
                <c:pt idx="0">
                  <c:v>y</c:v>
                </c:pt>
              </c:strCache>
            </c:strRef>
          </c:tx>
          <c:spPr>
            <a:ln w="38100">
              <a:solidFill>
                <a:schemeClr val="tx1"/>
              </a:solidFill>
            </a:ln>
          </c:spPr>
          <c:marker>
            <c:symbol val="none"/>
          </c:marker>
          <c:xVal>
            <c:numRef>
              <c:f>Sheet1!$A$2:$A$2002</c:f>
              <c:numCache>
                <c:formatCode>General</c:formatCode>
                <c:ptCount val="2001"/>
                <c:pt idx="0">
                  <c:v>0.0</c:v>
                </c:pt>
                <c:pt idx="1">
                  <c:v>0.00150000000000001</c:v>
                </c:pt>
                <c:pt idx="2">
                  <c:v>0.00300000000000002</c:v>
                </c:pt>
                <c:pt idx="3">
                  <c:v>0.00450000000000002</c:v>
                </c:pt>
                <c:pt idx="4">
                  <c:v>0.00600000000000003</c:v>
                </c:pt>
                <c:pt idx="5">
                  <c:v>0.00750000000000006</c:v>
                </c:pt>
                <c:pt idx="6">
                  <c:v>0.00900000000000005</c:v>
                </c:pt>
                <c:pt idx="7">
                  <c:v>0.0105000000000001</c:v>
                </c:pt>
                <c:pt idx="8">
                  <c:v>0.012</c:v>
                </c:pt>
                <c:pt idx="9">
                  <c:v>0.0135000000000001</c:v>
                </c:pt>
                <c:pt idx="10">
                  <c:v>0.015</c:v>
                </c:pt>
                <c:pt idx="11">
                  <c:v>0.0165000000000001</c:v>
                </c:pt>
                <c:pt idx="12">
                  <c:v>0.0180000000000001</c:v>
                </c:pt>
                <c:pt idx="13">
                  <c:v>0.0195000000000001</c:v>
                </c:pt>
                <c:pt idx="14">
                  <c:v>0.0210000000000002</c:v>
                </c:pt>
                <c:pt idx="15">
                  <c:v>0.0225000000000001</c:v>
                </c:pt>
                <c:pt idx="16">
                  <c:v>0.024</c:v>
                </c:pt>
                <c:pt idx="17">
                  <c:v>0.0255</c:v>
                </c:pt>
                <c:pt idx="18">
                  <c:v>0.0270000000000002</c:v>
                </c:pt>
                <c:pt idx="19">
                  <c:v>0.0285</c:v>
                </c:pt>
                <c:pt idx="20">
                  <c:v>0.0300000000000001</c:v>
                </c:pt>
                <c:pt idx="21">
                  <c:v>0.0315</c:v>
                </c:pt>
                <c:pt idx="22">
                  <c:v>0.033</c:v>
                </c:pt>
                <c:pt idx="23">
                  <c:v>0.0345</c:v>
                </c:pt>
                <c:pt idx="24">
                  <c:v>0.0360000000000002</c:v>
                </c:pt>
                <c:pt idx="25">
                  <c:v>0.0375000000000002</c:v>
                </c:pt>
                <c:pt idx="26">
                  <c:v>0.0390000000000001</c:v>
                </c:pt>
                <c:pt idx="27">
                  <c:v>0.0405</c:v>
                </c:pt>
                <c:pt idx="28">
                  <c:v>0.0420000000000001</c:v>
                </c:pt>
                <c:pt idx="29">
                  <c:v>0.0435</c:v>
                </c:pt>
                <c:pt idx="30">
                  <c:v>0.045</c:v>
                </c:pt>
                <c:pt idx="31">
                  <c:v>0.0465</c:v>
                </c:pt>
                <c:pt idx="32">
                  <c:v>0.0480000000000001</c:v>
                </c:pt>
                <c:pt idx="33">
                  <c:v>0.0495000000000001</c:v>
                </c:pt>
                <c:pt idx="34">
                  <c:v>0.051</c:v>
                </c:pt>
                <c:pt idx="35">
                  <c:v>0.0525000000000001</c:v>
                </c:pt>
                <c:pt idx="36">
                  <c:v>0.0540000000000003</c:v>
                </c:pt>
                <c:pt idx="37">
                  <c:v>0.0555000000000001</c:v>
                </c:pt>
                <c:pt idx="38">
                  <c:v>0.0570000000000001</c:v>
                </c:pt>
                <c:pt idx="39">
                  <c:v>0.0585</c:v>
                </c:pt>
                <c:pt idx="40">
                  <c:v>0.0600000000000002</c:v>
                </c:pt>
                <c:pt idx="41">
                  <c:v>0.0615</c:v>
                </c:pt>
                <c:pt idx="42">
                  <c:v>0.063</c:v>
                </c:pt>
                <c:pt idx="43">
                  <c:v>0.0645000000000003</c:v>
                </c:pt>
                <c:pt idx="44">
                  <c:v>0.066</c:v>
                </c:pt>
                <c:pt idx="45">
                  <c:v>0.0675000000000002</c:v>
                </c:pt>
                <c:pt idx="46">
                  <c:v>0.0690000000000005</c:v>
                </c:pt>
                <c:pt idx="47">
                  <c:v>0.0705000000000001</c:v>
                </c:pt>
                <c:pt idx="48">
                  <c:v>0.0720000000000001</c:v>
                </c:pt>
                <c:pt idx="49">
                  <c:v>0.0735</c:v>
                </c:pt>
                <c:pt idx="50">
                  <c:v>0.0750000000000003</c:v>
                </c:pt>
                <c:pt idx="51">
                  <c:v>0.0765</c:v>
                </c:pt>
                <c:pt idx="52">
                  <c:v>0.0780000000000002</c:v>
                </c:pt>
                <c:pt idx="53">
                  <c:v>0.0795000000000004</c:v>
                </c:pt>
                <c:pt idx="54">
                  <c:v>0.081</c:v>
                </c:pt>
                <c:pt idx="55">
                  <c:v>0.0825</c:v>
                </c:pt>
                <c:pt idx="56">
                  <c:v>0.0840000000000002</c:v>
                </c:pt>
                <c:pt idx="57">
                  <c:v>0.0855000000000005</c:v>
                </c:pt>
                <c:pt idx="58">
                  <c:v>0.087</c:v>
                </c:pt>
                <c:pt idx="59">
                  <c:v>0.0885000000000009</c:v>
                </c:pt>
                <c:pt idx="60">
                  <c:v>0.09</c:v>
                </c:pt>
                <c:pt idx="61">
                  <c:v>0.0915000000000002</c:v>
                </c:pt>
                <c:pt idx="62">
                  <c:v>0.0930000000000008</c:v>
                </c:pt>
                <c:pt idx="63">
                  <c:v>0.0945000000000008</c:v>
                </c:pt>
                <c:pt idx="64">
                  <c:v>0.0960000000000002</c:v>
                </c:pt>
                <c:pt idx="65">
                  <c:v>0.0975000000000002</c:v>
                </c:pt>
                <c:pt idx="66">
                  <c:v>0.0990000000000002</c:v>
                </c:pt>
                <c:pt idx="67">
                  <c:v>0.1005</c:v>
                </c:pt>
                <c:pt idx="68">
                  <c:v>0.102</c:v>
                </c:pt>
                <c:pt idx="69">
                  <c:v>0.1035</c:v>
                </c:pt>
                <c:pt idx="70">
                  <c:v>0.105</c:v>
                </c:pt>
                <c:pt idx="71">
                  <c:v>0.1065</c:v>
                </c:pt>
                <c:pt idx="72">
                  <c:v>0.108</c:v>
                </c:pt>
                <c:pt idx="73">
                  <c:v>0.1095</c:v>
                </c:pt>
                <c:pt idx="74">
                  <c:v>0.111</c:v>
                </c:pt>
                <c:pt idx="75">
                  <c:v>0.1125</c:v>
                </c:pt>
                <c:pt idx="76">
                  <c:v>0.114</c:v>
                </c:pt>
                <c:pt idx="77">
                  <c:v>0.1155</c:v>
                </c:pt>
                <c:pt idx="78">
                  <c:v>0.117</c:v>
                </c:pt>
                <c:pt idx="79">
                  <c:v>0.1185</c:v>
                </c:pt>
                <c:pt idx="80">
                  <c:v>0.12</c:v>
                </c:pt>
                <c:pt idx="81">
                  <c:v>0.1215</c:v>
                </c:pt>
                <c:pt idx="82">
                  <c:v>0.123</c:v>
                </c:pt>
                <c:pt idx="83">
                  <c:v>0.1245</c:v>
                </c:pt>
                <c:pt idx="84">
                  <c:v>0.126</c:v>
                </c:pt>
                <c:pt idx="85">
                  <c:v>0.1275</c:v>
                </c:pt>
                <c:pt idx="86">
                  <c:v>0.129</c:v>
                </c:pt>
                <c:pt idx="87">
                  <c:v>0.1305</c:v>
                </c:pt>
                <c:pt idx="88">
                  <c:v>0.132</c:v>
                </c:pt>
                <c:pt idx="89">
                  <c:v>0.1335</c:v>
                </c:pt>
                <c:pt idx="90">
                  <c:v>0.135</c:v>
                </c:pt>
                <c:pt idx="91">
                  <c:v>0.1365</c:v>
                </c:pt>
                <c:pt idx="92">
                  <c:v>0.138</c:v>
                </c:pt>
                <c:pt idx="93">
                  <c:v>0.1395</c:v>
                </c:pt>
                <c:pt idx="94">
                  <c:v>0.141</c:v>
                </c:pt>
                <c:pt idx="95">
                  <c:v>0.1425</c:v>
                </c:pt>
                <c:pt idx="96">
                  <c:v>0.144</c:v>
                </c:pt>
                <c:pt idx="97">
                  <c:v>0.1455</c:v>
                </c:pt>
                <c:pt idx="98">
                  <c:v>0.147</c:v>
                </c:pt>
                <c:pt idx="99">
                  <c:v>0.1485</c:v>
                </c:pt>
                <c:pt idx="100">
                  <c:v>0.15</c:v>
                </c:pt>
                <c:pt idx="101">
                  <c:v>0.1515</c:v>
                </c:pt>
                <c:pt idx="102">
                  <c:v>0.153</c:v>
                </c:pt>
                <c:pt idx="103">
                  <c:v>0.1545</c:v>
                </c:pt>
                <c:pt idx="104">
                  <c:v>0.156</c:v>
                </c:pt>
                <c:pt idx="105">
                  <c:v>0.157500000000001</c:v>
                </c:pt>
                <c:pt idx="106">
                  <c:v>0.159000000000001</c:v>
                </c:pt>
                <c:pt idx="107">
                  <c:v>0.1605</c:v>
                </c:pt>
                <c:pt idx="108">
                  <c:v>0.162000000000001</c:v>
                </c:pt>
                <c:pt idx="109">
                  <c:v>0.163500000000001</c:v>
                </c:pt>
                <c:pt idx="110">
                  <c:v>0.165000000000001</c:v>
                </c:pt>
                <c:pt idx="111">
                  <c:v>0.166500000000001</c:v>
                </c:pt>
                <c:pt idx="112">
                  <c:v>0.168000000000001</c:v>
                </c:pt>
                <c:pt idx="113">
                  <c:v>0.169500000000001</c:v>
                </c:pt>
                <c:pt idx="114">
                  <c:v>0.171</c:v>
                </c:pt>
                <c:pt idx="115">
                  <c:v>0.1725</c:v>
                </c:pt>
                <c:pt idx="116">
                  <c:v>0.174</c:v>
                </c:pt>
                <c:pt idx="117">
                  <c:v>0.1755</c:v>
                </c:pt>
                <c:pt idx="118">
                  <c:v>0.177</c:v>
                </c:pt>
                <c:pt idx="119">
                  <c:v>0.1785</c:v>
                </c:pt>
                <c:pt idx="120">
                  <c:v>0.18</c:v>
                </c:pt>
                <c:pt idx="121">
                  <c:v>0.1815</c:v>
                </c:pt>
                <c:pt idx="122">
                  <c:v>0.183</c:v>
                </c:pt>
                <c:pt idx="123">
                  <c:v>0.1845</c:v>
                </c:pt>
                <c:pt idx="124">
                  <c:v>0.186</c:v>
                </c:pt>
                <c:pt idx="125">
                  <c:v>0.1875</c:v>
                </c:pt>
                <c:pt idx="126">
                  <c:v>0.189000000000001</c:v>
                </c:pt>
                <c:pt idx="127">
                  <c:v>0.1905</c:v>
                </c:pt>
                <c:pt idx="128">
                  <c:v>0.192</c:v>
                </c:pt>
                <c:pt idx="129">
                  <c:v>0.193500000000001</c:v>
                </c:pt>
                <c:pt idx="130">
                  <c:v>0.195000000000001</c:v>
                </c:pt>
                <c:pt idx="131">
                  <c:v>0.196500000000001</c:v>
                </c:pt>
                <c:pt idx="132">
                  <c:v>0.198000000000001</c:v>
                </c:pt>
                <c:pt idx="133">
                  <c:v>0.199500000000001</c:v>
                </c:pt>
                <c:pt idx="134">
                  <c:v>0.201</c:v>
                </c:pt>
                <c:pt idx="135">
                  <c:v>0.2025</c:v>
                </c:pt>
                <c:pt idx="136">
                  <c:v>0.204</c:v>
                </c:pt>
                <c:pt idx="137">
                  <c:v>0.2055</c:v>
                </c:pt>
                <c:pt idx="138">
                  <c:v>0.207</c:v>
                </c:pt>
                <c:pt idx="139">
                  <c:v>0.2085</c:v>
                </c:pt>
                <c:pt idx="140">
                  <c:v>0.21</c:v>
                </c:pt>
                <c:pt idx="141">
                  <c:v>0.2115</c:v>
                </c:pt>
                <c:pt idx="142">
                  <c:v>0.213</c:v>
                </c:pt>
                <c:pt idx="143">
                  <c:v>0.2145</c:v>
                </c:pt>
                <c:pt idx="144">
                  <c:v>0.216</c:v>
                </c:pt>
                <c:pt idx="145">
                  <c:v>0.2175</c:v>
                </c:pt>
                <c:pt idx="146">
                  <c:v>0.219</c:v>
                </c:pt>
                <c:pt idx="147">
                  <c:v>0.2205</c:v>
                </c:pt>
                <c:pt idx="148">
                  <c:v>0.222</c:v>
                </c:pt>
                <c:pt idx="149">
                  <c:v>0.223500000000001</c:v>
                </c:pt>
                <c:pt idx="150">
                  <c:v>0.225000000000001</c:v>
                </c:pt>
                <c:pt idx="151">
                  <c:v>0.226500000000001</c:v>
                </c:pt>
                <c:pt idx="152">
                  <c:v>0.228000000000001</c:v>
                </c:pt>
                <c:pt idx="153">
                  <c:v>0.229500000000001</c:v>
                </c:pt>
                <c:pt idx="154">
                  <c:v>0.231</c:v>
                </c:pt>
                <c:pt idx="155">
                  <c:v>0.2325</c:v>
                </c:pt>
                <c:pt idx="156">
                  <c:v>0.234</c:v>
                </c:pt>
                <c:pt idx="157">
                  <c:v>0.2355</c:v>
                </c:pt>
                <c:pt idx="158">
                  <c:v>0.237</c:v>
                </c:pt>
                <c:pt idx="159">
                  <c:v>0.2385</c:v>
                </c:pt>
                <c:pt idx="160">
                  <c:v>0.24</c:v>
                </c:pt>
                <c:pt idx="161">
                  <c:v>0.2415</c:v>
                </c:pt>
                <c:pt idx="162">
                  <c:v>0.243</c:v>
                </c:pt>
                <c:pt idx="163">
                  <c:v>0.2445</c:v>
                </c:pt>
                <c:pt idx="164">
                  <c:v>0.246</c:v>
                </c:pt>
                <c:pt idx="165">
                  <c:v>0.2475</c:v>
                </c:pt>
                <c:pt idx="166">
                  <c:v>0.249</c:v>
                </c:pt>
                <c:pt idx="167">
                  <c:v>0.2505</c:v>
                </c:pt>
                <c:pt idx="168">
                  <c:v>0.252</c:v>
                </c:pt>
                <c:pt idx="169">
                  <c:v>0.2535</c:v>
                </c:pt>
                <c:pt idx="170">
                  <c:v>0.255</c:v>
                </c:pt>
                <c:pt idx="171">
                  <c:v>0.2565</c:v>
                </c:pt>
                <c:pt idx="172">
                  <c:v>0.258</c:v>
                </c:pt>
                <c:pt idx="173">
                  <c:v>0.2595</c:v>
                </c:pt>
                <c:pt idx="174">
                  <c:v>0.261</c:v>
                </c:pt>
                <c:pt idx="175">
                  <c:v>0.2625</c:v>
                </c:pt>
                <c:pt idx="176">
                  <c:v>0.264</c:v>
                </c:pt>
                <c:pt idx="177">
                  <c:v>0.2655</c:v>
                </c:pt>
                <c:pt idx="178">
                  <c:v>0.267</c:v>
                </c:pt>
                <c:pt idx="179">
                  <c:v>0.2685</c:v>
                </c:pt>
                <c:pt idx="180">
                  <c:v>0.27</c:v>
                </c:pt>
                <c:pt idx="181">
                  <c:v>0.2715</c:v>
                </c:pt>
                <c:pt idx="182">
                  <c:v>0.273</c:v>
                </c:pt>
                <c:pt idx="183">
                  <c:v>0.2745</c:v>
                </c:pt>
                <c:pt idx="184">
                  <c:v>0.276</c:v>
                </c:pt>
                <c:pt idx="185">
                  <c:v>0.2775</c:v>
                </c:pt>
                <c:pt idx="186">
                  <c:v>0.279</c:v>
                </c:pt>
                <c:pt idx="187">
                  <c:v>0.2805</c:v>
                </c:pt>
                <c:pt idx="188">
                  <c:v>0.282</c:v>
                </c:pt>
                <c:pt idx="189">
                  <c:v>0.2835</c:v>
                </c:pt>
                <c:pt idx="190">
                  <c:v>0.285</c:v>
                </c:pt>
                <c:pt idx="191">
                  <c:v>0.2865</c:v>
                </c:pt>
                <c:pt idx="192">
                  <c:v>0.288</c:v>
                </c:pt>
                <c:pt idx="193">
                  <c:v>0.2895</c:v>
                </c:pt>
                <c:pt idx="194">
                  <c:v>0.291</c:v>
                </c:pt>
                <c:pt idx="195">
                  <c:v>0.2925</c:v>
                </c:pt>
                <c:pt idx="196">
                  <c:v>0.294</c:v>
                </c:pt>
                <c:pt idx="197">
                  <c:v>0.2955</c:v>
                </c:pt>
                <c:pt idx="198">
                  <c:v>0.297</c:v>
                </c:pt>
                <c:pt idx="199">
                  <c:v>0.2985</c:v>
                </c:pt>
                <c:pt idx="200">
                  <c:v>0.3</c:v>
                </c:pt>
                <c:pt idx="201">
                  <c:v>0.3015</c:v>
                </c:pt>
                <c:pt idx="202">
                  <c:v>0.303</c:v>
                </c:pt>
                <c:pt idx="203">
                  <c:v>0.3045</c:v>
                </c:pt>
                <c:pt idx="204">
                  <c:v>0.306</c:v>
                </c:pt>
                <c:pt idx="205">
                  <c:v>0.3075</c:v>
                </c:pt>
                <c:pt idx="206">
                  <c:v>0.309000000000001</c:v>
                </c:pt>
                <c:pt idx="207">
                  <c:v>0.310500000000002</c:v>
                </c:pt>
                <c:pt idx="208">
                  <c:v>0.312000000000002</c:v>
                </c:pt>
                <c:pt idx="209">
                  <c:v>0.313500000000002</c:v>
                </c:pt>
                <c:pt idx="210">
                  <c:v>0.315000000000002</c:v>
                </c:pt>
                <c:pt idx="211">
                  <c:v>0.316500000000002</c:v>
                </c:pt>
                <c:pt idx="212">
                  <c:v>0.318000000000002</c:v>
                </c:pt>
                <c:pt idx="213">
                  <c:v>0.319500000000002</c:v>
                </c:pt>
                <c:pt idx="214">
                  <c:v>0.321000000000002</c:v>
                </c:pt>
                <c:pt idx="215">
                  <c:v>0.322500000000002</c:v>
                </c:pt>
                <c:pt idx="216">
                  <c:v>0.324000000000002</c:v>
                </c:pt>
                <c:pt idx="217">
                  <c:v>0.325500000000002</c:v>
                </c:pt>
                <c:pt idx="218">
                  <c:v>0.327000000000002</c:v>
                </c:pt>
                <c:pt idx="219">
                  <c:v>0.328500000000002</c:v>
                </c:pt>
                <c:pt idx="220">
                  <c:v>0.330000000000002</c:v>
                </c:pt>
                <c:pt idx="221">
                  <c:v>0.331500000000003</c:v>
                </c:pt>
                <c:pt idx="222">
                  <c:v>0.333000000000003</c:v>
                </c:pt>
                <c:pt idx="223">
                  <c:v>0.334500000000003</c:v>
                </c:pt>
                <c:pt idx="224">
                  <c:v>0.336000000000003</c:v>
                </c:pt>
                <c:pt idx="225">
                  <c:v>0.337500000000003</c:v>
                </c:pt>
                <c:pt idx="226">
                  <c:v>0.339000000000003</c:v>
                </c:pt>
                <c:pt idx="227">
                  <c:v>0.340500000000001</c:v>
                </c:pt>
                <c:pt idx="228">
                  <c:v>0.342000000000001</c:v>
                </c:pt>
                <c:pt idx="229">
                  <c:v>0.343500000000001</c:v>
                </c:pt>
                <c:pt idx="230">
                  <c:v>0.345000000000001</c:v>
                </c:pt>
                <c:pt idx="231">
                  <c:v>0.346500000000001</c:v>
                </c:pt>
                <c:pt idx="232">
                  <c:v>0.348000000000001</c:v>
                </c:pt>
                <c:pt idx="233">
                  <c:v>0.349500000000001</c:v>
                </c:pt>
                <c:pt idx="234">
                  <c:v>0.351</c:v>
                </c:pt>
                <c:pt idx="235">
                  <c:v>0.3525</c:v>
                </c:pt>
                <c:pt idx="236">
                  <c:v>0.354</c:v>
                </c:pt>
                <c:pt idx="237">
                  <c:v>0.3555</c:v>
                </c:pt>
                <c:pt idx="238">
                  <c:v>0.357</c:v>
                </c:pt>
                <c:pt idx="239">
                  <c:v>0.3585</c:v>
                </c:pt>
                <c:pt idx="240">
                  <c:v>0.36</c:v>
                </c:pt>
                <c:pt idx="241">
                  <c:v>0.3615</c:v>
                </c:pt>
                <c:pt idx="242">
                  <c:v>0.363</c:v>
                </c:pt>
                <c:pt idx="243">
                  <c:v>0.3645</c:v>
                </c:pt>
                <c:pt idx="244">
                  <c:v>0.366</c:v>
                </c:pt>
                <c:pt idx="245">
                  <c:v>0.3675</c:v>
                </c:pt>
                <c:pt idx="246">
                  <c:v>0.369</c:v>
                </c:pt>
                <c:pt idx="247">
                  <c:v>0.3705</c:v>
                </c:pt>
                <c:pt idx="248">
                  <c:v>0.372000000000002</c:v>
                </c:pt>
                <c:pt idx="249">
                  <c:v>0.373500000000002</c:v>
                </c:pt>
                <c:pt idx="250">
                  <c:v>0.375000000000002</c:v>
                </c:pt>
                <c:pt idx="251">
                  <c:v>0.376500000000002</c:v>
                </c:pt>
                <c:pt idx="252">
                  <c:v>0.378000000000002</c:v>
                </c:pt>
                <c:pt idx="253">
                  <c:v>0.379500000000002</c:v>
                </c:pt>
                <c:pt idx="254">
                  <c:v>0.381000000000002</c:v>
                </c:pt>
                <c:pt idx="255">
                  <c:v>0.382500000000002</c:v>
                </c:pt>
                <c:pt idx="256">
                  <c:v>0.384000000000002</c:v>
                </c:pt>
                <c:pt idx="257">
                  <c:v>0.385500000000002</c:v>
                </c:pt>
                <c:pt idx="258">
                  <c:v>0.387000000000002</c:v>
                </c:pt>
                <c:pt idx="259">
                  <c:v>0.388500000000002</c:v>
                </c:pt>
                <c:pt idx="260">
                  <c:v>0.390000000000002</c:v>
                </c:pt>
                <c:pt idx="261">
                  <c:v>0.391500000000002</c:v>
                </c:pt>
                <c:pt idx="262">
                  <c:v>0.393000000000002</c:v>
                </c:pt>
                <c:pt idx="263">
                  <c:v>0.394500000000003</c:v>
                </c:pt>
                <c:pt idx="264">
                  <c:v>0.396000000000003</c:v>
                </c:pt>
                <c:pt idx="265">
                  <c:v>0.397500000000003</c:v>
                </c:pt>
                <c:pt idx="266">
                  <c:v>0.399000000000003</c:v>
                </c:pt>
                <c:pt idx="267">
                  <c:v>0.4005</c:v>
                </c:pt>
                <c:pt idx="268">
                  <c:v>0.402</c:v>
                </c:pt>
                <c:pt idx="269">
                  <c:v>0.4035</c:v>
                </c:pt>
                <c:pt idx="270">
                  <c:v>0.405</c:v>
                </c:pt>
                <c:pt idx="271">
                  <c:v>0.4065</c:v>
                </c:pt>
                <c:pt idx="272">
                  <c:v>0.408</c:v>
                </c:pt>
                <c:pt idx="273">
                  <c:v>0.4095</c:v>
                </c:pt>
                <c:pt idx="274">
                  <c:v>0.411</c:v>
                </c:pt>
                <c:pt idx="275">
                  <c:v>0.4125</c:v>
                </c:pt>
                <c:pt idx="276">
                  <c:v>0.414</c:v>
                </c:pt>
                <c:pt idx="277">
                  <c:v>0.4155</c:v>
                </c:pt>
                <c:pt idx="278">
                  <c:v>0.417</c:v>
                </c:pt>
                <c:pt idx="279">
                  <c:v>0.4185</c:v>
                </c:pt>
                <c:pt idx="280">
                  <c:v>0.42</c:v>
                </c:pt>
                <c:pt idx="281">
                  <c:v>0.4215</c:v>
                </c:pt>
                <c:pt idx="282">
                  <c:v>0.423</c:v>
                </c:pt>
                <c:pt idx="283">
                  <c:v>0.4245</c:v>
                </c:pt>
                <c:pt idx="284">
                  <c:v>0.426</c:v>
                </c:pt>
                <c:pt idx="285">
                  <c:v>0.4275</c:v>
                </c:pt>
                <c:pt idx="286">
                  <c:v>0.429</c:v>
                </c:pt>
                <c:pt idx="287">
                  <c:v>0.4305</c:v>
                </c:pt>
                <c:pt idx="288">
                  <c:v>0.432</c:v>
                </c:pt>
                <c:pt idx="289">
                  <c:v>0.433500000000001</c:v>
                </c:pt>
                <c:pt idx="290">
                  <c:v>0.435000000000002</c:v>
                </c:pt>
                <c:pt idx="291">
                  <c:v>0.436500000000002</c:v>
                </c:pt>
                <c:pt idx="292">
                  <c:v>0.438000000000002</c:v>
                </c:pt>
                <c:pt idx="293">
                  <c:v>0.439500000000002</c:v>
                </c:pt>
                <c:pt idx="294">
                  <c:v>0.441000000000001</c:v>
                </c:pt>
                <c:pt idx="295">
                  <c:v>0.442500000000001</c:v>
                </c:pt>
                <c:pt idx="296">
                  <c:v>0.444000000000001</c:v>
                </c:pt>
                <c:pt idx="297">
                  <c:v>0.445500000000001</c:v>
                </c:pt>
                <c:pt idx="298">
                  <c:v>0.447000000000001</c:v>
                </c:pt>
                <c:pt idx="299">
                  <c:v>0.448500000000001</c:v>
                </c:pt>
                <c:pt idx="300">
                  <c:v>0.45</c:v>
                </c:pt>
                <c:pt idx="301">
                  <c:v>0.4515</c:v>
                </c:pt>
                <c:pt idx="302">
                  <c:v>0.453</c:v>
                </c:pt>
                <c:pt idx="303">
                  <c:v>0.4545</c:v>
                </c:pt>
                <c:pt idx="304">
                  <c:v>0.456</c:v>
                </c:pt>
                <c:pt idx="305">
                  <c:v>0.4575</c:v>
                </c:pt>
                <c:pt idx="306">
                  <c:v>0.459</c:v>
                </c:pt>
                <c:pt idx="307">
                  <c:v>0.4605</c:v>
                </c:pt>
                <c:pt idx="308">
                  <c:v>0.462</c:v>
                </c:pt>
                <c:pt idx="309">
                  <c:v>0.4635</c:v>
                </c:pt>
                <c:pt idx="310">
                  <c:v>0.465</c:v>
                </c:pt>
                <c:pt idx="311">
                  <c:v>0.4665</c:v>
                </c:pt>
                <c:pt idx="312">
                  <c:v>0.468</c:v>
                </c:pt>
                <c:pt idx="313">
                  <c:v>0.4695</c:v>
                </c:pt>
                <c:pt idx="314">
                  <c:v>0.471</c:v>
                </c:pt>
                <c:pt idx="315">
                  <c:v>0.4725</c:v>
                </c:pt>
                <c:pt idx="316">
                  <c:v>0.474</c:v>
                </c:pt>
                <c:pt idx="317">
                  <c:v>0.4755</c:v>
                </c:pt>
                <c:pt idx="318">
                  <c:v>0.477</c:v>
                </c:pt>
                <c:pt idx="319">
                  <c:v>0.4785</c:v>
                </c:pt>
                <c:pt idx="320">
                  <c:v>0.48</c:v>
                </c:pt>
                <c:pt idx="321">
                  <c:v>0.4815</c:v>
                </c:pt>
                <c:pt idx="322">
                  <c:v>0.483</c:v>
                </c:pt>
                <c:pt idx="323">
                  <c:v>0.4845</c:v>
                </c:pt>
                <c:pt idx="324">
                  <c:v>0.486</c:v>
                </c:pt>
                <c:pt idx="325">
                  <c:v>0.4875</c:v>
                </c:pt>
                <c:pt idx="326">
                  <c:v>0.489</c:v>
                </c:pt>
                <c:pt idx="327">
                  <c:v>0.4905</c:v>
                </c:pt>
                <c:pt idx="328">
                  <c:v>0.492</c:v>
                </c:pt>
                <c:pt idx="329">
                  <c:v>0.4935</c:v>
                </c:pt>
                <c:pt idx="330">
                  <c:v>0.495</c:v>
                </c:pt>
                <c:pt idx="331">
                  <c:v>0.496500000000001</c:v>
                </c:pt>
                <c:pt idx="332">
                  <c:v>0.498000000000002</c:v>
                </c:pt>
                <c:pt idx="333">
                  <c:v>0.499500000000002</c:v>
                </c:pt>
                <c:pt idx="334">
                  <c:v>0.501</c:v>
                </c:pt>
                <c:pt idx="335">
                  <c:v>0.5025</c:v>
                </c:pt>
                <c:pt idx="336">
                  <c:v>0.504</c:v>
                </c:pt>
                <c:pt idx="337">
                  <c:v>0.5055</c:v>
                </c:pt>
                <c:pt idx="338">
                  <c:v>0.507</c:v>
                </c:pt>
                <c:pt idx="339">
                  <c:v>0.5085</c:v>
                </c:pt>
                <c:pt idx="340">
                  <c:v>0.51</c:v>
                </c:pt>
                <c:pt idx="341">
                  <c:v>0.5115</c:v>
                </c:pt>
                <c:pt idx="342">
                  <c:v>0.513</c:v>
                </c:pt>
                <c:pt idx="343">
                  <c:v>0.5145</c:v>
                </c:pt>
                <c:pt idx="344">
                  <c:v>0.516</c:v>
                </c:pt>
                <c:pt idx="345">
                  <c:v>0.5175</c:v>
                </c:pt>
                <c:pt idx="346">
                  <c:v>0.519</c:v>
                </c:pt>
                <c:pt idx="347">
                  <c:v>0.5205</c:v>
                </c:pt>
                <c:pt idx="348">
                  <c:v>0.522</c:v>
                </c:pt>
                <c:pt idx="349">
                  <c:v>0.5235</c:v>
                </c:pt>
                <c:pt idx="350">
                  <c:v>0.525</c:v>
                </c:pt>
                <c:pt idx="351">
                  <c:v>0.5265</c:v>
                </c:pt>
                <c:pt idx="352">
                  <c:v>0.528</c:v>
                </c:pt>
                <c:pt idx="353">
                  <c:v>0.5295</c:v>
                </c:pt>
                <c:pt idx="354">
                  <c:v>0.531</c:v>
                </c:pt>
                <c:pt idx="355">
                  <c:v>0.5325</c:v>
                </c:pt>
                <c:pt idx="356">
                  <c:v>0.534</c:v>
                </c:pt>
                <c:pt idx="357">
                  <c:v>0.5355</c:v>
                </c:pt>
                <c:pt idx="358">
                  <c:v>0.537</c:v>
                </c:pt>
                <c:pt idx="359">
                  <c:v>0.5385</c:v>
                </c:pt>
                <c:pt idx="360">
                  <c:v>0.54</c:v>
                </c:pt>
                <c:pt idx="361">
                  <c:v>0.5415</c:v>
                </c:pt>
                <c:pt idx="362">
                  <c:v>0.543</c:v>
                </c:pt>
                <c:pt idx="363">
                  <c:v>0.5445</c:v>
                </c:pt>
                <c:pt idx="364">
                  <c:v>0.546</c:v>
                </c:pt>
                <c:pt idx="365">
                  <c:v>0.5475</c:v>
                </c:pt>
                <c:pt idx="366">
                  <c:v>0.549</c:v>
                </c:pt>
                <c:pt idx="367">
                  <c:v>0.5505</c:v>
                </c:pt>
                <c:pt idx="368">
                  <c:v>0.552</c:v>
                </c:pt>
                <c:pt idx="369">
                  <c:v>0.5535</c:v>
                </c:pt>
                <c:pt idx="370">
                  <c:v>0.555</c:v>
                </c:pt>
                <c:pt idx="371">
                  <c:v>0.5565</c:v>
                </c:pt>
                <c:pt idx="372">
                  <c:v>0.558</c:v>
                </c:pt>
                <c:pt idx="373">
                  <c:v>0.5595</c:v>
                </c:pt>
                <c:pt idx="374">
                  <c:v>0.561</c:v>
                </c:pt>
                <c:pt idx="375">
                  <c:v>0.5625</c:v>
                </c:pt>
                <c:pt idx="376">
                  <c:v>0.564</c:v>
                </c:pt>
                <c:pt idx="377">
                  <c:v>0.5655</c:v>
                </c:pt>
                <c:pt idx="378">
                  <c:v>0.567</c:v>
                </c:pt>
                <c:pt idx="379">
                  <c:v>0.5685</c:v>
                </c:pt>
                <c:pt idx="380">
                  <c:v>0.57</c:v>
                </c:pt>
                <c:pt idx="381">
                  <c:v>0.5715</c:v>
                </c:pt>
                <c:pt idx="382">
                  <c:v>0.573</c:v>
                </c:pt>
                <c:pt idx="383">
                  <c:v>0.5745</c:v>
                </c:pt>
                <c:pt idx="384">
                  <c:v>0.576000000000001</c:v>
                </c:pt>
                <c:pt idx="385">
                  <c:v>0.5775</c:v>
                </c:pt>
                <c:pt idx="386">
                  <c:v>0.579000000000001</c:v>
                </c:pt>
                <c:pt idx="387">
                  <c:v>0.5805</c:v>
                </c:pt>
                <c:pt idx="388">
                  <c:v>0.582000000000001</c:v>
                </c:pt>
                <c:pt idx="389">
                  <c:v>0.5835</c:v>
                </c:pt>
                <c:pt idx="390">
                  <c:v>0.585000000000001</c:v>
                </c:pt>
                <c:pt idx="391">
                  <c:v>0.5865</c:v>
                </c:pt>
                <c:pt idx="392">
                  <c:v>0.588000000000001</c:v>
                </c:pt>
                <c:pt idx="393">
                  <c:v>0.5895</c:v>
                </c:pt>
                <c:pt idx="394">
                  <c:v>0.591000000000001</c:v>
                </c:pt>
                <c:pt idx="395">
                  <c:v>0.5925</c:v>
                </c:pt>
                <c:pt idx="396">
                  <c:v>0.594000000000001</c:v>
                </c:pt>
                <c:pt idx="397">
                  <c:v>0.5955</c:v>
                </c:pt>
                <c:pt idx="398">
                  <c:v>0.597000000000001</c:v>
                </c:pt>
                <c:pt idx="399">
                  <c:v>0.5985</c:v>
                </c:pt>
                <c:pt idx="400">
                  <c:v>0.600000000000001</c:v>
                </c:pt>
                <c:pt idx="401">
                  <c:v>0.6015</c:v>
                </c:pt>
                <c:pt idx="402">
                  <c:v>0.603000000000001</c:v>
                </c:pt>
                <c:pt idx="403">
                  <c:v>0.6045</c:v>
                </c:pt>
                <c:pt idx="404">
                  <c:v>0.606000000000001</c:v>
                </c:pt>
                <c:pt idx="405">
                  <c:v>0.6075</c:v>
                </c:pt>
                <c:pt idx="406">
                  <c:v>0.609000000000001</c:v>
                </c:pt>
                <c:pt idx="407">
                  <c:v>0.6105</c:v>
                </c:pt>
                <c:pt idx="408">
                  <c:v>0.612000000000001</c:v>
                </c:pt>
                <c:pt idx="409">
                  <c:v>0.6135</c:v>
                </c:pt>
                <c:pt idx="410">
                  <c:v>0.615000000000004</c:v>
                </c:pt>
                <c:pt idx="411">
                  <c:v>0.6165</c:v>
                </c:pt>
                <c:pt idx="412">
                  <c:v>0.618000000000004</c:v>
                </c:pt>
                <c:pt idx="413">
                  <c:v>0.6195</c:v>
                </c:pt>
                <c:pt idx="414">
                  <c:v>0.621000000000004</c:v>
                </c:pt>
                <c:pt idx="415">
                  <c:v>0.6225</c:v>
                </c:pt>
                <c:pt idx="416">
                  <c:v>0.624000000000004</c:v>
                </c:pt>
                <c:pt idx="417">
                  <c:v>0.6255</c:v>
                </c:pt>
                <c:pt idx="418">
                  <c:v>0.627000000000004</c:v>
                </c:pt>
                <c:pt idx="419">
                  <c:v>0.6285</c:v>
                </c:pt>
                <c:pt idx="420">
                  <c:v>0.630000000000004</c:v>
                </c:pt>
                <c:pt idx="421">
                  <c:v>0.6315</c:v>
                </c:pt>
                <c:pt idx="422">
                  <c:v>0.633000000000004</c:v>
                </c:pt>
                <c:pt idx="423">
                  <c:v>0.6345</c:v>
                </c:pt>
                <c:pt idx="424">
                  <c:v>0.636000000000004</c:v>
                </c:pt>
                <c:pt idx="425">
                  <c:v>0.637500000000001</c:v>
                </c:pt>
                <c:pt idx="426">
                  <c:v>0.639000000000004</c:v>
                </c:pt>
                <c:pt idx="427">
                  <c:v>0.640500000000001</c:v>
                </c:pt>
                <c:pt idx="428">
                  <c:v>0.642000000000004</c:v>
                </c:pt>
                <c:pt idx="429">
                  <c:v>0.643500000000001</c:v>
                </c:pt>
                <c:pt idx="430">
                  <c:v>0.645000000000004</c:v>
                </c:pt>
                <c:pt idx="431">
                  <c:v>0.646500000000001</c:v>
                </c:pt>
                <c:pt idx="432">
                  <c:v>0.648000000000004</c:v>
                </c:pt>
                <c:pt idx="433">
                  <c:v>0.649500000000001</c:v>
                </c:pt>
                <c:pt idx="434">
                  <c:v>0.651000000000005</c:v>
                </c:pt>
                <c:pt idx="435">
                  <c:v>0.652500000000001</c:v>
                </c:pt>
                <c:pt idx="436">
                  <c:v>0.654000000000005</c:v>
                </c:pt>
                <c:pt idx="437">
                  <c:v>0.655500000000001</c:v>
                </c:pt>
                <c:pt idx="438">
                  <c:v>0.657000000000005</c:v>
                </c:pt>
                <c:pt idx="439">
                  <c:v>0.658500000000001</c:v>
                </c:pt>
                <c:pt idx="440">
                  <c:v>0.660000000000005</c:v>
                </c:pt>
                <c:pt idx="441">
                  <c:v>0.661500000000001</c:v>
                </c:pt>
                <c:pt idx="442">
                  <c:v>0.663000000000005</c:v>
                </c:pt>
                <c:pt idx="443">
                  <c:v>0.664500000000001</c:v>
                </c:pt>
                <c:pt idx="444">
                  <c:v>0.666000000000005</c:v>
                </c:pt>
                <c:pt idx="445">
                  <c:v>0.667500000000001</c:v>
                </c:pt>
                <c:pt idx="446">
                  <c:v>0.669000000000005</c:v>
                </c:pt>
                <c:pt idx="447">
                  <c:v>0.670500000000001</c:v>
                </c:pt>
                <c:pt idx="448">
                  <c:v>0.672000000000005</c:v>
                </c:pt>
                <c:pt idx="449">
                  <c:v>0.673500000000001</c:v>
                </c:pt>
                <c:pt idx="450">
                  <c:v>0.675000000000005</c:v>
                </c:pt>
                <c:pt idx="451">
                  <c:v>0.676500000000003</c:v>
                </c:pt>
                <c:pt idx="452">
                  <c:v>0.678000000000005</c:v>
                </c:pt>
                <c:pt idx="453">
                  <c:v>0.679500000000004</c:v>
                </c:pt>
                <c:pt idx="454">
                  <c:v>0.681000000000002</c:v>
                </c:pt>
                <c:pt idx="455">
                  <c:v>0.682500000000002</c:v>
                </c:pt>
                <c:pt idx="456">
                  <c:v>0.684000000000003</c:v>
                </c:pt>
                <c:pt idx="457">
                  <c:v>0.685500000000002</c:v>
                </c:pt>
                <c:pt idx="458">
                  <c:v>0.687000000000003</c:v>
                </c:pt>
                <c:pt idx="459">
                  <c:v>0.688500000000002</c:v>
                </c:pt>
                <c:pt idx="460">
                  <c:v>0.690000000000003</c:v>
                </c:pt>
                <c:pt idx="461">
                  <c:v>0.691500000000002</c:v>
                </c:pt>
                <c:pt idx="462">
                  <c:v>0.693000000000003</c:v>
                </c:pt>
                <c:pt idx="463">
                  <c:v>0.694500000000002</c:v>
                </c:pt>
                <c:pt idx="464">
                  <c:v>0.696000000000003</c:v>
                </c:pt>
                <c:pt idx="465">
                  <c:v>0.697500000000002</c:v>
                </c:pt>
                <c:pt idx="466">
                  <c:v>0.699000000000003</c:v>
                </c:pt>
                <c:pt idx="467">
                  <c:v>0.7005</c:v>
                </c:pt>
                <c:pt idx="468">
                  <c:v>0.702000000000001</c:v>
                </c:pt>
                <c:pt idx="469">
                  <c:v>0.7035</c:v>
                </c:pt>
                <c:pt idx="470">
                  <c:v>0.705000000000001</c:v>
                </c:pt>
                <c:pt idx="471">
                  <c:v>0.7065</c:v>
                </c:pt>
                <c:pt idx="472">
                  <c:v>0.708000000000001</c:v>
                </c:pt>
                <c:pt idx="473">
                  <c:v>0.7095</c:v>
                </c:pt>
                <c:pt idx="474">
                  <c:v>0.711000000000001</c:v>
                </c:pt>
                <c:pt idx="475">
                  <c:v>0.7125</c:v>
                </c:pt>
                <c:pt idx="476">
                  <c:v>0.714000000000001</c:v>
                </c:pt>
                <c:pt idx="477">
                  <c:v>0.7155</c:v>
                </c:pt>
                <c:pt idx="478">
                  <c:v>0.717000000000001</c:v>
                </c:pt>
                <c:pt idx="479">
                  <c:v>0.7185</c:v>
                </c:pt>
                <c:pt idx="480">
                  <c:v>0.720000000000001</c:v>
                </c:pt>
                <c:pt idx="481">
                  <c:v>0.7215</c:v>
                </c:pt>
                <c:pt idx="482">
                  <c:v>0.723000000000001</c:v>
                </c:pt>
                <c:pt idx="483">
                  <c:v>0.7245</c:v>
                </c:pt>
                <c:pt idx="484">
                  <c:v>0.726000000000001</c:v>
                </c:pt>
                <c:pt idx="485">
                  <c:v>0.7275</c:v>
                </c:pt>
                <c:pt idx="486">
                  <c:v>0.729000000000001</c:v>
                </c:pt>
                <c:pt idx="487">
                  <c:v>0.7305</c:v>
                </c:pt>
                <c:pt idx="488">
                  <c:v>0.732000000000001</c:v>
                </c:pt>
                <c:pt idx="489">
                  <c:v>0.7335</c:v>
                </c:pt>
                <c:pt idx="490">
                  <c:v>0.735000000000001</c:v>
                </c:pt>
                <c:pt idx="491">
                  <c:v>0.7365</c:v>
                </c:pt>
                <c:pt idx="492">
                  <c:v>0.738000000000002</c:v>
                </c:pt>
                <c:pt idx="493">
                  <c:v>0.7395</c:v>
                </c:pt>
                <c:pt idx="494">
                  <c:v>0.741000000000004</c:v>
                </c:pt>
                <c:pt idx="495">
                  <c:v>0.7425</c:v>
                </c:pt>
                <c:pt idx="496">
                  <c:v>0.744000000000004</c:v>
                </c:pt>
                <c:pt idx="497">
                  <c:v>0.7455</c:v>
                </c:pt>
                <c:pt idx="498">
                  <c:v>0.747000000000004</c:v>
                </c:pt>
                <c:pt idx="499">
                  <c:v>0.7485</c:v>
                </c:pt>
                <c:pt idx="500">
                  <c:v>0.750000000000004</c:v>
                </c:pt>
                <c:pt idx="501">
                  <c:v>0.7515</c:v>
                </c:pt>
                <c:pt idx="502">
                  <c:v>0.753000000000004</c:v>
                </c:pt>
                <c:pt idx="503">
                  <c:v>0.7545</c:v>
                </c:pt>
                <c:pt idx="504">
                  <c:v>0.756000000000004</c:v>
                </c:pt>
                <c:pt idx="505">
                  <c:v>0.7575</c:v>
                </c:pt>
                <c:pt idx="506">
                  <c:v>0.759000000000004</c:v>
                </c:pt>
                <c:pt idx="507">
                  <c:v>0.7605</c:v>
                </c:pt>
                <c:pt idx="508">
                  <c:v>0.762000000000004</c:v>
                </c:pt>
                <c:pt idx="509">
                  <c:v>0.763500000000001</c:v>
                </c:pt>
                <c:pt idx="510">
                  <c:v>0.765000000000004</c:v>
                </c:pt>
                <c:pt idx="511">
                  <c:v>0.766500000000001</c:v>
                </c:pt>
                <c:pt idx="512">
                  <c:v>0.768000000000004</c:v>
                </c:pt>
                <c:pt idx="513">
                  <c:v>0.769500000000001</c:v>
                </c:pt>
                <c:pt idx="514">
                  <c:v>0.771000000000003</c:v>
                </c:pt>
                <c:pt idx="515">
                  <c:v>0.7725</c:v>
                </c:pt>
                <c:pt idx="516">
                  <c:v>0.774000000000003</c:v>
                </c:pt>
                <c:pt idx="517">
                  <c:v>0.7755</c:v>
                </c:pt>
                <c:pt idx="518">
                  <c:v>0.777000000000003</c:v>
                </c:pt>
                <c:pt idx="519">
                  <c:v>0.7785</c:v>
                </c:pt>
                <c:pt idx="520">
                  <c:v>0.78</c:v>
                </c:pt>
                <c:pt idx="521">
                  <c:v>0.7815</c:v>
                </c:pt>
                <c:pt idx="522">
                  <c:v>0.783</c:v>
                </c:pt>
                <c:pt idx="523">
                  <c:v>0.7845</c:v>
                </c:pt>
                <c:pt idx="524">
                  <c:v>0.786</c:v>
                </c:pt>
                <c:pt idx="525">
                  <c:v>0.7875</c:v>
                </c:pt>
                <c:pt idx="526">
                  <c:v>0.789</c:v>
                </c:pt>
                <c:pt idx="527">
                  <c:v>0.7905</c:v>
                </c:pt>
                <c:pt idx="528">
                  <c:v>0.792</c:v>
                </c:pt>
                <c:pt idx="529">
                  <c:v>0.7935</c:v>
                </c:pt>
                <c:pt idx="530">
                  <c:v>0.795</c:v>
                </c:pt>
                <c:pt idx="531">
                  <c:v>0.7965</c:v>
                </c:pt>
                <c:pt idx="532">
                  <c:v>0.798</c:v>
                </c:pt>
                <c:pt idx="533">
                  <c:v>0.7995</c:v>
                </c:pt>
                <c:pt idx="534">
                  <c:v>0.801</c:v>
                </c:pt>
                <c:pt idx="535">
                  <c:v>0.8025</c:v>
                </c:pt>
                <c:pt idx="536">
                  <c:v>0.804</c:v>
                </c:pt>
                <c:pt idx="537">
                  <c:v>0.8055</c:v>
                </c:pt>
                <c:pt idx="538">
                  <c:v>0.807</c:v>
                </c:pt>
                <c:pt idx="539">
                  <c:v>0.8085</c:v>
                </c:pt>
                <c:pt idx="540">
                  <c:v>0.81</c:v>
                </c:pt>
                <c:pt idx="541">
                  <c:v>0.8115</c:v>
                </c:pt>
                <c:pt idx="542">
                  <c:v>0.813</c:v>
                </c:pt>
                <c:pt idx="543">
                  <c:v>0.8145</c:v>
                </c:pt>
                <c:pt idx="544">
                  <c:v>0.816</c:v>
                </c:pt>
                <c:pt idx="545">
                  <c:v>0.8175</c:v>
                </c:pt>
                <c:pt idx="546">
                  <c:v>0.819</c:v>
                </c:pt>
                <c:pt idx="547">
                  <c:v>0.8205</c:v>
                </c:pt>
                <c:pt idx="548">
                  <c:v>0.822</c:v>
                </c:pt>
                <c:pt idx="549">
                  <c:v>0.8235</c:v>
                </c:pt>
                <c:pt idx="550">
                  <c:v>0.825000000000001</c:v>
                </c:pt>
                <c:pt idx="551">
                  <c:v>0.8265</c:v>
                </c:pt>
                <c:pt idx="552">
                  <c:v>0.828000000000001</c:v>
                </c:pt>
                <c:pt idx="553">
                  <c:v>0.8295</c:v>
                </c:pt>
                <c:pt idx="554">
                  <c:v>0.831000000000001</c:v>
                </c:pt>
                <c:pt idx="555">
                  <c:v>0.8325</c:v>
                </c:pt>
                <c:pt idx="556">
                  <c:v>0.834000000000001</c:v>
                </c:pt>
                <c:pt idx="557">
                  <c:v>0.8355</c:v>
                </c:pt>
                <c:pt idx="558">
                  <c:v>0.837000000000001</c:v>
                </c:pt>
                <c:pt idx="559">
                  <c:v>0.8385</c:v>
                </c:pt>
                <c:pt idx="560">
                  <c:v>0.840000000000001</c:v>
                </c:pt>
                <c:pt idx="561">
                  <c:v>0.8415</c:v>
                </c:pt>
                <c:pt idx="562">
                  <c:v>0.843000000000001</c:v>
                </c:pt>
                <c:pt idx="563">
                  <c:v>0.8445</c:v>
                </c:pt>
                <c:pt idx="564">
                  <c:v>0.846000000000001</c:v>
                </c:pt>
                <c:pt idx="565">
                  <c:v>0.8475</c:v>
                </c:pt>
                <c:pt idx="566">
                  <c:v>0.849000000000001</c:v>
                </c:pt>
                <c:pt idx="567">
                  <c:v>0.8505</c:v>
                </c:pt>
                <c:pt idx="568">
                  <c:v>0.852000000000001</c:v>
                </c:pt>
                <c:pt idx="569">
                  <c:v>0.8535</c:v>
                </c:pt>
                <c:pt idx="570">
                  <c:v>0.855000000000001</c:v>
                </c:pt>
                <c:pt idx="571">
                  <c:v>0.8565</c:v>
                </c:pt>
                <c:pt idx="572">
                  <c:v>0.858000000000001</c:v>
                </c:pt>
                <c:pt idx="573">
                  <c:v>0.8595</c:v>
                </c:pt>
                <c:pt idx="574">
                  <c:v>0.861000000000001</c:v>
                </c:pt>
                <c:pt idx="575">
                  <c:v>0.8625</c:v>
                </c:pt>
                <c:pt idx="576">
                  <c:v>0.864000000000003</c:v>
                </c:pt>
                <c:pt idx="577">
                  <c:v>0.8655</c:v>
                </c:pt>
                <c:pt idx="578">
                  <c:v>0.867000000000004</c:v>
                </c:pt>
                <c:pt idx="579">
                  <c:v>0.8685</c:v>
                </c:pt>
                <c:pt idx="580">
                  <c:v>0.870000000000004</c:v>
                </c:pt>
                <c:pt idx="581">
                  <c:v>0.8715</c:v>
                </c:pt>
                <c:pt idx="582">
                  <c:v>0.873000000000004</c:v>
                </c:pt>
                <c:pt idx="583">
                  <c:v>0.874500000000001</c:v>
                </c:pt>
                <c:pt idx="584">
                  <c:v>0.876000000000004</c:v>
                </c:pt>
                <c:pt idx="585">
                  <c:v>0.8775</c:v>
                </c:pt>
                <c:pt idx="586">
                  <c:v>0.879000000000004</c:v>
                </c:pt>
                <c:pt idx="587">
                  <c:v>0.8805</c:v>
                </c:pt>
                <c:pt idx="588">
                  <c:v>0.882000000000002</c:v>
                </c:pt>
                <c:pt idx="589">
                  <c:v>0.8835</c:v>
                </c:pt>
                <c:pt idx="590">
                  <c:v>0.885000000000002</c:v>
                </c:pt>
                <c:pt idx="591">
                  <c:v>0.8865</c:v>
                </c:pt>
                <c:pt idx="592">
                  <c:v>0.888000000000002</c:v>
                </c:pt>
                <c:pt idx="593">
                  <c:v>0.889500000000001</c:v>
                </c:pt>
                <c:pt idx="594">
                  <c:v>0.891000000000002</c:v>
                </c:pt>
                <c:pt idx="595">
                  <c:v>0.892500000000001</c:v>
                </c:pt>
                <c:pt idx="596">
                  <c:v>0.894000000000002</c:v>
                </c:pt>
                <c:pt idx="597">
                  <c:v>0.895500000000001</c:v>
                </c:pt>
                <c:pt idx="598">
                  <c:v>0.897000000000002</c:v>
                </c:pt>
                <c:pt idx="599">
                  <c:v>0.898500000000001</c:v>
                </c:pt>
                <c:pt idx="600">
                  <c:v>0.9</c:v>
                </c:pt>
                <c:pt idx="601">
                  <c:v>0.9015</c:v>
                </c:pt>
                <c:pt idx="602">
                  <c:v>0.903</c:v>
                </c:pt>
                <c:pt idx="603">
                  <c:v>0.9045</c:v>
                </c:pt>
                <c:pt idx="604">
                  <c:v>0.906</c:v>
                </c:pt>
                <c:pt idx="605">
                  <c:v>0.9075</c:v>
                </c:pt>
                <c:pt idx="606">
                  <c:v>0.909</c:v>
                </c:pt>
                <c:pt idx="607">
                  <c:v>0.9105</c:v>
                </c:pt>
                <c:pt idx="608">
                  <c:v>0.912</c:v>
                </c:pt>
                <c:pt idx="609">
                  <c:v>0.9135</c:v>
                </c:pt>
                <c:pt idx="610">
                  <c:v>0.915</c:v>
                </c:pt>
                <c:pt idx="611">
                  <c:v>0.9165</c:v>
                </c:pt>
                <c:pt idx="612">
                  <c:v>0.918</c:v>
                </c:pt>
                <c:pt idx="613">
                  <c:v>0.9195</c:v>
                </c:pt>
                <c:pt idx="614">
                  <c:v>0.921</c:v>
                </c:pt>
                <c:pt idx="615">
                  <c:v>0.9225</c:v>
                </c:pt>
                <c:pt idx="616">
                  <c:v>0.924</c:v>
                </c:pt>
                <c:pt idx="617">
                  <c:v>0.9255</c:v>
                </c:pt>
                <c:pt idx="618">
                  <c:v>0.927</c:v>
                </c:pt>
                <c:pt idx="619">
                  <c:v>0.9285</c:v>
                </c:pt>
                <c:pt idx="620">
                  <c:v>0.93</c:v>
                </c:pt>
                <c:pt idx="621">
                  <c:v>0.9315</c:v>
                </c:pt>
                <c:pt idx="622">
                  <c:v>0.933</c:v>
                </c:pt>
                <c:pt idx="623">
                  <c:v>0.9345</c:v>
                </c:pt>
                <c:pt idx="624">
                  <c:v>0.936</c:v>
                </c:pt>
                <c:pt idx="625">
                  <c:v>0.9375</c:v>
                </c:pt>
                <c:pt idx="626">
                  <c:v>0.939</c:v>
                </c:pt>
                <c:pt idx="627">
                  <c:v>0.9405</c:v>
                </c:pt>
                <c:pt idx="628">
                  <c:v>0.942</c:v>
                </c:pt>
                <c:pt idx="629">
                  <c:v>0.9435</c:v>
                </c:pt>
                <c:pt idx="630">
                  <c:v>0.945</c:v>
                </c:pt>
                <c:pt idx="631">
                  <c:v>0.9465</c:v>
                </c:pt>
                <c:pt idx="632">
                  <c:v>0.948</c:v>
                </c:pt>
                <c:pt idx="633">
                  <c:v>0.9495</c:v>
                </c:pt>
                <c:pt idx="634">
                  <c:v>0.951000000000001</c:v>
                </c:pt>
                <c:pt idx="635">
                  <c:v>0.9525</c:v>
                </c:pt>
                <c:pt idx="636">
                  <c:v>0.954000000000001</c:v>
                </c:pt>
                <c:pt idx="637">
                  <c:v>0.9555</c:v>
                </c:pt>
                <c:pt idx="638">
                  <c:v>0.957000000000001</c:v>
                </c:pt>
                <c:pt idx="639">
                  <c:v>0.9585</c:v>
                </c:pt>
                <c:pt idx="640">
                  <c:v>0.960000000000001</c:v>
                </c:pt>
                <c:pt idx="641">
                  <c:v>0.9615</c:v>
                </c:pt>
                <c:pt idx="642">
                  <c:v>0.963000000000001</c:v>
                </c:pt>
                <c:pt idx="643">
                  <c:v>0.9645</c:v>
                </c:pt>
                <c:pt idx="644">
                  <c:v>0.966000000000001</c:v>
                </c:pt>
                <c:pt idx="645">
                  <c:v>0.9675</c:v>
                </c:pt>
                <c:pt idx="646">
                  <c:v>0.969000000000001</c:v>
                </c:pt>
                <c:pt idx="647">
                  <c:v>0.9705</c:v>
                </c:pt>
                <c:pt idx="648">
                  <c:v>0.972000000000001</c:v>
                </c:pt>
                <c:pt idx="649">
                  <c:v>0.9735</c:v>
                </c:pt>
                <c:pt idx="650">
                  <c:v>0.975000000000001</c:v>
                </c:pt>
                <c:pt idx="651">
                  <c:v>0.9765</c:v>
                </c:pt>
                <c:pt idx="652">
                  <c:v>0.978000000000001</c:v>
                </c:pt>
                <c:pt idx="653">
                  <c:v>0.9795</c:v>
                </c:pt>
                <c:pt idx="654">
                  <c:v>0.981</c:v>
                </c:pt>
                <c:pt idx="655">
                  <c:v>0.982499999999999</c:v>
                </c:pt>
                <c:pt idx="656">
                  <c:v>0.984</c:v>
                </c:pt>
                <c:pt idx="657">
                  <c:v>0.985499999999999</c:v>
                </c:pt>
                <c:pt idx="658">
                  <c:v>0.987</c:v>
                </c:pt>
                <c:pt idx="659">
                  <c:v>0.988499999999999</c:v>
                </c:pt>
                <c:pt idx="660">
                  <c:v>0.99</c:v>
                </c:pt>
                <c:pt idx="661">
                  <c:v>0.991499999999999</c:v>
                </c:pt>
                <c:pt idx="662">
                  <c:v>0.993</c:v>
                </c:pt>
                <c:pt idx="663">
                  <c:v>0.994499999999999</c:v>
                </c:pt>
                <c:pt idx="664">
                  <c:v>0.996</c:v>
                </c:pt>
                <c:pt idx="665">
                  <c:v>0.997499999999999</c:v>
                </c:pt>
                <c:pt idx="666">
                  <c:v>0.999</c:v>
                </c:pt>
                <c:pt idx="667">
                  <c:v>1.000499999999992</c:v>
                </c:pt>
                <c:pt idx="668">
                  <c:v>1.002</c:v>
                </c:pt>
                <c:pt idx="669">
                  <c:v>1.003499999999989</c:v>
                </c:pt>
                <c:pt idx="670">
                  <c:v>1.004999999999991</c:v>
                </c:pt>
                <c:pt idx="671">
                  <c:v>1.0065</c:v>
                </c:pt>
                <c:pt idx="672">
                  <c:v>1.008</c:v>
                </c:pt>
                <c:pt idx="673">
                  <c:v>1.00949999999999</c:v>
                </c:pt>
                <c:pt idx="674">
                  <c:v>1.010999999999991</c:v>
                </c:pt>
                <c:pt idx="675">
                  <c:v>1.0125</c:v>
                </c:pt>
                <c:pt idx="676">
                  <c:v>1.014</c:v>
                </c:pt>
                <c:pt idx="677">
                  <c:v>1.01549999999999</c:v>
                </c:pt>
                <c:pt idx="678">
                  <c:v>1.016999999999991</c:v>
                </c:pt>
                <c:pt idx="679">
                  <c:v>1.0185</c:v>
                </c:pt>
                <c:pt idx="680">
                  <c:v>1.02</c:v>
                </c:pt>
                <c:pt idx="681">
                  <c:v>1.02149999999999</c:v>
                </c:pt>
                <c:pt idx="682">
                  <c:v>1.022999999999991</c:v>
                </c:pt>
                <c:pt idx="683">
                  <c:v>1.0245</c:v>
                </c:pt>
                <c:pt idx="684">
                  <c:v>1.026</c:v>
                </c:pt>
                <c:pt idx="685">
                  <c:v>1.02749999999999</c:v>
                </c:pt>
                <c:pt idx="686">
                  <c:v>1.028999999999991</c:v>
                </c:pt>
                <c:pt idx="687">
                  <c:v>1.0305</c:v>
                </c:pt>
                <c:pt idx="688">
                  <c:v>1.032</c:v>
                </c:pt>
                <c:pt idx="689">
                  <c:v>1.03349999999999</c:v>
                </c:pt>
                <c:pt idx="690">
                  <c:v>1.034999999999991</c:v>
                </c:pt>
                <c:pt idx="691">
                  <c:v>1.0365</c:v>
                </c:pt>
                <c:pt idx="692">
                  <c:v>1.038</c:v>
                </c:pt>
                <c:pt idx="693">
                  <c:v>1.03949999999999</c:v>
                </c:pt>
                <c:pt idx="694">
                  <c:v>1.040999999999992</c:v>
                </c:pt>
                <c:pt idx="695">
                  <c:v>1.0425</c:v>
                </c:pt>
                <c:pt idx="696">
                  <c:v>1.044</c:v>
                </c:pt>
                <c:pt idx="697">
                  <c:v>1.04549999999999</c:v>
                </c:pt>
                <c:pt idx="698">
                  <c:v>1.046999999999992</c:v>
                </c:pt>
                <c:pt idx="699">
                  <c:v>1.0485</c:v>
                </c:pt>
                <c:pt idx="700">
                  <c:v>1.05</c:v>
                </c:pt>
                <c:pt idx="701">
                  <c:v>1.051499999999991</c:v>
                </c:pt>
                <c:pt idx="702">
                  <c:v>1.052999999999992</c:v>
                </c:pt>
                <c:pt idx="703">
                  <c:v>1.0545</c:v>
                </c:pt>
                <c:pt idx="704">
                  <c:v>1.056</c:v>
                </c:pt>
                <c:pt idx="705">
                  <c:v>1.057499999999991</c:v>
                </c:pt>
                <c:pt idx="706">
                  <c:v>1.058999999999992</c:v>
                </c:pt>
                <c:pt idx="707">
                  <c:v>1.0605</c:v>
                </c:pt>
                <c:pt idx="708">
                  <c:v>1.062</c:v>
                </c:pt>
                <c:pt idx="709">
                  <c:v>1.063499999999991</c:v>
                </c:pt>
                <c:pt idx="710">
                  <c:v>1.064999999999992</c:v>
                </c:pt>
                <c:pt idx="711">
                  <c:v>1.0665</c:v>
                </c:pt>
                <c:pt idx="712">
                  <c:v>1.068</c:v>
                </c:pt>
                <c:pt idx="713">
                  <c:v>1.069499999999991</c:v>
                </c:pt>
                <c:pt idx="714">
                  <c:v>1.071</c:v>
                </c:pt>
                <c:pt idx="715">
                  <c:v>1.0725</c:v>
                </c:pt>
                <c:pt idx="716">
                  <c:v>1.074</c:v>
                </c:pt>
                <c:pt idx="717">
                  <c:v>1.075499999999991</c:v>
                </c:pt>
                <c:pt idx="718">
                  <c:v>1.077</c:v>
                </c:pt>
                <c:pt idx="719">
                  <c:v>1.0785</c:v>
                </c:pt>
                <c:pt idx="720">
                  <c:v>1.08</c:v>
                </c:pt>
                <c:pt idx="721">
                  <c:v>1.081499999999991</c:v>
                </c:pt>
                <c:pt idx="722">
                  <c:v>1.083</c:v>
                </c:pt>
                <c:pt idx="723">
                  <c:v>1.0845</c:v>
                </c:pt>
                <c:pt idx="724">
                  <c:v>1.086</c:v>
                </c:pt>
                <c:pt idx="725">
                  <c:v>1.087499999999991</c:v>
                </c:pt>
                <c:pt idx="726">
                  <c:v>1.089</c:v>
                </c:pt>
                <c:pt idx="727">
                  <c:v>1.0905</c:v>
                </c:pt>
                <c:pt idx="728">
                  <c:v>1.092</c:v>
                </c:pt>
                <c:pt idx="729">
                  <c:v>1.093499999999991</c:v>
                </c:pt>
                <c:pt idx="730">
                  <c:v>1.095</c:v>
                </c:pt>
                <c:pt idx="731">
                  <c:v>1.0965</c:v>
                </c:pt>
                <c:pt idx="732">
                  <c:v>1.098</c:v>
                </c:pt>
                <c:pt idx="733">
                  <c:v>1.099499999999991</c:v>
                </c:pt>
                <c:pt idx="734">
                  <c:v>1.101</c:v>
                </c:pt>
                <c:pt idx="735">
                  <c:v>1.1025</c:v>
                </c:pt>
                <c:pt idx="736">
                  <c:v>1.104</c:v>
                </c:pt>
                <c:pt idx="737">
                  <c:v>1.105499999999992</c:v>
                </c:pt>
                <c:pt idx="738">
                  <c:v>1.107</c:v>
                </c:pt>
                <c:pt idx="739">
                  <c:v>1.1085</c:v>
                </c:pt>
                <c:pt idx="740">
                  <c:v>1.11</c:v>
                </c:pt>
                <c:pt idx="741">
                  <c:v>1.111499999999992</c:v>
                </c:pt>
                <c:pt idx="742">
                  <c:v>1.113</c:v>
                </c:pt>
                <c:pt idx="743">
                  <c:v>1.1145</c:v>
                </c:pt>
                <c:pt idx="744">
                  <c:v>1.116</c:v>
                </c:pt>
                <c:pt idx="745">
                  <c:v>1.117499999999992</c:v>
                </c:pt>
                <c:pt idx="746">
                  <c:v>1.119</c:v>
                </c:pt>
                <c:pt idx="747">
                  <c:v>1.1205</c:v>
                </c:pt>
                <c:pt idx="748">
                  <c:v>1.122</c:v>
                </c:pt>
                <c:pt idx="749">
                  <c:v>1.123499999999992</c:v>
                </c:pt>
                <c:pt idx="750">
                  <c:v>1.125</c:v>
                </c:pt>
                <c:pt idx="751">
                  <c:v>1.1265</c:v>
                </c:pt>
                <c:pt idx="752">
                  <c:v>1.127999999999991</c:v>
                </c:pt>
                <c:pt idx="753">
                  <c:v>1.129499999999992</c:v>
                </c:pt>
                <c:pt idx="754">
                  <c:v>1.131</c:v>
                </c:pt>
                <c:pt idx="755">
                  <c:v>1.1325</c:v>
                </c:pt>
                <c:pt idx="756">
                  <c:v>1.133999999999991</c:v>
                </c:pt>
                <c:pt idx="757">
                  <c:v>1.1355</c:v>
                </c:pt>
                <c:pt idx="758">
                  <c:v>1.137</c:v>
                </c:pt>
                <c:pt idx="759">
                  <c:v>1.1385</c:v>
                </c:pt>
                <c:pt idx="760">
                  <c:v>1.139999999999991</c:v>
                </c:pt>
                <c:pt idx="761">
                  <c:v>1.1415</c:v>
                </c:pt>
                <c:pt idx="762">
                  <c:v>1.143</c:v>
                </c:pt>
                <c:pt idx="763">
                  <c:v>1.1445</c:v>
                </c:pt>
                <c:pt idx="764">
                  <c:v>1.145999999999991</c:v>
                </c:pt>
                <c:pt idx="765">
                  <c:v>1.1475</c:v>
                </c:pt>
                <c:pt idx="766">
                  <c:v>1.149</c:v>
                </c:pt>
                <c:pt idx="767">
                  <c:v>1.1505</c:v>
                </c:pt>
                <c:pt idx="768">
                  <c:v>1.151999999999991</c:v>
                </c:pt>
                <c:pt idx="769">
                  <c:v>1.1535</c:v>
                </c:pt>
                <c:pt idx="770">
                  <c:v>1.155</c:v>
                </c:pt>
                <c:pt idx="771">
                  <c:v>1.1565</c:v>
                </c:pt>
                <c:pt idx="772">
                  <c:v>1.157999999999991</c:v>
                </c:pt>
                <c:pt idx="773">
                  <c:v>1.1595</c:v>
                </c:pt>
                <c:pt idx="774">
                  <c:v>1.161</c:v>
                </c:pt>
                <c:pt idx="775">
                  <c:v>1.1625</c:v>
                </c:pt>
                <c:pt idx="776">
                  <c:v>1.163999999999991</c:v>
                </c:pt>
                <c:pt idx="777">
                  <c:v>1.1655</c:v>
                </c:pt>
                <c:pt idx="778">
                  <c:v>1.167</c:v>
                </c:pt>
                <c:pt idx="779">
                  <c:v>1.1685</c:v>
                </c:pt>
                <c:pt idx="780">
                  <c:v>1.170000000000002</c:v>
                </c:pt>
                <c:pt idx="781">
                  <c:v>1.1715</c:v>
                </c:pt>
                <c:pt idx="782">
                  <c:v>1.173</c:v>
                </c:pt>
                <c:pt idx="783">
                  <c:v>1.1745</c:v>
                </c:pt>
                <c:pt idx="784">
                  <c:v>1.175999999999992</c:v>
                </c:pt>
                <c:pt idx="785">
                  <c:v>1.1775</c:v>
                </c:pt>
                <c:pt idx="786">
                  <c:v>1.179</c:v>
                </c:pt>
                <c:pt idx="787">
                  <c:v>1.1805</c:v>
                </c:pt>
                <c:pt idx="788">
                  <c:v>1.181999999999992</c:v>
                </c:pt>
                <c:pt idx="789">
                  <c:v>1.1835</c:v>
                </c:pt>
                <c:pt idx="790">
                  <c:v>1.185</c:v>
                </c:pt>
                <c:pt idx="791">
                  <c:v>1.1865</c:v>
                </c:pt>
                <c:pt idx="792">
                  <c:v>1.187999999999992</c:v>
                </c:pt>
                <c:pt idx="793">
                  <c:v>1.1895</c:v>
                </c:pt>
                <c:pt idx="794">
                  <c:v>1.191</c:v>
                </c:pt>
                <c:pt idx="795">
                  <c:v>1.1925</c:v>
                </c:pt>
                <c:pt idx="796">
                  <c:v>1.194000000000008</c:v>
                </c:pt>
                <c:pt idx="797">
                  <c:v>1.1955</c:v>
                </c:pt>
                <c:pt idx="798">
                  <c:v>1.197</c:v>
                </c:pt>
                <c:pt idx="799">
                  <c:v>1.1985</c:v>
                </c:pt>
                <c:pt idx="800">
                  <c:v>1.2</c:v>
                </c:pt>
                <c:pt idx="801">
                  <c:v>1.201499999999987</c:v>
                </c:pt>
                <c:pt idx="802">
                  <c:v>1.20299999999999</c:v>
                </c:pt>
                <c:pt idx="803">
                  <c:v>1.204499999999991</c:v>
                </c:pt>
                <c:pt idx="804">
                  <c:v>1.206</c:v>
                </c:pt>
                <c:pt idx="805">
                  <c:v>1.207499999999988</c:v>
                </c:pt>
                <c:pt idx="806">
                  <c:v>1.20899999999999</c:v>
                </c:pt>
                <c:pt idx="807">
                  <c:v>1.210499999999991</c:v>
                </c:pt>
                <c:pt idx="808">
                  <c:v>1.212</c:v>
                </c:pt>
                <c:pt idx="809">
                  <c:v>1.213499999999988</c:v>
                </c:pt>
                <c:pt idx="810">
                  <c:v>1.21499999999999</c:v>
                </c:pt>
                <c:pt idx="811">
                  <c:v>1.216499999999991</c:v>
                </c:pt>
                <c:pt idx="812">
                  <c:v>1.218</c:v>
                </c:pt>
                <c:pt idx="813">
                  <c:v>1.219499999999988</c:v>
                </c:pt>
                <c:pt idx="814">
                  <c:v>1.22099999999999</c:v>
                </c:pt>
                <c:pt idx="815">
                  <c:v>1.222499999999991</c:v>
                </c:pt>
                <c:pt idx="816">
                  <c:v>1.224</c:v>
                </c:pt>
                <c:pt idx="817">
                  <c:v>1.225499999999988</c:v>
                </c:pt>
                <c:pt idx="818">
                  <c:v>1.22699999999999</c:v>
                </c:pt>
                <c:pt idx="819">
                  <c:v>1.228499999999992</c:v>
                </c:pt>
                <c:pt idx="820">
                  <c:v>1.23</c:v>
                </c:pt>
                <c:pt idx="821">
                  <c:v>1.231499999999988</c:v>
                </c:pt>
                <c:pt idx="822">
                  <c:v>1.23299999999999</c:v>
                </c:pt>
                <c:pt idx="823">
                  <c:v>1.234499999999992</c:v>
                </c:pt>
                <c:pt idx="824">
                  <c:v>1.236</c:v>
                </c:pt>
                <c:pt idx="825">
                  <c:v>1.237499999999988</c:v>
                </c:pt>
                <c:pt idx="826">
                  <c:v>1.238999999999991</c:v>
                </c:pt>
                <c:pt idx="827">
                  <c:v>1.240499999999992</c:v>
                </c:pt>
                <c:pt idx="828">
                  <c:v>1.242</c:v>
                </c:pt>
                <c:pt idx="829">
                  <c:v>1.243499999999988</c:v>
                </c:pt>
                <c:pt idx="830">
                  <c:v>1.244999999999991</c:v>
                </c:pt>
                <c:pt idx="831">
                  <c:v>1.246499999999992</c:v>
                </c:pt>
                <c:pt idx="832">
                  <c:v>1.248</c:v>
                </c:pt>
                <c:pt idx="833">
                  <c:v>1.249499999999989</c:v>
                </c:pt>
                <c:pt idx="834">
                  <c:v>1.250999999999991</c:v>
                </c:pt>
                <c:pt idx="835">
                  <c:v>1.252499999999992</c:v>
                </c:pt>
                <c:pt idx="836">
                  <c:v>1.254</c:v>
                </c:pt>
                <c:pt idx="837">
                  <c:v>1.25549999999999</c:v>
                </c:pt>
                <c:pt idx="838">
                  <c:v>1.256999999999991</c:v>
                </c:pt>
                <c:pt idx="839">
                  <c:v>1.2585</c:v>
                </c:pt>
                <c:pt idx="840">
                  <c:v>1.26</c:v>
                </c:pt>
                <c:pt idx="841">
                  <c:v>1.26149999999999</c:v>
                </c:pt>
                <c:pt idx="842">
                  <c:v>1.262999999999991</c:v>
                </c:pt>
                <c:pt idx="843">
                  <c:v>1.2645</c:v>
                </c:pt>
                <c:pt idx="844">
                  <c:v>1.266</c:v>
                </c:pt>
                <c:pt idx="845">
                  <c:v>1.26749999999999</c:v>
                </c:pt>
                <c:pt idx="846">
                  <c:v>1.268999999999991</c:v>
                </c:pt>
                <c:pt idx="847">
                  <c:v>1.2705</c:v>
                </c:pt>
                <c:pt idx="848">
                  <c:v>1.272</c:v>
                </c:pt>
                <c:pt idx="849">
                  <c:v>1.27349999999999</c:v>
                </c:pt>
                <c:pt idx="850">
                  <c:v>1.274999999999991</c:v>
                </c:pt>
                <c:pt idx="851">
                  <c:v>1.2765</c:v>
                </c:pt>
                <c:pt idx="852">
                  <c:v>1.278</c:v>
                </c:pt>
                <c:pt idx="853">
                  <c:v>1.27949999999999</c:v>
                </c:pt>
                <c:pt idx="854">
                  <c:v>1.280999999999991</c:v>
                </c:pt>
                <c:pt idx="855">
                  <c:v>1.2825</c:v>
                </c:pt>
                <c:pt idx="856">
                  <c:v>1.284</c:v>
                </c:pt>
                <c:pt idx="857">
                  <c:v>1.28549999999999</c:v>
                </c:pt>
                <c:pt idx="858">
                  <c:v>1.286999999999991</c:v>
                </c:pt>
                <c:pt idx="859">
                  <c:v>1.2885</c:v>
                </c:pt>
                <c:pt idx="860">
                  <c:v>1.29</c:v>
                </c:pt>
                <c:pt idx="861">
                  <c:v>1.29149999999999</c:v>
                </c:pt>
                <c:pt idx="862">
                  <c:v>1.292999999999992</c:v>
                </c:pt>
                <c:pt idx="863">
                  <c:v>1.2945</c:v>
                </c:pt>
                <c:pt idx="864">
                  <c:v>1.296</c:v>
                </c:pt>
                <c:pt idx="865">
                  <c:v>1.29749999999999</c:v>
                </c:pt>
                <c:pt idx="866">
                  <c:v>1.298999999999992</c:v>
                </c:pt>
                <c:pt idx="867">
                  <c:v>1.3005</c:v>
                </c:pt>
                <c:pt idx="868">
                  <c:v>1.302</c:v>
                </c:pt>
                <c:pt idx="869">
                  <c:v>1.303499999999991</c:v>
                </c:pt>
                <c:pt idx="870">
                  <c:v>1.304999999999992</c:v>
                </c:pt>
                <c:pt idx="871">
                  <c:v>1.3065</c:v>
                </c:pt>
                <c:pt idx="872">
                  <c:v>1.308</c:v>
                </c:pt>
                <c:pt idx="873">
                  <c:v>1.309499999999991</c:v>
                </c:pt>
                <c:pt idx="874">
                  <c:v>1.310999999999992</c:v>
                </c:pt>
                <c:pt idx="875">
                  <c:v>1.3125</c:v>
                </c:pt>
                <c:pt idx="876">
                  <c:v>1.314</c:v>
                </c:pt>
                <c:pt idx="877">
                  <c:v>1.315499999999991</c:v>
                </c:pt>
                <c:pt idx="878">
                  <c:v>1.316999999999992</c:v>
                </c:pt>
                <c:pt idx="879">
                  <c:v>1.3185</c:v>
                </c:pt>
                <c:pt idx="880">
                  <c:v>1.32</c:v>
                </c:pt>
                <c:pt idx="881">
                  <c:v>1.321499999999991</c:v>
                </c:pt>
                <c:pt idx="882">
                  <c:v>1.323</c:v>
                </c:pt>
                <c:pt idx="883">
                  <c:v>1.3245</c:v>
                </c:pt>
                <c:pt idx="884">
                  <c:v>1.326</c:v>
                </c:pt>
                <c:pt idx="885">
                  <c:v>1.327499999999991</c:v>
                </c:pt>
                <c:pt idx="886">
                  <c:v>1.329</c:v>
                </c:pt>
                <c:pt idx="887">
                  <c:v>1.3305</c:v>
                </c:pt>
                <c:pt idx="888">
                  <c:v>1.332</c:v>
                </c:pt>
                <c:pt idx="889">
                  <c:v>1.333499999999991</c:v>
                </c:pt>
                <c:pt idx="890">
                  <c:v>1.335</c:v>
                </c:pt>
                <c:pt idx="891">
                  <c:v>1.3365</c:v>
                </c:pt>
                <c:pt idx="892">
                  <c:v>1.338</c:v>
                </c:pt>
                <c:pt idx="893">
                  <c:v>1.339499999999991</c:v>
                </c:pt>
                <c:pt idx="894">
                  <c:v>1.341</c:v>
                </c:pt>
                <c:pt idx="895">
                  <c:v>1.3425</c:v>
                </c:pt>
                <c:pt idx="896">
                  <c:v>1.344</c:v>
                </c:pt>
                <c:pt idx="897">
                  <c:v>1.345499999999991</c:v>
                </c:pt>
                <c:pt idx="898">
                  <c:v>1.347</c:v>
                </c:pt>
                <c:pt idx="899">
                  <c:v>1.3485</c:v>
                </c:pt>
                <c:pt idx="900">
                  <c:v>1.35</c:v>
                </c:pt>
                <c:pt idx="901">
                  <c:v>1.351499999999991</c:v>
                </c:pt>
                <c:pt idx="902">
                  <c:v>1.353</c:v>
                </c:pt>
                <c:pt idx="903">
                  <c:v>1.3545</c:v>
                </c:pt>
                <c:pt idx="904">
                  <c:v>1.356</c:v>
                </c:pt>
                <c:pt idx="905">
                  <c:v>1.357499999999992</c:v>
                </c:pt>
                <c:pt idx="906">
                  <c:v>1.359</c:v>
                </c:pt>
                <c:pt idx="907">
                  <c:v>1.3605</c:v>
                </c:pt>
                <c:pt idx="908">
                  <c:v>1.362</c:v>
                </c:pt>
                <c:pt idx="909">
                  <c:v>1.363499999999992</c:v>
                </c:pt>
                <c:pt idx="910">
                  <c:v>1.365</c:v>
                </c:pt>
                <c:pt idx="911">
                  <c:v>1.3665</c:v>
                </c:pt>
                <c:pt idx="912">
                  <c:v>1.368</c:v>
                </c:pt>
                <c:pt idx="913">
                  <c:v>1.369499999999992</c:v>
                </c:pt>
                <c:pt idx="914">
                  <c:v>1.371</c:v>
                </c:pt>
                <c:pt idx="915">
                  <c:v>1.3725</c:v>
                </c:pt>
                <c:pt idx="916">
                  <c:v>1.374</c:v>
                </c:pt>
                <c:pt idx="917">
                  <c:v>1.375499999999992</c:v>
                </c:pt>
                <c:pt idx="918">
                  <c:v>1.377</c:v>
                </c:pt>
                <c:pt idx="919">
                  <c:v>1.3785</c:v>
                </c:pt>
                <c:pt idx="920">
                  <c:v>1.38</c:v>
                </c:pt>
                <c:pt idx="921">
                  <c:v>1.3815</c:v>
                </c:pt>
                <c:pt idx="922">
                  <c:v>1.383</c:v>
                </c:pt>
                <c:pt idx="923">
                  <c:v>1.3845</c:v>
                </c:pt>
                <c:pt idx="924">
                  <c:v>1.385999999999991</c:v>
                </c:pt>
                <c:pt idx="925">
                  <c:v>1.3875</c:v>
                </c:pt>
                <c:pt idx="926">
                  <c:v>1.389</c:v>
                </c:pt>
                <c:pt idx="927">
                  <c:v>1.3905</c:v>
                </c:pt>
                <c:pt idx="928">
                  <c:v>1.391999999999991</c:v>
                </c:pt>
                <c:pt idx="929">
                  <c:v>1.3935</c:v>
                </c:pt>
                <c:pt idx="930">
                  <c:v>1.395</c:v>
                </c:pt>
                <c:pt idx="931">
                  <c:v>1.3965</c:v>
                </c:pt>
                <c:pt idx="932">
                  <c:v>1.397999999999991</c:v>
                </c:pt>
                <c:pt idx="933">
                  <c:v>1.3995</c:v>
                </c:pt>
                <c:pt idx="934">
                  <c:v>1.400999999999988</c:v>
                </c:pt>
                <c:pt idx="935">
                  <c:v>1.40249999999999</c:v>
                </c:pt>
                <c:pt idx="936">
                  <c:v>1.403999999999981</c:v>
                </c:pt>
                <c:pt idx="937">
                  <c:v>1.405499999999986</c:v>
                </c:pt>
                <c:pt idx="938">
                  <c:v>1.406999999999988</c:v>
                </c:pt>
                <c:pt idx="939">
                  <c:v>1.40849999999999</c:v>
                </c:pt>
                <c:pt idx="940">
                  <c:v>1.41</c:v>
                </c:pt>
                <c:pt idx="941">
                  <c:v>1.411499999999986</c:v>
                </c:pt>
                <c:pt idx="942">
                  <c:v>1.412999999999988</c:v>
                </c:pt>
                <c:pt idx="943">
                  <c:v>1.41449999999999</c:v>
                </c:pt>
                <c:pt idx="944">
                  <c:v>1.415999999999983</c:v>
                </c:pt>
                <c:pt idx="945">
                  <c:v>1.417499999999986</c:v>
                </c:pt>
                <c:pt idx="946">
                  <c:v>1.418999999999988</c:v>
                </c:pt>
                <c:pt idx="947">
                  <c:v>1.42049999999999</c:v>
                </c:pt>
                <c:pt idx="948">
                  <c:v>1.421999999999983</c:v>
                </c:pt>
                <c:pt idx="949">
                  <c:v>1.423499999999986</c:v>
                </c:pt>
                <c:pt idx="950">
                  <c:v>1.424999999999988</c:v>
                </c:pt>
                <c:pt idx="951">
                  <c:v>1.426499999999991</c:v>
                </c:pt>
                <c:pt idx="952">
                  <c:v>1.427999999999983</c:v>
                </c:pt>
                <c:pt idx="953">
                  <c:v>1.429499999999986</c:v>
                </c:pt>
                <c:pt idx="954">
                  <c:v>1.430999999999988</c:v>
                </c:pt>
                <c:pt idx="955">
                  <c:v>1.432499999999991</c:v>
                </c:pt>
                <c:pt idx="956">
                  <c:v>1.433999999999983</c:v>
                </c:pt>
                <c:pt idx="957">
                  <c:v>1.435499999999986</c:v>
                </c:pt>
                <c:pt idx="958">
                  <c:v>1.436999999999989</c:v>
                </c:pt>
                <c:pt idx="959">
                  <c:v>1.438499999999991</c:v>
                </c:pt>
                <c:pt idx="960">
                  <c:v>1.44</c:v>
                </c:pt>
                <c:pt idx="961">
                  <c:v>1.441499999999986</c:v>
                </c:pt>
                <c:pt idx="962">
                  <c:v>1.44299999999999</c:v>
                </c:pt>
                <c:pt idx="963">
                  <c:v>1.444499999999991</c:v>
                </c:pt>
                <c:pt idx="964">
                  <c:v>1.446</c:v>
                </c:pt>
                <c:pt idx="965">
                  <c:v>1.447499999999987</c:v>
                </c:pt>
                <c:pt idx="966">
                  <c:v>1.44899999999999</c:v>
                </c:pt>
                <c:pt idx="967">
                  <c:v>1.450499999999991</c:v>
                </c:pt>
                <c:pt idx="968">
                  <c:v>1.452</c:v>
                </c:pt>
                <c:pt idx="969">
                  <c:v>1.453499999999988</c:v>
                </c:pt>
                <c:pt idx="970">
                  <c:v>1.45499999999999</c:v>
                </c:pt>
                <c:pt idx="971">
                  <c:v>1.456499999999991</c:v>
                </c:pt>
                <c:pt idx="972">
                  <c:v>1.458</c:v>
                </c:pt>
                <c:pt idx="973">
                  <c:v>1.459499999999988</c:v>
                </c:pt>
                <c:pt idx="974">
                  <c:v>1.46099999999999</c:v>
                </c:pt>
                <c:pt idx="975">
                  <c:v>1.462499999999991</c:v>
                </c:pt>
                <c:pt idx="976">
                  <c:v>1.464</c:v>
                </c:pt>
                <c:pt idx="977">
                  <c:v>1.465499999999988</c:v>
                </c:pt>
                <c:pt idx="978">
                  <c:v>1.46699999999999</c:v>
                </c:pt>
                <c:pt idx="979">
                  <c:v>1.468499999999991</c:v>
                </c:pt>
                <c:pt idx="980">
                  <c:v>1.47</c:v>
                </c:pt>
                <c:pt idx="981">
                  <c:v>1.471499999999988</c:v>
                </c:pt>
                <c:pt idx="982">
                  <c:v>1.47299999999999</c:v>
                </c:pt>
                <c:pt idx="983">
                  <c:v>1.474499999999991</c:v>
                </c:pt>
                <c:pt idx="984">
                  <c:v>1.476</c:v>
                </c:pt>
                <c:pt idx="985">
                  <c:v>1.477499999999988</c:v>
                </c:pt>
                <c:pt idx="986">
                  <c:v>1.47899999999999</c:v>
                </c:pt>
                <c:pt idx="987">
                  <c:v>1.480499999999992</c:v>
                </c:pt>
                <c:pt idx="988">
                  <c:v>1.482</c:v>
                </c:pt>
                <c:pt idx="989">
                  <c:v>1.483499999999988</c:v>
                </c:pt>
                <c:pt idx="990">
                  <c:v>1.48499999999999</c:v>
                </c:pt>
                <c:pt idx="991">
                  <c:v>1.486499999999992</c:v>
                </c:pt>
                <c:pt idx="992">
                  <c:v>1.488</c:v>
                </c:pt>
                <c:pt idx="993">
                  <c:v>1.489499999999988</c:v>
                </c:pt>
                <c:pt idx="994">
                  <c:v>1.490999999999991</c:v>
                </c:pt>
                <c:pt idx="995">
                  <c:v>1.492499999999992</c:v>
                </c:pt>
                <c:pt idx="996">
                  <c:v>1.494</c:v>
                </c:pt>
                <c:pt idx="997">
                  <c:v>1.495499999999988</c:v>
                </c:pt>
                <c:pt idx="998">
                  <c:v>1.496999999999991</c:v>
                </c:pt>
                <c:pt idx="999">
                  <c:v>1.498499999999992</c:v>
                </c:pt>
                <c:pt idx="1000">
                  <c:v>1.5</c:v>
                </c:pt>
                <c:pt idx="1001">
                  <c:v>1.501499999999989</c:v>
                </c:pt>
                <c:pt idx="1002">
                  <c:v>1.502999999999991</c:v>
                </c:pt>
                <c:pt idx="1003">
                  <c:v>1.504499999999992</c:v>
                </c:pt>
                <c:pt idx="1004">
                  <c:v>1.506</c:v>
                </c:pt>
                <c:pt idx="1005">
                  <c:v>1.50749999999999</c:v>
                </c:pt>
                <c:pt idx="1006">
                  <c:v>1.508999999999991</c:v>
                </c:pt>
                <c:pt idx="1007">
                  <c:v>1.5105</c:v>
                </c:pt>
                <c:pt idx="1008">
                  <c:v>1.512</c:v>
                </c:pt>
                <c:pt idx="1009">
                  <c:v>1.51349999999999</c:v>
                </c:pt>
                <c:pt idx="1010">
                  <c:v>1.514999999999991</c:v>
                </c:pt>
                <c:pt idx="1011">
                  <c:v>1.5165</c:v>
                </c:pt>
                <c:pt idx="1012">
                  <c:v>1.518</c:v>
                </c:pt>
                <c:pt idx="1013">
                  <c:v>1.51949999999999</c:v>
                </c:pt>
                <c:pt idx="1014">
                  <c:v>1.520999999999991</c:v>
                </c:pt>
                <c:pt idx="1015">
                  <c:v>1.5225</c:v>
                </c:pt>
                <c:pt idx="1016">
                  <c:v>1.524</c:v>
                </c:pt>
                <c:pt idx="1017">
                  <c:v>1.52549999999999</c:v>
                </c:pt>
                <c:pt idx="1018">
                  <c:v>1.526999999999991</c:v>
                </c:pt>
                <c:pt idx="1019">
                  <c:v>1.5285</c:v>
                </c:pt>
                <c:pt idx="1020">
                  <c:v>1.53</c:v>
                </c:pt>
                <c:pt idx="1021">
                  <c:v>1.53149999999999</c:v>
                </c:pt>
                <c:pt idx="1022">
                  <c:v>1.532999999999991</c:v>
                </c:pt>
                <c:pt idx="1023">
                  <c:v>1.5345</c:v>
                </c:pt>
                <c:pt idx="1024">
                  <c:v>1.536</c:v>
                </c:pt>
                <c:pt idx="1025">
                  <c:v>1.53749999999999</c:v>
                </c:pt>
                <c:pt idx="1026">
                  <c:v>1.538999999999991</c:v>
                </c:pt>
                <c:pt idx="1027">
                  <c:v>1.5405</c:v>
                </c:pt>
                <c:pt idx="1028">
                  <c:v>1.542</c:v>
                </c:pt>
                <c:pt idx="1029">
                  <c:v>1.54349999999999</c:v>
                </c:pt>
                <c:pt idx="1030">
                  <c:v>1.544999999999992</c:v>
                </c:pt>
                <c:pt idx="1031">
                  <c:v>1.5465</c:v>
                </c:pt>
                <c:pt idx="1032">
                  <c:v>1.548</c:v>
                </c:pt>
                <c:pt idx="1033">
                  <c:v>1.54949999999999</c:v>
                </c:pt>
                <c:pt idx="1034">
                  <c:v>1.550999999999992</c:v>
                </c:pt>
                <c:pt idx="1035">
                  <c:v>1.5525</c:v>
                </c:pt>
                <c:pt idx="1036">
                  <c:v>1.554</c:v>
                </c:pt>
                <c:pt idx="1037">
                  <c:v>1.555499999999991</c:v>
                </c:pt>
                <c:pt idx="1038">
                  <c:v>1.556999999999992</c:v>
                </c:pt>
                <c:pt idx="1039">
                  <c:v>1.5585</c:v>
                </c:pt>
                <c:pt idx="1040">
                  <c:v>1.56</c:v>
                </c:pt>
                <c:pt idx="1041">
                  <c:v>1.561499999999991</c:v>
                </c:pt>
                <c:pt idx="1042">
                  <c:v>1.562999999999992</c:v>
                </c:pt>
                <c:pt idx="1043">
                  <c:v>1.5645</c:v>
                </c:pt>
                <c:pt idx="1044">
                  <c:v>1.566</c:v>
                </c:pt>
                <c:pt idx="1045">
                  <c:v>1.567499999999991</c:v>
                </c:pt>
                <c:pt idx="1046">
                  <c:v>1.569</c:v>
                </c:pt>
                <c:pt idx="1047">
                  <c:v>1.5705</c:v>
                </c:pt>
                <c:pt idx="1048">
                  <c:v>1.572</c:v>
                </c:pt>
                <c:pt idx="1049">
                  <c:v>1.573499999999991</c:v>
                </c:pt>
                <c:pt idx="1050">
                  <c:v>1.575</c:v>
                </c:pt>
                <c:pt idx="1051">
                  <c:v>1.5765</c:v>
                </c:pt>
                <c:pt idx="1052">
                  <c:v>1.578</c:v>
                </c:pt>
                <c:pt idx="1053">
                  <c:v>1.579499999999991</c:v>
                </c:pt>
                <c:pt idx="1054">
                  <c:v>1.581</c:v>
                </c:pt>
                <c:pt idx="1055">
                  <c:v>1.5825</c:v>
                </c:pt>
                <c:pt idx="1056">
                  <c:v>1.584</c:v>
                </c:pt>
                <c:pt idx="1057">
                  <c:v>1.585499999999991</c:v>
                </c:pt>
                <c:pt idx="1058">
                  <c:v>1.587</c:v>
                </c:pt>
                <c:pt idx="1059">
                  <c:v>1.5885</c:v>
                </c:pt>
                <c:pt idx="1060">
                  <c:v>1.59</c:v>
                </c:pt>
                <c:pt idx="1061">
                  <c:v>1.591499999999991</c:v>
                </c:pt>
                <c:pt idx="1062">
                  <c:v>1.593</c:v>
                </c:pt>
                <c:pt idx="1063">
                  <c:v>1.5945</c:v>
                </c:pt>
                <c:pt idx="1064">
                  <c:v>1.596</c:v>
                </c:pt>
                <c:pt idx="1065">
                  <c:v>1.597499999999991</c:v>
                </c:pt>
                <c:pt idx="1066">
                  <c:v>1.599</c:v>
                </c:pt>
                <c:pt idx="1067">
                  <c:v>1.6005</c:v>
                </c:pt>
                <c:pt idx="1068">
                  <c:v>1.602</c:v>
                </c:pt>
                <c:pt idx="1069">
                  <c:v>1.603499999999992</c:v>
                </c:pt>
                <c:pt idx="1070">
                  <c:v>1.605</c:v>
                </c:pt>
                <c:pt idx="1071">
                  <c:v>1.6065</c:v>
                </c:pt>
                <c:pt idx="1072">
                  <c:v>1.608</c:v>
                </c:pt>
                <c:pt idx="1073">
                  <c:v>1.609499999999992</c:v>
                </c:pt>
                <c:pt idx="1074">
                  <c:v>1.611</c:v>
                </c:pt>
                <c:pt idx="1075">
                  <c:v>1.6125</c:v>
                </c:pt>
                <c:pt idx="1076">
                  <c:v>1.614</c:v>
                </c:pt>
                <c:pt idx="1077">
                  <c:v>1.615499999999992</c:v>
                </c:pt>
                <c:pt idx="1078">
                  <c:v>1.617</c:v>
                </c:pt>
                <c:pt idx="1079">
                  <c:v>1.6185</c:v>
                </c:pt>
                <c:pt idx="1080">
                  <c:v>1.62</c:v>
                </c:pt>
                <c:pt idx="1081">
                  <c:v>1.621499999999992</c:v>
                </c:pt>
                <c:pt idx="1082">
                  <c:v>1.623</c:v>
                </c:pt>
                <c:pt idx="1083">
                  <c:v>1.6245</c:v>
                </c:pt>
                <c:pt idx="1084">
                  <c:v>1.625999999999991</c:v>
                </c:pt>
                <c:pt idx="1085">
                  <c:v>1.627499999999992</c:v>
                </c:pt>
                <c:pt idx="1086">
                  <c:v>1.629</c:v>
                </c:pt>
                <c:pt idx="1087">
                  <c:v>1.6305</c:v>
                </c:pt>
                <c:pt idx="1088">
                  <c:v>1.631999999999991</c:v>
                </c:pt>
                <c:pt idx="1089">
                  <c:v>1.6335</c:v>
                </c:pt>
                <c:pt idx="1090">
                  <c:v>1.635</c:v>
                </c:pt>
                <c:pt idx="1091">
                  <c:v>1.6365</c:v>
                </c:pt>
                <c:pt idx="1092">
                  <c:v>1.637999999999991</c:v>
                </c:pt>
                <c:pt idx="1093">
                  <c:v>1.6395</c:v>
                </c:pt>
                <c:pt idx="1094">
                  <c:v>1.641</c:v>
                </c:pt>
                <c:pt idx="1095">
                  <c:v>1.6425</c:v>
                </c:pt>
                <c:pt idx="1096">
                  <c:v>1.643999999999991</c:v>
                </c:pt>
                <c:pt idx="1097">
                  <c:v>1.6455</c:v>
                </c:pt>
                <c:pt idx="1098">
                  <c:v>1.647</c:v>
                </c:pt>
                <c:pt idx="1099">
                  <c:v>1.6485</c:v>
                </c:pt>
                <c:pt idx="1100">
                  <c:v>1.65</c:v>
                </c:pt>
                <c:pt idx="1101">
                  <c:v>1.6515</c:v>
                </c:pt>
                <c:pt idx="1102">
                  <c:v>1.653</c:v>
                </c:pt>
                <c:pt idx="1103">
                  <c:v>1.6545</c:v>
                </c:pt>
                <c:pt idx="1104">
                  <c:v>1.655999999999991</c:v>
                </c:pt>
                <c:pt idx="1105">
                  <c:v>1.6575</c:v>
                </c:pt>
                <c:pt idx="1106">
                  <c:v>1.659</c:v>
                </c:pt>
                <c:pt idx="1107">
                  <c:v>1.6605</c:v>
                </c:pt>
                <c:pt idx="1108">
                  <c:v>1.661999999999991</c:v>
                </c:pt>
                <c:pt idx="1109">
                  <c:v>1.6635</c:v>
                </c:pt>
                <c:pt idx="1110">
                  <c:v>1.665</c:v>
                </c:pt>
                <c:pt idx="1111">
                  <c:v>1.6665</c:v>
                </c:pt>
                <c:pt idx="1112">
                  <c:v>1.667999999999992</c:v>
                </c:pt>
                <c:pt idx="1113">
                  <c:v>1.6695</c:v>
                </c:pt>
                <c:pt idx="1114">
                  <c:v>1.671</c:v>
                </c:pt>
                <c:pt idx="1115">
                  <c:v>1.6725</c:v>
                </c:pt>
                <c:pt idx="1116">
                  <c:v>1.673999999999992</c:v>
                </c:pt>
                <c:pt idx="1117">
                  <c:v>1.6755</c:v>
                </c:pt>
                <c:pt idx="1118">
                  <c:v>1.677</c:v>
                </c:pt>
                <c:pt idx="1119">
                  <c:v>1.6785</c:v>
                </c:pt>
                <c:pt idx="1120">
                  <c:v>1.680000000000008</c:v>
                </c:pt>
                <c:pt idx="1121">
                  <c:v>1.6815</c:v>
                </c:pt>
                <c:pt idx="1122">
                  <c:v>1.683</c:v>
                </c:pt>
                <c:pt idx="1123">
                  <c:v>1.6845</c:v>
                </c:pt>
                <c:pt idx="1124">
                  <c:v>1.685999999999992</c:v>
                </c:pt>
                <c:pt idx="1125">
                  <c:v>1.6875</c:v>
                </c:pt>
                <c:pt idx="1126">
                  <c:v>1.689</c:v>
                </c:pt>
                <c:pt idx="1127">
                  <c:v>1.6905</c:v>
                </c:pt>
                <c:pt idx="1128">
                  <c:v>1.691999999999992</c:v>
                </c:pt>
                <c:pt idx="1129">
                  <c:v>1.6935</c:v>
                </c:pt>
                <c:pt idx="1130">
                  <c:v>1.695</c:v>
                </c:pt>
                <c:pt idx="1131">
                  <c:v>1.6965</c:v>
                </c:pt>
                <c:pt idx="1132">
                  <c:v>1.698000000000008</c:v>
                </c:pt>
                <c:pt idx="1133">
                  <c:v>1.6995</c:v>
                </c:pt>
                <c:pt idx="1134">
                  <c:v>1.700999999999994</c:v>
                </c:pt>
                <c:pt idx="1135">
                  <c:v>1.702499999999995</c:v>
                </c:pt>
                <c:pt idx="1136">
                  <c:v>1.704000000000003</c:v>
                </c:pt>
                <c:pt idx="1137">
                  <c:v>1.705499999999992</c:v>
                </c:pt>
                <c:pt idx="1138">
                  <c:v>1.706999999999994</c:v>
                </c:pt>
                <c:pt idx="1139">
                  <c:v>1.708499999999995</c:v>
                </c:pt>
                <c:pt idx="1140">
                  <c:v>1.710000000000003</c:v>
                </c:pt>
                <c:pt idx="1141">
                  <c:v>1.711499999999992</c:v>
                </c:pt>
                <c:pt idx="1142">
                  <c:v>1.712999999999994</c:v>
                </c:pt>
                <c:pt idx="1143">
                  <c:v>1.714499999999995</c:v>
                </c:pt>
                <c:pt idx="1144">
                  <c:v>1.716000000000003</c:v>
                </c:pt>
                <c:pt idx="1145">
                  <c:v>1.717499999999992</c:v>
                </c:pt>
                <c:pt idx="1146">
                  <c:v>1.718999999999995</c:v>
                </c:pt>
                <c:pt idx="1147">
                  <c:v>1.720499999999995</c:v>
                </c:pt>
                <c:pt idx="1148">
                  <c:v>1.722000000000004</c:v>
                </c:pt>
                <c:pt idx="1149">
                  <c:v>1.723499999999992</c:v>
                </c:pt>
                <c:pt idx="1150">
                  <c:v>1.724999999999995</c:v>
                </c:pt>
                <c:pt idx="1151">
                  <c:v>1.726499999999995</c:v>
                </c:pt>
                <c:pt idx="1152">
                  <c:v>1.728000000000004</c:v>
                </c:pt>
                <c:pt idx="1153">
                  <c:v>1.729499999999993</c:v>
                </c:pt>
                <c:pt idx="1154">
                  <c:v>1.730999999999995</c:v>
                </c:pt>
                <c:pt idx="1155">
                  <c:v>1.732499999999995</c:v>
                </c:pt>
                <c:pt idx="1156">
                  <c:v>1.734000000000004</c:v>
                </c:pt>
                <c:pt idx="1157">
                  <c:v>1.735499999999994</c:v>
                </c:pt>
                <c:pt idx="1158">
                  <c:v>1.736999999999995</c:v>
                </c:pt>
                <c:pt idx="1159">
                  <c:v>1.738499999999995</c:v>
                </c:pt>
                <c:pt idx="1160">
                  <c:v>1.740000000000004</c:v>
                </c:pt>
                <c:pt idx="1161">
                  <c:v>1.741499999999994</c:v>
                </c:pt>
                <c:pt idx="1162">
                  <c:v>1.742999999999995</c:v>
                </c:pt>
                <c:pt idx="1163">
                  <c:v>1.744499999999995</c:v>
                </c:pt>
                <c:pt idx="1164">
                  <c:v>1.746000000000004</c:v>
                </c:pt>
                <c:pt idx="1165">
                  <c:v>1.747499999999994</c:v>
                </c:pt>
                <c:pt idx="1166">
                  <c:v>1.748999999999995</c:v>
                </c:pt>
                <c:pt idx="1167">
                  <c:v>1.750499999999995</c:v>
                </c:pt>
                <c:pt idx="1168">
                  <c:v>1.752000000000004</c:v>
                </c:pt>
                <c:pt idx="1169">
                  <c:v>1.753499999999994</c:v>
                </c:pt>
                <c:pt idx="1170">
                  <c:v>1.754999999999995</c:v>
                </c:pt>
                <c:pt idx="1171">
                  <c:v>1.756500000000003</c:v>
                </c:pt>
                <c:pt idx="1172">
                  <c:v>1.758000000000004</c:v>
                </c:pt>
                <c:pt idx="1173">
                  <c:v>1.759499999999994</c:v>
                </c:pt>
                <c:pt idx="1174">
                  <c:v>1.760999999999995</c:v>
                </c:pt>
                <c:pt idx="1175">
                  <c:v>1.762500000000003</c:v>
                </c:pt>
                <c:pt idx="1176">
                  <c:v>1.764000000000004</c:v>
                </c:pt>
                <c:pt idx="1177">
                  <c:v>1.765499999999994</c:v>
                </c:pt>
                <c:pt idx="1178">
                  <c:v>1.766999999999995</c:v>
                </c:pt>
                <c:pt idx="1179">
                  <c:v>1.768500000000003</c:v>
                </c:pt>
                <c:pt idx="1180">
                  <c:v>1.770000000000004</c:v>
                </c:pt>
                <c:pt idx="1181">
                  <c:v>1.771499999999994</c:v>
                </c:pt>
                <c:pt idx="1182">
                  <c:v>1.772999999999995</c:v>
                </c:pt>
                <c:pt idx="1183">
                  <c:v>1.774500000000003</c:v>
                </c:pt>
                <c:pt idx="1184">
                  <c:v>1.776000000000005</c:v>
                </c:pt>
                <c:pt idx="1185">
                  <c:v>1.777499999999995</c:v>
                </c:pt>
                <c:pt idx="1186">
                  <c:v>1.778999999999995</c:v>
                </c:pt>
                <c:pt idx="1187">
                  <c:v>1.780500000000003</c:v>
                </c:pt>
                <c:pt idx="1188">
                  <c:v>1.782000000000005</c:v>
                </c:pt>
                <c:pt idx="1189">
                  <c:v>1.783499999999995</c:v>
                </c:pt>
                <c:pt idx="1190">
                  <c:v>1.784999999999995</c:v>
                </c:pt>
                <c:pt idx="1191">
                  <c:v>1.786500000000004</c:v>
                </c:pt>
                <c:pt idx="1192">
                  <c:v>1.788000000000005</c:v>
                </c:pt>
                <c:pt idx="1193">
                  <c:v>1.789499999999995</c:v>
                </c:pt>
                <c:pt idx="1194">
                  <c:v>1.790999999999995</c:v>
                </c:pt>
                <c:pt idx="1195">
                  <c:v>1.792500000000004</c:v>
                </c:pt>
                <c:pt idx="1196">
                  <c:v>1.794000000000005</c:v>
                </c:pt>
                <c:pt idx="1197">
                  <c:v>1.795499999999995</c:v>
                </c:pt>
                <c:pt idx="1198">
                  <c:v>1.796999999999995</c:v>
                </c:pt>
                <c:pt idx="1199">
                  <c:v>1.798500000000004</c:v>
                </c:pt>
                <c:pt idx="1200">
                  <c:v>1.8</c:v>
                </c:pt>
                <c:pt idx="1201">
                  <c:v>1.801499999999991</c:v>
                </c:pt>
                <c:pt idx="1202">
                  <c:v>1.802999999999992</c:v>
                </c:pt>
                <c:pt idx="1203">
                  <c:v>1.8045</c:v>
                </c:pt>
                <c:pt idx="1204">
                  <c:v>1.806</c:v>
                </c:pt>
                <c:pt idx="1205">
                  <c:v>1.807499999999991</c:v>
                </c:pt>
                <c:pt idx="1206">
                  <c:v>1.808999999999992</c:v>
                </c:pt>
                <c:pt idx="1207">
                  <c:v>1.8105</c:v>
                </c:pt>
                <c:pt idx="1208">
                  <c:v>1.812</c:v>
                </c:pt>
                <c:pt idx="1209">
                  <c:v>1.813499999999991</c:v>
                </c:pt>
                <c:pt idx="1210">
                  <c:v>1.814999999999992</c:v>
                </c:pt>
                <c:pt idx="1211">
                  <c:v>1.8165</c:v>
                </c:pt>
                <c:pt idx="1212">
                  <c:v>1.818</c:v>
                </c:pt>
                <c:pt idx="1213">
                  <c:v>1.819499999999991</c:v>
                </c:pt>
                <c:pt idx="1214">
                  <c:v>1.821</c:v>
                </c:pt>
                <c:pt idx="1215">
                  <c:v>1.8225</c:v>
                </c:pt>
                <c:pt idx="1216">
                  <c:v>1.824</c:v>
                </c:pt>
                <c:pt idx="1217">
                  <c:v>1.825499999999991</c:v>
                </c:pt>
                <c:pt idx="1218">
                  <c:v>1.827</c:v>
                </c:pt>
                <c:pt idx="1219">
                  <c:v>1.8285</c:v>
                </c:pt>
                <c:pt idx="1220">
                  <c:v>1.83</c:v>
                </c:pt>
                <c:pt idx="1221">
                  <c:v>1.831499999999991</c:v>
                </c:pt>
                <c:pt idx="1222">
                  <c:v>1.833</c:v>
                </c:pt>
                <c:pt idx="1223">
                  <c:v>1.8345</c:v>
                </c:pt>
                <c:pt idx="1224">
                  <c:v>1.836</c:v>
                </c:pt>
                <c:pt idx="1225">
                  <c:v>1.837499999999991</c:v>
                </c:pt>
                <c:pt idx="1226">
                  <c:v>1.839</c:v>
                </c:pt>
                <c:pt idx="1227">
                  <c:v>1.8405</c:v>
                </c:pt>
                <c:pt idx="1228">
                  <c:v>1.842</c:v>
                </c:pt>
                <c:pt idx="1229">
                  <c:v>1.843499999999991</c:v>
                </c:pt>
                <c:pt idx="1230">
                  <c:v>1.845</c:v>
                </c:pt>
                <c:pt idx="1231">
                  <c:v>1.8465</c:v>
                </c:pt>
                <c:pt idx="1232">
                  <c:v>1.848</c:v>
                </c:pt>
                <c:pt idx="1233">
                  <c:v>1.849499999999991</c:v>
                </c:pt>
                <c:pt idx="1234">
                  <c:v>1.851</c:v>
                </c:pt>
                <c:pt idx="1235">
                  <c:v>1.8525</c:v>
                </c:pt>
                <c:pt idx="1236">
                  <c:v>1.854</c:v>
                </c:pt>
                <c:pt idx="1237">
                  <c:v>1.855499999999992</c:v>
                </c:pt>
                <c:pt idx="1238">
                  <c:v>1.857</c:v>
                </c:pt>
                <c:pt idx="1239">
                  <c:v>1.8585</c:v>
                </c:pt>
                <c:pt idx="1240">
                  <c:v>1.86</c:v>
                </c:pt>
                <c:pt idx="1241">
                  <c:v>1.861499999999992</c:v>
                </c:pt>
                <c:pt idx="1242">
                  <c:v>1.863</c:v>
                </c:pt>
                <c:pt idx="1243">
                  <c:v>1.8645</c:v>
                </c:pt>
                <c:pt idx="1244">
                  <c:v>1.866</c:v>
                </c:pt>
                <c:pt idx="1245">
                  <c:v>1.867499999999992</c:v>
                </c:pt>
                <c:pt idx="1246">
                  <c:v>1.869</c:v>
                </c:pt>
                <c:pt idx="1247">
                  <c:v>1.8705</c:v>
                </c:pt>
                <c:pt idx="1248">
                  <c:v>1.872</c:v>
                </c:pt>
                <c:pt idx="1249">
                  <c:v>1.873499999999992</c:v>
                </c:pt>
                <c:pt idx="1250">
                  <c:v>1.875</c:v>
                </c:pt>
                <c:pt idx="1251">
                  <c:v>1.8765</c:v>
                </c:pt>
                <c:pt idx="1252">
                  <c:v>1.877999999999991</c:v>
                </c:pt>
                <c:pt idx="1253">
                  <c:v>1.879499999999992</c:v>
                </c:pt>
                <c:pt idx="1254">
                  <c:v>1.881</c:v>
                </c:pt>
                <c:pt idx="1255">
                  <c:v>1.8825</c:v>
                </c:pt>
                <c:pt idx="1256">
                  <c:v>1.883999999999991</c:v>
                </c:pt>
                <c:pt idx="1257">
                  <c:v>1.8855</c:v>
                </c:pt>
                <c:pt idx="1258">
                  <c:v>1.887</c:v>
                </c:pt>
                <c:pt idx="1259">
                  <c:v>1.8885</c:v>
                </c:pt>
                <c:pt idx="1260">
                  <c:v>1.89</c:v>
                </c:pt>
                <c:pt idx="1261">
                  <c:v>1.8915</c:v>
                </c:pt>
                <c:pt idx="1262">
                  <c:v>1.893</c:v>
                </c:pt>
                <c:pt idx="1263">
                  <c:v>1.8945</c:v>
                </c:pt>
                <c:pt idx="1264">
                  <c:v>1.895999999999991</c:v>
                </c:pt>
                <c:pt idx="1265">
                  <c:v>1.8975</c:v>
                </c:pt>
                <c:pt idx="1266">
                  <c:v>1.899</c:v>
                </c:pt>
                <c:pt idx="1267">
                  <c:v>1.900499999999995</c:v>
                </c:pt>
                <c:pt idx="1268">
                  <c:v>1.901999999999987</c:v>
                </c:pt>
                <c:pt idx="1269">
                  <c:v>1.903499999999991</c:v>
                </c:pt>
                <c:pt idx="1270">
                  <c:v>1.904999999999994</c:v>
                </c:pt>
                <c:pt idx="1271">
                  <c:v>1.906499999999996</c:v>
                </c:pt>
                <c:pt idx="1272">
                  <c:v>1.907999999999987</c:v>
                </c:pt>
                <c:pt idx="1273">
                  <c:v>1.909499999999991</c:v>
                </c:pt>
                <c:pt idx="1274">
                  <c:v>1.910999999999994</c:v>
                </c:pt>
                <c:pt idx="1275">
                  <c:v>1.912499999999996</c:v>
                </c:pt>
                <c:pt idx="1276">
                  <c:v>1.913999999999987</c:v>
                </c:pt>
                <c:pt idx="1277">
                  <c:v>1.915499999999991</c:v>
                </c:pt>
                <c:pt idx="1278">
                  <c:v>1.916999999999995</c:v>
                </c:pt>
                <c:pt idx="1279">
                  <c:v>1.918499999999996</c:v>
                </c:pt>
                <c:pt idx="1280">
                  <c:v>1.920000000000002</c:v>
                </c:pt>
                <c:pt idx="1281">
                  <c:v>1.921499999999991</c:v>
                </c:pt>
                <c:pt idx="1282">
                  <c:v>1.922999999999995</c:v>
                </c:pt>
                <c:pt idx="1283">
                  <c:v>1.924499999999996</c:v>
                </c:pt>
                <c:pt idx="1284">
                  <c:v>1.925999999999987</c:v>
                </c:pt>
                <c:pt idx="1285">
                  <c:v>1.927499999999991</c:v>
                </c:pt>
                <c:pt idx="1286">
                  <c:v>1.928999999999995</c:v>
                </c:pt>
                <c:pt idx="1287">
                  <c:v>1.930499999999996</c:v>
                </c:pt>
                <c:pt idx="1288">
                  <c:v>1.931999999999987</c:v>
                </c:pt>
                <c:pt idx="1289">
                  <c:v>1.933499999999993</c:v>
                </c:pt>
                <c:pt idx="1290">
                  <c:v>1.934999999999995</c:v>
                </c:pt>
                <c:pt idx="1291">
                  <c:v>1.936499999999996</c:v>
                </c:pt>
                <c:pt idx="1292">
                  <c:v>1.937999999999987</c:v>
                </c:pt>
                <c:pt idx="1293">
                  <c:v>1.939499999999993</c:v>
                </c:pt>
                <c:pt idx="1294">
                  <c:v>1.940999999999995</c:v>
                </c:pt>
                <c:pt idx="1295">
                  <c:v>1.942499999999996</c:v>
                </c:pt>
                <c:pt idx="1296">
                  <c:v>1.944000000000004</c:v>
                </c:pt>
                <c:pt idx="1297">
                  <c:v>1.945499999999993</c:v>
                </c:pt>
                <c:pt idx="1298">
                  <c:v>1.946999999999995</c:v>
                </c:pt>
                <c:pt idx="1299">
                  <c:v>1.948499999999996</c:v>
                </c:pt>
                <c:pt idx="1300">
                  <c:v>1.950000000000004</c:v>
                </c:pt>
                <c:pt idx="1301">
                  <c:v>1.951499999999993</c:v>
                </c:pt>
                <c:pt idx="1302">
                  <c:v>1.952999999999995</c:v>
                </c:pt>
                <c:pt idx="1303">
                  <c:v>1.954499999999996</c:v>
                </c:pt>
                <c:pt idx="1304">
                  <c:v>1.956000000000004</c:v>
                </c:pt>
                <c:pt idx="1305">
                  <c:v>1.957499999999994</c:v>
                </c:pt>
                <c:pt idx="1306">
                  <c:v>1.958999999999995</c:v>
                </c:pt>
                <c:pt idx="1307">
                  <c:v>1.960499999999996</c:v>
                </c:pt>
                <c:pt idx="1308">
                  <c:v>1.962000000000004</c:v>
                </c:pt>
                <c:pt idx="1309">
                  <c:v>1.963499999999994</c:v>
                </c:pt>
                <c:pt idx="1310">
                  <c:v>1.964999999999995</c:v>
                </c:pt>
                <c:pt idx="1311">
                  <c:v>1.966499999999996</c:v>
                </c:pt>
                <c:pt idx="1312">
                  <c:v>1.968000000000004</c:v>
                </c:pt>
                <c:pt idx="1313">
                  <c:v>1.969499999999994</c:v>
                </c:pt>
                <c:pt idx="1314">
                  <c:v>1.970999999999996</c:v>
                </c:pt>
                <c:pt idx="1315">
                  <c:v>1.972499999999996</c:v>
                </c:pt>
                <c:pt idx="1316">
                  <c:v>1.974000000000005</c:v>
                </c:pt>
                <c:pt idx="1317">
                  <c:v>1.975499999999994</c:v>
                </c:pt>
                <c:pt idx="1318">
                  <c:v>1.976999999999996</c:v>
                </c:pt>
                <c:pt idx="1319">
                  <c:v>1.978499999999996</c:v>
                </c:pt>
                <c:pt idx="1320">
                  <c:v>1.980000000000005</c:v>
                </c:pt>
                <c:pt idx="1321">
                  <c:v>1.981499999999995</c:v>
                </c:pt>
                <c:pt idx="1322">
                  <c:v>1.982999999999996</c:v>
                </c:pt>
                <c:pt idx="1323">
                  <c:v>1.984499999999996</c:v>
                </c:pt>
                <c:pt idx="1324">
                  <c:v>1.986000000000005</c:v>
                </c:pt>
                <c:pt idx="1325">
                  <c:v>1.987499999999995</c:v>
                </c:pt>
                <c:pt idx="1326">
                  <c:v>1.988999999999996</c:v>
                </c:pt>
                <c:pt idx="1327">
                  <c:v>1.990499999999996</c:v>
                </c:pt>
                <c:pt idx="1328">
                  <c:v>1.992000000000005</c:v>
                </c:pt>
                <c:pt idx="1329">
                  <c:v>1.993499999999995</c:v>
                </c:pt>
                <c:pt idx="1330">
                  <c:v>1.994999999999996</c:v>
                </c:pt>
                <c:pt idx="1331">
                  <c:v>1.996499999999996</c:v>
                </c:pt>
                <c:pt idx="1332">
                  <c:v>1.998000000000005</c:v>
                </c:pt>
                <c:pt idx="1333">
                  <c:v>1.999499999999995</c:v>
                </c:pt>
                <c:pt idx="1334">
                  <c:v>2.001</c:v>
                </c:pt>
                <c:pt idx="1335">
                  <c:v>2.002499999999998</c:v>
                </c:pt>
                <c:pt idx="1336">
                  <c:v>2.004</c:v>
                </c:pt>
                <c:pt idx="1337">
                  <c:v>2.0055</c:v>
                </c:pt>
                <c:pt idx="1338">
                  <c:v>2.007</c:v>
                </c:pt>
                <c:pt idx="1339">
                  <c:v>2.0085</c:v>
                </c:pt>
                <c:pt idx="1340">
                  <c:v>2.01</c:v>
                </c:pt>
                <c:pt idx="1341">
                  <c:v>2.011499999999997</c:v>
                </c:pt>
                <c:pt idx="1342">
                  <c:v>2.012999999999998</c:v>
                </c:pt>
                <c:pt idx="1343">
                  <c:v>2.0145</c:v>
                </c:pt>
                <c:pt idx="1344">
                  <c:v>2.015999999999999</c:v>
                </c:pt>
                <c:pt idx="1345">
                  <c:v>2.0175</c:v>
                </c:pt>
                <c:pt idx="1346">
                  <c:v>2.019</c:v>
                </c:pt>
                <c:pt idx="1347">
                  <c:v>2.0205</c:v>
                </c:pt>
                <c:pt idx="1348">
                  <c:v>2.022</c:v>
                </c:pt>
                <c:pt idx="1349">
                  <c:v>2.0235</c:v>
                </c:pt>
                <c:pt idx="1350">
                  <c:v>2.025</c:v>
                </c:pt>
                <c:pt idx="1351">
                  <c:v>2.0265</c:v>
                </c:pt>
                <c:pt idx="1352">
                  <c:v>2.028</c:v>
                </c:pt>
                <c:pt idx="1353">
                  <c:v>2.0295</c:v>
                </c:pt>
                <c:pt idx="1354">
                  <c:v>2.031</c:v>
                </c:pt>
                <c:pt idx="1355">
                  <c:v>2.032499999999982</c:v>
                </c:pt>
                <c:pt idx="1356">
                  <c:v>2.034</c:v>
                </c:pt>
                <c:pt idx="1357">
                  <c:v>2.035499999999997</c:v>
                </c:pt>
                <c:pt idx="1358">
                  <c:v>2.036999999999998</c:v>
                </c:pt>
                <c:pt idx="1359">
                  <c:v>2.0385</c:v>
                </c:pt>
                <c:pt idx="1360">
                  <c:v>2.04</c:v>
                </c:pt>
                <c:pt idx="1361">
                  <c:v>2.0415</c:v>
                </c:pt>
                <c:pt idx="1362">
                  <c:v>2.043</c:v>
                </c:pt>
                <c:pt idx="1363">
                  <c:v>2.0445</c:v>
                </c:pt>
                <c:pt idx="1364">
                  <c:v>2.046</c:v>
                </c:pt>
                <c:pt idx="1365">
                  <c:v>2.0475</c:v>
                </c:pt>
                <c:pt idx="1366">
                  <c:v>2.049</c:v>
                </c:pt>
                <c:pt idx="1367">
                  <c:v>2.0505</c:v>
                </c:pt>
                <c:pt idx="1368">
                  <c:v>2.051999999999999</c:v>
                </c:pt>
                <c:pt idx="1369">
                  <c:v>2.0535</c:v>
                </c:pt>
                <c:pt idx="1370">
                  <c:v>2.055</c:v>
                </c:pt>
                <c:pt idx="1371">
                  <c:v>2.056499999999997</c:v>
                </c:pt>
                <c:pt idx="1372">
                  <c:v>2.058</c:v>
                </c:pt>
                <c:pt idx="1373">
                  <c:v>2.059499999999998</c:v>
                </c:pt>
                <c:pt idx="1374">
                  <c:v>2.061</c:v>
                </c:pt>
                <c:pt idx="1375">
                  <c:v>2.0625</c:v>
                </c:pt>
                <c:pt idx="1376">
                  <c:v>2.064</c:v>
                </c:pt>
                <c:pt idx="1377">
                  <c:v>2.0655</c:v>
                </c:pt>
                <c:pt idx="1378">
                  <c:v>2.067</c:v>
                </c:pt>
                <c:pt idx="1379">
                  <c:v>2.0685</c:v>
                </c:pt>
                <c:pt idx="1380">
                  <c:v>2.07</c:v>
                </c:pt>
                <c:pt idx="1381">
                  <c:v>2.071499999999998</c:v>
                </c:pt>
                <c:pt idx="1382">
                  <c:v>2.073</c:v>
                </c:pt>
                <c:pt idx="1383">
                  <c:v>2.0745</c:v>
                </c:pt>
                <c:pt idx="1384">
                  <c:v>2.075999999999999</c:v>
                </c:pt>
                <c:pt idx="1385">
                  <c:v>2.0775</c:v>
                </c:pt>
                <c:pt idx="1386">
                  <c:v>2.079</c:v>
                </c:pt>
                <c:pt idx="1387">
                  <c:v>2.0805</c:v>
                </c:pt>
                <c:pt idx="1388">
                  <c:v>2.082</c:v>
                </c:pt>
                <c:pt idx="1389">
                  <c:v>2.0835</c:v>
                </c:pt>
                <c:pt idx="1390">
                  <c:v>2.085</c:v>
                </c:pt>
                <c:pt idx="1391">
                  <c:v>2.0865</c:v>
                </c:pt>
                <c:pt idx="1392">
                  <c:v>2.088</c:v>
                </c:pt>
                <c:pt idx="1393">
                  <c:v>2.0895</c:v>
                </c:pt>
                <c:pt idx="1394">
                  <c:v>2.091</c:v>
                </c:pt>
                <c:pt idx="1395">
                  <c:v>2.092499999999997</c:v>
                </c:pt>
                <c:pt idx="1396">
                  <c:v>2.094</c:v>
                </c:pt>
                <c:pt idx="1397">
                  <c:v>2.095499999999998</c:v>
                </c:pt>
                <c:pt idx="1398">
                  <c:v>2.097</c:v>
                </c:pt>
                <c:pt idx="1399">
                  <c:v>2.0985</c:v>
                </c:pt>
                <c:pt idx="1400">
                  <c:v>2.1</c:v>
                </c:pt>
                <c:pt idx="1401">
                  <c:v>2.1015</c:v>
                </c:pt>
                <c:pt idx="1402">
                  <c:v>2.103</c:v>
                </c:pt>
                <c:pt idx="1403">
                  <c:v>2.1045</c:v>
                </c:pt>
                <c:pt idx="1404">
                  <c:v>2.106</c:v>
                </c:pt>
                <c:pt idx="1405">
                  <c:v>2.1075</c:v>
                </c:pt>
                <c:pt idx="1406">
                  <c:v>2.109</c:v>
                </c:pt>
                <c:pt idx="1407">
                  <c:v>2.1105</c:v>
                </c:pt>
                <c:pt idx="1408">
                  <c:v>2.112</c:v>
                </c:pt>
                <c:pt idx="1409">
                  <c:v>2.1135</c:v>
                </c:pt>
                <c:pt idx="1410">
                  <c:v>2.115</c:v>
                </c:pt>
                <c:pt idx="1411">
                  <c:v>2.116499999999997</c:v>
                </c:pt>
                <c:pt idx="1412">
                  <c:v>2.118</c:v>
                </c:pt>
                <c:pt idx="1413">
                  <c:v>2.119499999999998</c:v>
                </c:pt>
                <c:pt idx="1414">
                  <c:v>2.121</c:v>
                </c:pt>
                <c:pt idx="1415">
                  <c:v>2.1225</c:v>
                </c:pt>
                <c:pt idx="1416">
                  <c:v>2.124</c:v>
                </c:pt>
                <c:pt idx="1417">
                  <c:v>2.1255</c:v>
                </c:pt>
                <c:pt idx="1418">
                  <c:v>2.127</c:v>
                </c:pt>
                <c:pt idx="1419">
                  <c:v>2.1285</c:v>
                </c:pt>
                <c:pt idx="1420">
                  <c:v>2.13</c:v>
                </c:pt>
                <c:pt idx="1421">
                  <c:v>2.1315</c:v>
                </c:pt>
                <c:pt idx="1422">
                  <c:v>2.133</c:v>
                </c:pt>
                <c:pt idx="1423">
                  <c:v>2.1345</c:v>
                </c:pt>
                <c:pt idx="1424">
                  <c:v>2.136</c:v>
                </c:pt>
                <c:pt idx="1425">
                  <c:v>2.1375</c:v>
                </c:pt>
                <c:pt idx="1426">
                  <c:v>2.139</c:v>
                </c:pt>
                <c:pt idx="1427">
                  <c:v>2.1405</c:v>
                </c:pt>
                <c:pt idx="1428">
                  <c:v>2.142</c:v>
                </c:pt>
                <c:pt idx="1429">
                  <c:v>2.143500000000018</c:v>
                </c:pt>
                <c:pt idx="1430">
                  <c:v>2.145</c:v>
                </c:pt>
                <c:pt idx="1431">
                  <c:v>2.1465</c:v>
                </c:pt>
                <c:pt idx="1432">
                  <c:v>2.148</c:v>
                </c:pt>
                <c:pt idx="1433">
                  <c:v>2.1495</c:v>
                </c:pt>
                <c:pt idx="1434">
                  <c:v>2.151</c:v>
                </c:pt>
                <c:pt idx="1435">
                  <c:v>2.152499999999997</c:v>
                </c:pt>
                <c:pt idx="1436">
                  <c:v>2.154</c:v>
                </c:pt>
                <c:pt idx="1437">
                  <c:v>2.1555</c:v>
                </c:pt>
                <c:pt idx="1438">
                  <c:v>2.157</c:v>
                </c:pt>
                <c:pt idx="1439">
                  <c:v>2.1585</c:v>
                </c:pt>
                <c:pt idx="1440">
                  <c:v>2.16</c:v>
                </c:pt>
                <c:pt idx="1441">
                  <c:v>2.1615</c:v>
                </c:pt>
                <c:pt idx="1442">
                  <c:v>2.163</c:v>
                </c:pt>
                <c:pt idx="1443">
                  <c:v>2.1645</c:v>
                </c:pt>
                <c:pt idx="1444">
                  <c:v>2.166</c:v>
                </c:pt>
                <c:pt idx="1445">
                  <c:v>2.167500000000018</c:v>
                </c:pt>
                <c:pt idx="1446">
                  <c:v>2.169</c:v>
                </c:pt>
                <c:pt idx="1447">
                  <c:v>2.1705</c:v>
                </c:pt>
                <c:pt idx="1448">
                  <c:v>2.172</c:v>
                </c:pt>
                <c:pt idx="1449">
                  <c:v>2.1735</c:v>
                </c:pt>
                <c:pt idx="1450">
                  <c:v>2.175</c:v>
                </c:pt>
                <c:pt idx="1451">
                  <c:v>2.176499999999998</c:v>
                </c:pt>
                <c:pt idx="1452">
                  <c:v>2.178</c:v>
                </c:pt>
                <c:pt idx="1453">
                  <c:v>2.1795</c:v>
                </c:pt>
                <c:pt idx="1454">
                  <c:v>2.181</c:v>
                </c:pt>
                <c:pt idx="1455">
                  <c:v>2.1825</c:v>
                </c:pt>
                <c:pt idx="1456">
                  <c:v>2.184</c:v>
                </c:pt>
                <c:pt idx="1457">
                  <c:v>2.1855</c:v>
                </c:pt>
                <c:pt idx="1458">
                  <c:v>2.187</c:v>
                </c:pt>
                <c:pt idx="1459">
                  <c:v>2.1885</c:v>
                </c:pt>
                <c:pt idx="1460">
                  <c:v>2.19</c:v>
                </c:pt>
                <c:pt idx="1461">
                  <c:v>2.1915</c:v>
                </c:pt>
                <c:pt idx="1462">
                  <c:v>2.193</c:v>
                </c:pt>
                <c:pt idx="1463">
                  <c:v>2.1945</c:v>
                </c:pt>
                <c:pt idx="1464">
                  <c:v>2.196</c:v>
                </c:pt>
                <c:pt idx="1465">
                  <c:v>2.1975</c:v>
                </c:pt>
                <c:pt idx="1466">
                  <c:v>2.199</c:v>
                </c:pt>
                <c:pt idx="1467">
                  <c:v>2.2005</c:v>
                </c:pt>
                <c:pt idx="1468">
                  <c:v>2.202</c:v>
                </c:pt>
                <c:pt idx="1469">
                  <c:v>2.203500000000021</c:v>
                </c:pt>
                <c:pt idx="1470">
                  <c:v>2.205</c:v>
                </c:pt>
                <c:pt idx="1471">
                  <c:v>2.2065</c:v>
                </c:pt>
                <c:pt idx="1472">
                  <c:v>2.208</c:v>
                </c:pt>
                <c:pt idx="1473">
                  <c:v>2.2095</c:v>
                </c:pt>
                <c:pt idx="1474">
                  <c:v>2.211</c:v>
                </c:pt>
                <c:pt idx="1475">
                  <c:v>2.212499999999998</c:v>
                </c:pt>
                <c:pt idx="1476">
                  <c:v>2.214</c:v>
                </c:pt>
                <c:pt idx="1477">
                  <c:v>2.2155</c:v>
                </c:pt>
                <c:pt idx="1478">
                  <c:v>2.217</c:v>
                </c:pt>
                <c:pt idx="1479">
                  <c:v>2.2185</c:v>
                </c:pt>
                <c:pt idx="1480">
                  <c:v>2.22</c:v>
                </c:pt>
                <c:pt idx="1481">
                  <c:v>2.2215</c:v>
                </c:pt>
                <c:pt idx="1482">
                  <c:v>2.223</c:v>
                </c:pt>
                <c:pt idx="1483">
                  <c:v>2.2245</c:v>
                </c:pt>
                <c:pt idx="1484">
                  <c:v>2.226</c:v>
                </c:pt>
                <c:pt idx="1485">
                  <c:v>2.227500000000021</c:v>
                </c:pt>
                <c:pt idx="1486">
                  <c:v>2.229</c:v>
                </c:pt>
                <c:pt idx="1487">
                  <c:v>2.2305</c:v>
                </c:pt>
                <c:pt idx="1488">
                  <c:v>2.232</c:v>
                </c:pt>
                <c:pt idx="1489">
                  <c:v>2.2335</c:v>
                </c:pt>
                <c:pt idx="1490">
                  <c:v>2.235</c:v>
                </c:pt>
                <c:pt idx="1491">
                  <c:v>2.236499999999998</c:v>
                </c:pt>
                <c:pt idx="1492">
                  <c:v>2.238</c:v>
                </c:pt>
                <c:pt idx="1493">
                  <c:v>2.2395</c:v>
                </c:pt>
                <c:pt idx="1494">
                  <c:v>2.241</c:v>
                </c:pt>
                <c:pt idx="1495">
                  <c:v>2.2425</c:v>
                </c:pt>
                <c:pt idx="1496">
                  <c:v>2.244</c:v>
                </c:pt>
                <c:pt idx="1497">
                  <c:v>2.2455</c:v>
                </c:pt>
                <c:pt idx="1498">
                  <c:v>2.247</c:v>
                </c:pt>
                <c:pt idx="1499">
                  <c:v>2.2485</c:v>
                </c:pt>
                <c:pt idx="1500">
                  <c:v>2.25</c:v>
                </c:pt>
                <c:pt idx="1501">
                  <c:v>2.2515</c:v>
                </c:pt>
                <c:pt idx="1502">
                  <c:v>2.253</c:v>
                </c:pt>
                <c:pt idx="1503">
                  <c:v>2.2545</c:v>
                </c:pt>
                <c:pt idx="1504">
                  <c:v>2.256</c:v>
                </c:pt>
                <c:pt idx="1505">
                  <c:v>2.2575</c:v>
                </c:pt>
                <c:pt idx="1506">
                  <c:v>2.259</c:v>
                </c:pt>
                <c:pt idx="1507">
                  <c:v>2.260500000000017</c:v>
                </c:pt>
                <c:pt idx="1508">
                  <c:v>2.262</c:v>
                </c:pt>
                <c:pt idx="1509">
                  <c:v>2.263500000000021</c:v>
                </c:pt>
                <c:pt idx="1510">
                  <c:v>2.265</c:v>
                </c:pt>
                <c:pt idx="1511">
                  <c:v>2.2665</c:v>
                </c:pt>
                <c:pt idx="1512">
                  <c:v>2.268</c:v>
                </c:pt>
                <c:pt idx="1513">
                  <c:v>2.2695</c:v>
                </c:pt>
                <c:pt idx="1514">
                  <c:v>2.271</c:v>
                </c:pt>
                <c:pt idx="1515">
                  <c:v>2.2725</c:v>
                </c:pt>
                <c:pt idx="1516">
                  <c:v>2.274</c:v>
                </c:pt>
                <c:pt idx="1517">
                  <c:v>2.2755</c:v>
                </c:pt>
                <c:pt idx="1518">
                  <c:v>2.277</c:v>
                </c:pt>
                <c:pt idx="1519">
                  <c:v>2.2785</c:v>
                </c:pt>
                <c:pt idx="1520">
                  <c:v>2.28</c:v>
                </c:pt>
                <c:pt idx="1521">
                  <c:v>2.2815</c:v>
                </c:pt>
                <c:pt idx="1522">
                  <c:v>2.283</c:v>
                </c:pt>
                <c:pt idx="1523">
                  <c:v>2.284500000000018</c:v>
                </c:pt>
                <c:pt idx="1524">
                  <c:v>2.286</c:v>
                </c:pt>
                <c:pt idx="1525">
                  <c:v>2.287500000000021</c:v>
                </c:pt>
                <c:pt idx="1526">
                  <c:v>2.289</c:v>
                </c:pt>
                <c:pt idx="1527">
                  <c:v>2.2905</c:v>
                </c:pt>
                <c:pt idx="1528">
                  <c:v>2.292</c:v>
                </c:pt>
                <c:pt idx="1529">
                  <c:v>2.2935</c:v>
                </c:pt>
                <c:pt idx="1530">
                  <c:v>2.295</c:v>
                </c:pt>
                <c:pt idx="1531">
                  <c:v>2.2965</c:v>
                </c:pt>
                <c:pt idx="1532">
                  <c:v>2.298</c:v>
                </c:pt>
                <c:pt idx="1533">
                  <c:v>2.2995</c:v>
                </c:pt>
                <c:pt idx="1534">
                  <c:v>2.301</c:v>
                </c:pt>
                <c:pt idx="1535">
                  <c:v>2.302499999999997</c:v>
                </c:pt>
                <c:pt idx="1536">
                  <c:v>2.304</c:v>
                </c:pt>
                <c:pt idx="1537">
                  <c:v>2.305499999999998</c:v>
                </c:pt>
                <c:pt idx="1538">
                  <c:v>2.306999999999998</c:v>
                </c:pt>
                <c:pt idx="1539">
                  <c:v>2.3085</c:v>
                </c:pt>
                <c:pt idx="1540">
                  <c:v>2.309999999999999</c:v>
                </c:pt>
                <c:pt idx="1541">
                  <c:v>2.311499999999977</c:v>
                </c:pt>
                <c:pt idx="1542">
                  <c:v>2.312999999999977</c:v>
                </c:pt>
                <c:pt idx="1543">
                  <c:v>2.314499999999997</c:v>
                </c:pt>
                <c:pt idx="1544">
                  <c:v>2.315999999999997</c:v>
                </c:pt>
                <c:pt idx="1545">
                  <c:v>2.317499999999998</c:v>
                </c:pt>
                <c:pt idx="1546">
                  <c:v>2.318999999999998</c:v>
                </c:pt>
                <c:pt idx="1547">
                  <c:v>2.3205</c:v>
                </c:pt>
                <c:pt idx="1548">
                  <c:v>2.321999999999999</c:v>
                </c:pt>
                <c:pt idx="1549">
                  <c:v>2.3235</c:v>
                </c:pt>
                <c:pt idx="1550">
                  <c:v>2.325</c:v>
                </c:pt>
                <c:pt idx="1551">
                  <c:v>2.326499999999997</c:v>
                </c:pt>
                <c:pt idx="1552">
                  <c:v>2.328</c:v>
                </c:pt>
                <c:pt idx="1553">
                  <c:v>2.329499999999998</c:v>
                </c:pt>
                <c:pt idx="1554">
                  <c:v>2.330999999999998</c:v>
                </c:pt>
                <c:pt idx="1555">
                  <c:v>2.332499999999976</c:v>
                </c:pt>
                <c:pt idx="1556">
                  <c:v>2.333999999999999</c:v>
                </c:pt>
                <c:pt idx="1557">
                  <c:v>2.335499999999977</c:v>
                </c:pt>
                <c:pt idx="1558">
                  <c:v>2.336999999999977</c:v>
                </c:pt>
                <c:pt idx="1559">
                  <c:v>2.338499999999997</c:v>
                </c:pt>
                <c:pt idx="1560">
                  <c:v>2.34</c:v>
                </c:pt>
                <c:pt idx="1561">
                  <c:v>2.341499999999998</c:v>
                </c:pt>
                <c:pt idx="1562">
                  <c:v>2.343</c:v>
                </c:pt>
                <c:pt idx="1563">
                  <c:v>2.3445</c:v>
                </c:pt>
                <c:pt idx="1564">
                  <c:v>2.345999999999999</c:v>
                </c:pt>
                <c:pt idx="1565">
                  <c:v>2.3475</c:v>
                </c:pt>
                <c:pt idx="1566">
                  <c:v>2.349</c:v>
                </c:pt>
                <c:pt idx="1567">
                  <c:v>2.350499999999997</c:v>
                </c:pt>
                <c:pt idx="1568">
                  <c:v>2.351999999999997</c:v>
                </c:pt>
                <c:pt idx="1569">
                  <c:v>2.353499999999998</c:v>
                </c:pt>
                <c:pt idx="1570">
                  <c:v>2.354999999999998</c:v>
                </c:pt>
                <c:pt idx="1571">
                  <c:v>2.356499999999976</c:v>
                </c:pt>
                <c:pt idx="1572">
                  <c:v>2.358</c:v>
                </c:pt>
                <c:pt idx="1573">
                  <c:v>2.359499999999977</c:v>
                </c:pt>
                <c:pt idx="1574">
                  <c:v>2.361</c:v>
                </c:pt>
                <c:pt idx="1575">
                  <c:v>2.362499999999997</c:v>
                </c:pt>
                <c:pt idx="1576">
                  <c:v>2.364</c:v>
                </c:pt>
                <c:pt idx="1577">
                  <c:v>2.365499999999998</c:v>
                </c:pt>
                <c:pt idx="1578">
                  <c:v>2.367</c:v>
                </c:pt>
                <c:pt idx="1579">
                  <c:v>2.3685</c:v>
                </c:pt>
                <c:pt idx="1580">
                  <c:v>2.37</c:v>
                </c:pt>
                <c:pt idx="1581">
                  <c:v>2.371499999999977</c:v>
                </c:pt>
                <c:pt idx="1582">
                  <c:v>2.372999999999997</c:v>
                </c:pt>
                <c:pt idx="1583">
                  <c:v>2.374499999999997</c:v>
                </c:pt>
                <c:pt idx="1584">
                  <c:v>2.375999999999998</c:v>
                </c:pt>
                <c:pt idx="1585">
                  <c:v>2.377499999999998</c:v>
                </c:pt>
                <c:pt idx="1586">
                  <c:v>2.378999999999999</c:v>
                </c:pt>
                <c:pt idx="1587">
                  <c:v>2.3805</c:v>
                </c:pt>
                <c:pt idx="1588">
                  <c:v>2.382</c:v>
                </c:pt>
                <c:pt idx="1589">
                  <c:v>2.3835</c:v>
                </c:pt>
                <c:pt idx="1590">
                  <c:v>2.385</c:v>
                </c:pt>
                <c:pt idx="1591">
                  <c:v>2.386499999999997</c:v>
                </c:pt>
                <c:pt idx="1592">
                  <c:v>2.388</c:v>
                </c:pt>
                <c:pt idx="1593">
                  <c:v>2.3895</c:v>
                </c:pt>
                <c:pt idx="1594">
                  <c:v>2.390999999999999</c:v>
                </c:pt>
                <c:pt idx="1595">
                  <c:v>2.392499999999976</c:v>
                </c:pt>
                <c:pt idx="1596">
                  <c:v>2.394</c:v>
                </c:pt>
                <c:pt idx="1597">
                  <c:v>2.395499999999977</c:v>
                </c:pt>
                <c:pt idx="1598">
                  <c:v>2.396999999999997</c:v>
                </c:pt>
                <c:pt idx="1599">
                  <c:v>2.398499999999997</c:v>
                </c:pt>
                <c:pt idx="1600">
                  <c:v>2.4</c:v>
                </c:pt>
                <c:pt idx="1601">
                  <c:v>2.4015</c:v>
                </c:pt>
                <c:pt idx="1602">
                  <c:v>2.403</c:v>
                </c:pt>
                <c:pt idx="1603">
                  <c:v>2.4045</c:v>
                </c:pt>
                <c:pt idx="1604">
                  <c:v>2.406</c:v>
                </c:pt>
                <c:pt idx="1605">
                  <c:v>2.4075</c:v>
                </c:pt>
                <c:pt idx="1606">
                  <c:v>2.409</c:v>
                </c:pt>
                <c:pt idx="1607">
                  <c:v>2.410499999999997</c:v>
                </c:pt>
                <c:pt idx="1608">
                  <c:v>2.411999999999998</c:v>
                </c:pt>
                <c:pt idx="1609">
                  <c:v>2.4135</c:v>
                </c:pt>
                <c:pt idx="1610">
                  <c:v>2.414999999999999</c:v>
                </c:pt>
                <c:pt idx="1611">
                  <c:v>2.416499999999977</c:v>
                </c:pt>
                <c:pt idx="1612">
                  <c:v>2.418</c:v>
                </c:pt>
                <c:pt idx="1613">
                  <c:v>2.419499999999997</c:v>
                </c:pt>
                <c:pt idx="1614">
                  <c:v>2.421</c:v>
                </c:pt>
                <c:pt idx="1615">
                  <c:v>2.422499999999998</c:v>
                </c:pt>
                <c:pt idx="1616">
                  <c:v>2.424</c:v>
                </c:pt>
                <c:pt idx="1617">
                  <c:v>2.4255</c:v>
                </c:pt>
                <c:pt idx="1618">
                  <c:v>2.427</c:v>
                </c:pt>
                <c:pt idx="1619">
                  <c:v>2.4285</c:v>
                </c:pt>
                <c:pt idx="1620">
                  <c:v>2.43</c:v>
                </c:pt>
                <c:pt idx="1621">
                  <c:v>2.431499999999997</c:v>
                </c:pt>
                <c:pt idx="1622">
                  <c:v>2.432999999999997</c:v>
                </c:pt>
                <c:pt idx="1623">
                  <c:v>2.434499999999998</c:v>
                </c:pt>
                <c:pt idx="1624">
                  <c:v>2.435999999999998</c:v>
                </c:pt>
                <c:pt idx="1625">
                  <c:v>2.4375</c:v>
                </c:pt>
                <c:pt idx="1626">
                  <c:v>2.438999999999999</c:v>
                </c:pt>
                <c:pt idx="1627">
                  <c:v>2.4405</c:v>
                </c:pt>
                <c:pt idx="1628">
                  <c:v>2.442</c:v>
                </c:pt>
                <c:pt idx="1629">
                  <c:v>2.4435</c:v>
                </c:pt>
                <c:pt idx="1630">
                  <c:v>2.445</c:v>
                </c:pt>
                <c:pt idx="1631">
                  <c:v>2.446499999999998</c:v>
                </c:pt>
                <c:pt idx="1632">
                  <c:v>2.448</c:v>
                </c:pt>
                <c:pt idx="1633">
                  <c:v>2.4495</c:v>
                </c:pt>
                <c:pt idx="1634">
                  <c:v>2.450999999999999</c:v>
                </c:pt>
                <c:pt idx="1635">
                  <c:v>2.452499999999977</c:v>
                </c:pt>
                <c:pt idx="1636">
                  <c:v>2.454</c:v>
                </c:pt>
                <c:pt idx="1637">
                  <c:v>2.455499999999997</c:v>
                </c:pt>
                <c:pt idx="1638">
                  <c:v>2.456999999999997</c:v>
                </c:pt>
                <c:pt idx="1639">
                  <c:v>2.458499999999998</c:v>
                </c:pt>
                <c:pt idx="1640">
                  <c:v>2.46</c:v>
                </c:pt>
                <c:pt idx="1641">
                  <c:v>2.4615</c:v>
                </c:pt>
                <c:pt idx="1642">
                  <c:v>2.463</c:v>
                </c:pt>
                <c:pt idx="1643">
                  <c:v>2.4645</c:v>
                </c:pt>
                <c:pt idx="1644">
                  <c:v>2.466</c:v>
                </c:pt>
                <c:pt idx="1645">
                  <c:v>2.4675</c:v>
                </c:pt>
                <c:pt idx="1646">
                  <c:v>2.469</c:v>
                </c:pt>
                <c:pt idx="1647">
                  <c:v>2.470499999999998</c:v>
                </c:pt>
                <c:pt idx="1648">
                  <c:v>2.471999999999998</c:v>
                </c:pt>
                <c:pt idx="1649">
                  <c:v>2.4735</c:v>
                </c:pt>
                <c:pt idx="1650">
                  <c:v>2.474999999999999</c:v>
                </c:pt>
                <c:pt idx="1651">
                  <c:v>2.476499999999977</c:v>
                </c:pt>
                <c:pt idx="1652">
                  <c:v>2.478</c:v>
                </c:pt>
                <c:pt idx="1653">
                  <c:v>2.479499999999997</c:v>
                </c:pt>
                <c:pt idx="1654">
                  <c:v>2.481</c:v>
                </c:pt>
                <c:pt idx="1655">
                  <c:v>2.482499999999998</c:v>
                </c:pt>
                <c:pt idx="1656">
                  <c:v>2.484</c:v>
                </c:pt>
                <c:pt idx="1657">
                  <c:v>2.4855</c:v>
                </c:pt>
                <c:pt idx="1658">
                  <c:v>2.487</c:v>
                </c:pt>
                <c:pt idx="1659">
                  <c:v>2.4885</c:v>
                </c:pt>
                <c:pt idx="1660">
                  <c:v>2.49</c:v>
                </c:pt>
                <c:pt idx="1661">
                  <c:v>2.491499999999997</c:v>
                </c:pt>
                <c:pt idx="1662">
                  <c:v>2.492999999999998</c:v>
                </c:pt>
                <c:pt idx="1663">
                  <c:v>2.494499999999998</c:v>
                </c:pt>
                <c:pt idx="1664">
                  <c:v>2.495999999999999</c:v>
                </c:pt>
                <c:pt idx="1665">
                  <c:v>2.4975</c:v>
                </c:pt>
                <c:pt idx="1666">
                  <c:v>2.499</c:v>
                </c:pt>
                <c:pt idx="1667">
                  <c:v>2.5005</c:v>
                </c:pt>
                <c:pt idx="1668">
                  <c:v>2.502</c:v>
                </c:pt>
                <c:pt idx="1669">
                  <c:v>2.5035</c:v>
                </c:pt>
                <c:pt idx="1670">
                  <c:v>2.505</c:v>
                </c:pt>
                <c:pt idx="1671">
                  <c:v>2.5065</c:v>
                </c:pt>
                <c:pt idx="1672">
                  <c:v>2.508</c:v>
                </c:pt>
                <c:pt idx="1673">
                  <c:v>2.5095</c:v>
                </c:pt>
                <c:pt idx="1674">
                  <c:v>2.511</c:v>
                </c:pt>
                <c:pt idx="1675">
                  <c:v>2.512499999999982</c:v>
                </c:pt>
                <c:pt idx="1676">
                  <c:v>2.514</c:v>
                </c:pt>
                <c:pt idx="1677">
                  <c:v>2.515499999999997</c:v>
                </c:pt>
                <c:pt idx="1678">
                  <c:v>2.516999999999998</c:v>
                </c:pt>
                <c:pt idx="1679">
                  <c:v>2.5185</c:v>
                </c:pt>
                <c:pt idx="1680">
                  <c:v>2.52</c:v>
                </c:pt>
                <c:pt idx="1681">
                  <c:v>2.5215</c:v>
                </c:pt>
                <c:pt idx="1682">
                  <c:v>2.523</c:v>
                </c:pt>
                <c:pt idx="1683">
                  <c:v>2.5245</c:v>
                </c:pt>
                <c:pt idx="1684">
                  <c:v>2.526</c:v>
                </c:pt>
                <c:pt idx="1685">
                  <c:v>2.5275</c:v>
                </c:pt>
                <c:pt idx="1686">
                  <c:v>2.529</c:v>
                </c:pt>
                <c:pt idx="1687">
                  <c:v>2.5305</c:v>
                </c:pt>
                <c:pt idx="1688">
                  <c:v>2.531999999999999</c:v>
                </c:pt>
                <c:pt idx="1689">
                  <c:v>2.5335</c:v>
                </c:pt>
                <c:pt idx="1690">
                  <c:v>2.535</c:v>
                </c:pt>
                <c:pt idx="1691">
                  <c:v>2.536499999999982</c:v>
                </c:pt>
                <c:pt idx="1692">
                  <c:v>2.538</c:v>
                </c:pt>
                <c:pt idx="1693">
                  <c:v>2.539499999999997</c:v>
                </c:pt>
                <c:pt idx="1694">
                  <c:v>2.541</c:v>
                </c:pt>
                <c:pt idx="1695">
                  <c:v>2.5425</c:v>
                </c:pt>
                <c:pt idx="1696">
                  <c:v>2.544</c:v>
                </c:pt>
                <c:pt idx="1697">
                  <c:v>2.5455</c:v>
                </c:pt>
                <c:pt idx="1698">
                  <c:v>2.547</c:v>
                </c:pt>
                <c:pt idx="1699">
                  <c:v>2.5485</c:v>
                </c:pt>
                <c:pt idx="1700">
                  <c:v>2.55</c:v>
                </c:pt>
                <c:pt idx="1701">
                  <c:v>2.551499999999998</c:v>
                </c:pt>
                <c:pt idx="1702">
                  <c:v>2.552999999999998</c:v>
                </c:pt>
                <c:pt idx="1703">
                  <c:v>2.5545</c:v>
                </c:pt>
                <c:pt idx="1704">
                  <c:v>2.555999999999999</c:v>
                </c:pt>
                <c:pt idx="1705">
                  <c:v>2.5575</c:v>
                </c:pt>
                <c:pt idx="1706">
                  <c:v>2.559</c:v>
                </c:pt>
                <c:pt idx="1707">
                  <c:v>2.5605</c:v>
                </c:pt>
                <c:pt idx="1708">
                  <c:v>2.562</c:v>
                </c:pt>
                <c:pt idx="1709">
                  <c:v>2.5635</c:v>
                </c:pt>
                <c:pt idx="1710">
                  <c:v>2.565</c:v>
                </c:pt>
                <c:pt idx="1711">
                  <c:v>2.5665</c:v>
                </c:pt>
                <c:pt idx="1712">
                  <c:v>2.568</c:v>
                </c:pt>
                <c:pt idx="1713">
                  <c:v>2.5695</c:v>
                </c:pt>
                <c:pt idx="1714">
                  <c:v>2.571</c:v>
                </c:pt>
                <c:pt idx="1715">
                  <c:v>2.572499999999997</c:v>
                </c:pt>
                <c:pt idx="1716">
                  <c:v>2.574</c:v>
                </c:pt>
                <c:pt idx="1717">
                  <c:v>2.575499999999998</c:v>
                </c:pt>
                <c:pt idx="1718">
                  <c:v>2.577</c:v>
                </c:pt>
                <c:pt idx="1719">
                  <c:v>2.5785</c:v>
                </c:pt>
                <c:pt idx="1720">
                  <c:v>2.58</c:v>
                </c:pt>
                <c:pt idx="1721">
                  <c:v>2.5815</c:v>
                </c:pt>
                <c:pt idx="1722">
                  <c:v>2.583</c:v>
                </c:pt>
                <c:pt idx="1723">
                  <c:v>2.5845</c:v>
                </c:pt>
                <c:pt idx="1724">
                  <c:v>2.586</c:v>
                </c:pt>
                <c:pt idx="1725">
                  <c:v>2.5875</c:v>
                </c:pt>
                <c:pt idx="1726">
                  <c:v>2.589</c:v>
                </c:pt>
                <c:pt idx="1727">
                  <c:v>2.5905</c:v>
                </c:pt>
                <c:pt idx="1728">
                  <c:v>2.591999999999999</c:v>
                </c:pt>
                <c:pt idx="1729">
                  <c:v>2.5935</c:v>
                </c:pt>
                <c:pt idx="1730">
                  <c:v>2.595</c:v>
                </c:pt>
                <c:pt idx="1731">
                  <c:v>2.596499999999997</c:v>
                </c:pt>
                <c:pt idx="1732">
                  <c:v>2.598</c:v>
                </c:pt>
                <c:pt idx="1733">
                  <c:v>2.599499999999998</c:v>
                </c:pt>
                <c:pt idx="1734">
                  <c:v>2.601</c:v>
                </c:pt>
                <c:pt idx="1735">
                  <c:v>2.6025</c:v>
                </c:pt>
                <c:pt idx="1736">
                  <c:v>2.604</c:v>
                </c:pt>
                <c:pt idx="1737">
                  <c:v>2.6055</c:v>
                </c:pt>
                <c:pt idx="1738">
                  <c:v>2.607</c:v>
                </c:pt>
                <c:pt idx="1739">
                  <c:v>2.6085</c:v>
                </c:pt>
                <c:pt idx="1740">
                  <c:v>2.61</c:v>
                </c:pt>
                <c:pt idx="1741">
                  <c:v>2.611499999999998</c:v>
                </c:pt>
                <c:pt idx="1742">
                  <c:v>2.613</c:v>
                </c:pt>
                <c:pt idx="1743">
                  <c:v>2.6145</c:v>
                </c:pt>
                <c:pt idx="1744">
                  <c:v>2.616</c:v>
                </c:pt>
                <c:pt idx="1745">
                  <c:v>2.6175</c:v>
                </c:pt>
                <c:pt idx="1746">
                  <c:v>2.619</c:v>
                </c:pt>
                <c:pt idx="1747">
                  <c:v>2.6205</c:v>
                </c:pt>
                <c:pt idx="1748">
                  <c:v>2.622</c:v>
                </c:pt>
                <c:pt idx="1749">
                  <c:v>2.6235</c:v>
                </c:pt>
                <c:pt idx="1750">
                  <c:v>2.625</c:v>
                </c:pt>
                <c:pt idx="1751">
                  <c:v>2.6265</c:v>
                </c:pt>
                <c:pt idx="1752">
                  <c:v>2.628</c:v>
                </c:pt>
                <c:pt idx="1753">
                  <c:v>2.6295</c:v>
                </c:pt>
                <c:pt idx="1754">
                  <c:v>2.631</c:v>
                </c:pt>
                <c:pt idx="1755">
                  <c:v>2.632499999999997</c:v>
                </c:pt>
                <c:pt idx="1756">
                  <c:v>2.634</c:v>
                </c:pt>
                <c:pt idx="1757">
                  <c:v>2.6355</c:v>
                </c:pt>
                <c:pt idx="1758">
                  <c:v>2.637</c:v>
                </c:pt>
                <c:pt idx="1759">
                  <c:v>2.6385</c:v>
                </c:pt>
                <c:pt idx="1760">
                  <c:v>2.64</c:v>
                </c:pt>
                <c:pt idx="1761">
                  <c:v>2.6415</c:v>
                </c:pt>
                <c:pt idx="1762">
                  <c:v>2.643</c:v>
                </c:pt>
                <c:pt idx="1763">
                  <c:v>2.6445</c:v>
                </c:pt>
                <c:pt idx="1764">
                  <c:v>2.646</c:v>
                </c:pt>
                <c:pt idx="1765">
                  <c:v>2.647500000000018</c:v>
                </c:pt>
                <c:pt idx="1766">
                  <c:v>2.649</c:v>
                </c:pt>
                <c:pt idx="1767">
                  <c:v>2.6505</c:v>
                </c:pt>
                <c:pt idx="1768">
                  <c:v>2.652</c:v>
                </c:pt>
                <c:pt idx="1769">
                  <c:v>2.6535</c:v>
                </c:pt>
                <c:pt idx="1770">
                  <c:v>2.655</c:v>
                </c:pt>
                <c:pt idx="1771">
                  <c:v>2.656499999999997</c:v>
                </c:pt>
                <c:pt idx="1772">
                  <c:v>2.658</c:v>
                </c:pt>
                <c:pt idx="1773">
                  <c:v>2.6595</c:v>
                </c:pt>
                <c:pt idx="1774">
                  <c:v>2.661</c:v>
                </c:pt>
                <c:pt idx="1775">
                  <c:v>2.6625</c:v>
                </c:pt>
                <c:pt idx="1776">
                  <c:v>2.664</c:v>
                </c:pt>
                <c:pt idx="1777">
                  <c:v>2.6655</c:v>
                </c:pt>
                <c:pt idx="1778">
                  <c:v>2.667</c:v>
                </c:pt>
                <c:pt idx="1779">
                  <c:v>2.6685</c:v>
                </c:pt>
                <c:pt idx="1780">
                  <c:v>2.67</c:v>
                </c:pt>
                <c:pt idx="1781">
                  <c:v>2.6715</c:v>
                </c:pt>
                <c:pt idx="1782">
                  <c:v>2.673</c:v>
                </c:pt>
                <c:pt idx="1783">
                  <c:v>2.6745</c:v>
                </c:pt>
                <c:pt idx="1784">
                  <c:v>2.676</c:v>
                </c:pt>
                <c:pt idx="1785">
                  <c:v>2.6775</c:v>
                </c:pt>
                <c:pt idx="1786">
                  <c:v>2.679</c:v>
                </c:pt>
                <c:pt idx="1787">
                  <c:v>2.6805</c:v>
                </c:pt>
                <c:pt idx="1788">
                  <c:v>2.682</c:v>
                </c:pt>
                <c:pt idx="1789">
                  <c:v>2.68350000000002</c:v>
                </c:pt>
                <c:pt idx="1790">
                  <c:v>2.685</c:v>
                </c:pt>
                <c:pt idx="1791">
                  <c:v>2.6865</c:v>
                </c:pt>
                <c:pt idx="1792">
                  <c:v>2.688</c:v>
                </c:pt>
                <c:pt idx="1793">
                  <c:v>2.6895</c:v>
                </c:pt>
                <c:pt idx="1794">
                  <c:v>2.691</c:v>
                </c:pt>
                <c:pt idx="1795">
                  <c:v>2.692499999999998</c:v>
                </c:pt>
                <c:pt idx="1796">
                  <c:v>2.694</c:v>
                </c:pt>
                <c:pt idx="1797">
                  <c:v>2.6955</c:v>
                </c:pt>
                <c:pt idx="1798">
                  <c:v>2.697</c:v>
                </c:pt>
                <c:pt idx="1799">
                  <c:v>2.6985</c:v>
                </c:pt>
                <c:pt idx="1800">
                  <c:v>2.7</c:v>
                </c:pt>
                <c:pt idx="1801">
                  <c:v>2.7015</c:v>
                </c:pt>
                <c:pt idx="1802">
                  <c:v>2.703</c:v>
                </c:pt>
                <c:pt idx="1803">
                  <c:v>2.7045</c:v>
                </c:pt>
                <c:pt idx="1804">
                  <c:v>2.706</c:v>
                </c:pt>
                <c:pt idx="1805">
                  <c:v>2.707500000000021</c:v>
                </c:pt>
                <c:pt idx="1806">
                  <c:v>2.709</c:v>
                </c:pt>
                <c:pt idx="1807">
                  <c:v>2.7105</c:v>
                </c:pt>
                <c:pt idx="1808">
                  <c:v>2.712</c:v>
                </c:pt>
                <c:pt idx="1809">
                  <c:v>2.7135</c:v>
                </c:pt>
                <c:pt idx="1810">
                  <c:v>2.715</c:v>
                </c:pt>
                <c:pt idx="1811">
                  <c:v>2.716499999999998</c:v>
                </c:pt>
                <c:pt idx="1812">
                  <c:v>2.718</c:v>
                </c:pt>
                <c:pt idx="1813">
                  <c:v>2.7195</c:v>
                </c:pt>
                <c:pt idx="1814">
                  <c:v>2.721</c:v>
                </c:pt>
                <c:pt idx="1815">
                  <c:v>2.7225</c:v>
                </c:pt>
                <c:pt idx="1816">
                  <c:v>2.724</c:v>
                </c:pt>
                <c:pt idx="1817">
                  <c:v>2.7255</c:v>
                </c:pt>
                <c:pt idx="1818">
                  <c:v>2.727</c:v>
                </c:pt>
                <c:pt idx="1819">
                  <c:v>2.7285</c:v>
                </c:pt>
                <c:pt idx="1820">
                  <c:v>2.73</c:v>
                </c:pt>
                <c:pt idx="1821">
                  <c:v>2.7315</c:v>
                </c:pt>
                <c:pt idx="1822">
                  <c:v>2.733</c:v>
                </c:pt>
                <c:pt idx="1823">
                  <c:v>2.7345</c:v>
                </c:pt>
                <c:pt idx="1824">
                  <c:v>2.736</c:v>
                </c:pt>
                <c:pt idx="1825">
                  <c:v>2.7375</c:v>
                </c:pt>
                <c:pt idx="1826">
                  <c:v>2.739</c:v>
                </c:pt>
                <c:pt idx="1827">
                  <c:v>2.7405</c:v>
                </c:pt>
                <c:pt idx="1828">
                  <c:v>2.742</c:v>
                </c:pt>
                <c:pt idx="1829">
                  <c:v>2.743500000000021</c:v>
                </c:pt>
                <c:pt idx="1830">
                  <c:v>2.745</c:v>
                </c:pt>
                <c:pt idx="1831">
                  <c:v>2.7465</c:v>
                </c:pt>
                <c:pt idx="1832">
                  <c:v>2.748</c:v>
                </c:pt>
                <c:pt idx="1833">
                  <c:v>2.7495</c:v>
                </c:pt>
                <c:pt idx="1834">
                  <c:v>2.751</c:v>
                </c:pt>
                <c:pt idx="1835">
                  <c:v>2.752499999999998</c:v>
                </c:pt>
                <c:pt idx="1836">
                  <c:v>2.754</c:v>
                </c:pt>
                <c:pt idx="1837">
                  <c:v>2.7555</c:v>
                </c:pt>
                <c:pt idx="1838">
                  <c:v>2.757</c:v>
                </c:pt>
                <c:pt idx="1839">
                  <c:v>2.7585</c:v>
                </c:pt>
                <c:pt idx="1840">
                  <c:v>2.76</c:v>
                </c:pt>
                <c:pt idx="1841">
                  <c:v>2.7615</c:v>
                </c:pt>
                <c:pt idx="1842">
                  <c:v>2.763</c:v>
                </c:pt>
                <c:pt idx="1843">
                  <c:v>2.764500000000017</c:v>
                </c:pt>
                <c:pt idx="1844">
                  <c:v>2.766</c:v>
                </c:pt>
                <c:pt idx="1845">
                  <c:v>2.767500000000021</c:v>
                </c:pt>
                <c:pt idx="1846">
                  <c:v>2.769</c:v>
                </c:pt>
                <c:pt idx="1847">
                  <c:v>2.7705</c:v>
                </c:pt>
                <c:pt idx="1848">
                  <c:v>2.772</c:v>
                </c:pt>
                <c:pt idx="1849">
                  <c:v>2.7735</c:v>
                </c:pt>
                <c:pt idx="1850">
                  <c:v>2.775</c:v>
                </c:pt>
                <c:pt idx="1851">
                  <c:v>2.7765</c:v>
                </c:pt>
                <c:pt idx="1852">
                  <c:v>2.778</c:v>
                </c:pt>
                <c:pt idx="1853">
                  <c:v>2.7795</c:v>
                </c:pt>
                <c:pt idx="1854">
                  <c:v>2.781</c:v>
                </c:pt>
                <c:pt idx="1855">
                  <c:v>2.7825</c:v>
                </c:pt>
                <c:pt idx="1856">
                  <c:v>2.784000000000001</c:v>
                </c:pt>
                <c:pt idx="1857">
                  <c:v>2.7855</c:v>
                </c:pt>
                <c:pt idx="1858">
                  <c:v>2.787</c:v>
                </c:pt>
                <c:pt idx="1859">
                  <c:v>2.788500000000018</c:v>
                </c:pt>
                <c:pt idx="1860">
                  <c:v>2.79</c:v>
                </c:pt>
                <c:pt idx="1861">
                  <c:v>2.7915</c:v>
                </c:pt>
                <c:pt idx="1862">
                  <c:v>2.793</c:v>
                </c:pt>
                <c:pt idx="1863">
                  <c:v>2.7945</c:v>
                </c:pt>
                <c:pt idx="1864">
                  <c:v>2.796</c:v>
                </c:pt>
                <c:pt idx="1865">
                  <c:v>2.7975</c:v>
                </c:pt>
                <c:pt idx="1866">
                  <c:v>2.799</c:v>
                </c:pt>
                <c:pt idx="1867">
                  <c:v>2.8005</c:v>
                </c:pt>
                <c:pt idx="1868">
                  <c:v>2.801999999999999</c:v>
                </c:pt>
                <c:pt idx="1869">
                  <c:v>2.8035</c:v>
                </c:pt>
                <c:pt idx="1870">
                  <c:v>2.805</c:v>
                </c:pt>
                <c:pt idx="1871">
                  <c:v>2.806499999999997</c:v>
                </c:pt>
                <c:pt idx="1872">
                  <c:v>2.808</c:v>
                </c:pt>
                <c:pt idx="1873">
                  <c:v>2.809499999999998</c:v>
                </c:pt>
                <c:pt idx="1874">
                  <c:v>2.810999999999998</c:v>
                </c:pt>
                <c:pt idx="1875">
                  <c:v>2.812499999999976</c:v>
                </c:pt>
                <c:pt idx="1876">
                  <c:v>2.813999999999999</c:v>
                </c:pt>
                <c:pt idx="1877">
                  <c:v>2.815499999999977</c:v>
                </c:pt>
                <c:pt idx="1878">
                  <c:v>2.816999999999977</c:v>
                </c:pt>
                <c:pt idx="1879">
                  <c:v>2.818499999999997</c:v>
                </c:pt>
                <c:pt idx="1880">
                  <c:v>2.82</c:v>
                </c:pt>
                <c:pt idx="1881">
                  <c:v>2.821499999999998</c:v>
                </c:pt>
                <c:pt idx="1882">
                  <c:v>2.823</c:v>
                </c:pt>
                <c:pt idx="1883">
                  <c:v>2.8245</c:v>
                </c:pt>
                <c:pt idx="1884">
                  <c:v>2.825999999999999</c:v>
                </c:pt>
                <c:pt idx="1885">
                  <c:v>2.8275</c:v>
                </c:pt>
                <c:pt idx="1886">
                  <c:v>2.829</c:v>
                </c:pt>
                <c:pt idx="1887">
                  <c:v>2.830499999999997</c:v>
                </c:pt>
                <c:pt idx="1888">
                  <c:v>2.831999999999997</c:v>
                </c:pt>
                <c:pt idx="1889">
                  <c:v>2.833499999999998</c:v>
                </c:pt>
                <c:pt idx="1890">
                  <c:v>2.834999999999998</c:v>
                </c:pt>
                <c:pt idx="1891">
                  <c:v>2.836499999999976</c:v>
                </c:pt>
                <c:pt idx="1892">
                  <c:v>2.837999999999999</c:v>
                </c:pt>
                <c:pt idx="1893">
                  <c:v>2.839499999999977</c:v>
                </c:pt>
                <c:pt idx="1894">
                  <c:v>2.841</c:v>
                </c:pt>
                <c:pt idx="1895">
                  <c:v>2.842499999999997</c:v>
                </c:pt>
                <c:pt idx="1896">
                  <c:v>2.844</c:v>
                </c:pt>
                <c:pt idx="1897">
                  <c:v>2.845499999999998</c:v>
                </c:pt>
                <c:pt idx="1898">
                  <c:v>2.847</c:v>
                </c:pt>
                <c:pt idx="1899">
                  <c:v>2.8485</c:v>
                </c:pt>
                <c:pt idx="1900">
                  <c:v>2.849999999999999</c:v>
                </c:pt>
                <c:pt idx="1901">
                  <c:v>2.851499999999977</c:v>
                </c:pt>
                <c:pt idx="1902">
                  <c:v>2.852999999999993</c:v>
                </c:pt>
                <c:pt idx="1903">
                  <c:v>2.854499999999997</c:v>
                </c:pt>
                <c:pt idx="1904">
                  <c:v>2.855999999999998</c:v>
                </c:pt>
                <c:pt idx="1905">
                  <c:v>2.857499999999998</c:v>
                </c:pt>
                <c:pt idx="1906">
                  <c:v>2.858999999999999</c:v>
                </c:pt>
                <c:pt idx="1907">
                  <c:v>2.8605</c:v>
                </c:pt>
                <c:pt idx="1908">
                  <c:v>2.862</c:v>
                </c:pt>
                <c:pt idx="1909">
                  <c:v>2.8635</c:v>
                </c:pt>
                <c:pt idx="1910">
                  <c:v>2.865</c:v>
                </c:pt>
                <c:pt idx="1911">
                  <c:v>2.866499999999997</c:v>
                </c:pt>
                <c:pt idx="1912">
                  <c:v>2.868</c:v>
                </c:pt>
                <c:pt idx="1913">
                  <c:v>2.869499999999998</c:v>
                </c:pt>
                <c:pt idx="1914">
                  <c:v>2.870999999999999</c:v>
                </c:pt>
                <c:pt idx="1915">
                  <c:v>2.872499999999976</c:v>
                </c:pt>
                <c:pt idx="1916">
                  <c:v>2.874</c:v>
                </c:pt>
                <c:pt idx="1917">
                  <c:v>2.875499999999977</c:v>
                </c:pt>
                <c:pt idx="1918">
                  <c:v>2.876999999999997</c:v>
                </c:pt>
                <c:pt idx="1919">
                  <c:v>2.878499999999997</c:v>
                </c:pt>
                <c:pt idx="1920">
                  <c:v>2.88</c:v>
                </c:pt>
                <c:pt idx="1921">
                  <c:v>2.8815</c:v>
                </c:pt>
                <c:pt idx="1922">
                  <c:v>2.883</c:v>
                </c:pt>
                <c:pt idx="1923">
                  <c:v>2.8845</c:v>
                </c:pt>
                <c:pt idx="1924">
                  <c:v>2.886</c:v>
                </c:pt>
                <c:pt idx="1925">
                  <c:v>2.8875</c:v>
                </c:pt>
                <c:pt idx="1926">
                  <c:v>2.889</c:v>
                </c:pt>
                <c:pt idx="1927">
                  <c:v>2.890499999999997</c:v>
                </c:pt>
                <c:pt idx="1928">
                  <c:v>2.891999999999998</c:v>
                </c:pt>
                <c:pt idx="1929">
                  <c:v>2.8935</c:v>
                </c:pt>
                <c:pt idx="1930">
                  <c:v>2.894999999999999</c:v>
                </c:pt>
                <c:pt idx="1931">
                  <c:v>2.896499999999976</c:v>
                </c:pt>
                <c:pt idx="1932">
                  <c:v>2.898</c:v>
                </c:pt>
                <c:pt idx="1933">
                  <c:v>2.899499999999977</c:v>
                </c:pt>
                <c:pt idx="1934">
                  <c:v>2.901</c:v>
                </c:pt>
                <c:pt idx="1935">
                  <c:v>2.902499999999997</c:v>
                </c:pt>
                <c:pt idx="1936">
                  <c:v>2.904</c:v>
                </c:pt>
                <c:pt idx="1937">
                  <c:v>2.9055</c:v>
                </c:pt>
                <c:pt idx="1938">
                  <c:v>2.907</c:v>
                </c:pt>
                <c:pt idx="1939">
                  <c:v>2.9085</c:v>
                </c:pt>
                <c:pt idx="1940">
                  <c:v>2.91</c:v>
                </c:pt>
                <c:pt idx="1941">
                  <c:v>2.911499999999982</c:v>
                </c:pt>
                <c:pt idx="1942">
                  <c:v>2.912999999999997</c:v>
                </c:pt>
                <c:pt idx="1943">
                  <c:v>2.914499999999997</c:v>
                </c:pt>
                <c:pt idx="1944">
                  <c:v>2.915999999999998</c:v>
                </c:pt>
                <c:pt idx="1945">
                  <c:v>2.9175</c:v>
                </c:pt>
                <c:pt idx="1946">
                  <c:v>2.918999999999999</c:v>
                </c:pt>
                <c:pt idx="1947">
                  <c:v>2.9205</c:v>
                </c:pt>
                <c:pt idx="1948">
                  <c:v>2.922</c:v>
                </c:pt>
                <c:pt idx="1949">
                  <c:v>2.9235</c:v>
                </c:pt>
                <c:pt idx="1950">
                  <c:v>2.925</c:v>
                </c:pt>
                <c:pt idx="1951">
                  <c:v>2.926499999999998</c:v>
                </c:pt>
                <c:pt idx="1952">
                  <c:v>2.928</c:v>
                </c:pt>
                <c:pt idx="1953">
                  <c:v>2.9295</c:v>
                </c:pt>
                <c:pt idx="1954">
                  <c:v>2.930999999999999</c:v>
                </c:pt>
                <c:pt idx="1955">
                  <c:v>2.932499999999977</c:v>
                </c:pt>
                <c:pt idx="1956">
                  <c:v>2.934</c:v>
                </c:pt>
                <c:pt idx="1957">
                  <c:v>2.935499999999997</c:v>
                </c:pt>
                <c:pt idx="1958">
                  <c:v>2.936999999999997</c:v>
                </c:pt>
                <c:pt idx="1959">
                  <c:v>2.938499999999998</c:v>
                </c:pt>
                <c:pt idx="1960">
                  <c:v>2.94</c:v>
                </c:pt>
                <c:pt idx="1961">
                  <c:v>2.9415</c:v>
                </c:pt>
                <c:pt idx="1962">
                  <c:v>2.943</c:v>
                </c:pt>
                <c:pt idx="1963">
                  <c:v>2.9445</c:v>
                </c:pt>
                <c:pt idx="1964">
                  <c:v>2.946</c:v>
                </c:pt>
                <c:pt idx="1965">
                  <c:v>2.9475</c:v>
                </c:pt>
                <c:pt idx="1966">
                  <c:v>2.949</c:v>
                </c:pt>
                <c:pt idx="1967">
                  <c:v>2.950499999999998</c:v>
                </c:pt>
                <c:pt idx="1968">
                  <c:v>2.951999999999998</c:v>
                </c:pt>
                <c:pt idx="1969">
                  <c:v>2.9535</c:v>
                </c:pt>
                <c:pt idx="1970">
                  <c:v>2.954999999999999</c:v>
                </c:pt>
                <c:pt idx="1971">
                  <c:v>2.956499999999977</c:v>
                </c:pt>
                <c:pt idx="1972">
                  <c:v>2.958</c:v>
                </c:pt>
                <c:pt idx="1973">
                  <c:v>2.959499999999997</c:v>
                </c:pt>
                <c:pt idx="1974">
                  <c:v>2.961</c:v>
                </c:pt>
                <c:pt idx="1975">
                  <c:v>2.962499999999998</c:v>
                </c:pt>
                <c:pt idx="1976">
                  <c:v>2.964</c:v>
                </c:pt>
                <c:pt idx="1977">
                  <c:v>2.9655</c:v>
                </c:pt>
                <c:pt idx="1978">
                  <c:v>2.967</c:v>
                </c:pt>
                <c:pt idx="1979">
                  <c:v>2.9685</c:v>
                </c:pt>
                <c:pt idx="1980">
                  <c:v>2.97</c:v>
                </c:pt>
                <c:pt idx="1981">
                  <c:v>2.971499999999997</c:v>
                </c:pt>
                <c:pt idx="1982">
                  <c:v>2.972999999999997</c:v>
                </c:pt>
                <c:pt idx="1983">
                  <c:v>2.974499999999998</c:v>
                </c:pt>
                <c:pt idx="1984">
                  <c:v>2.975999999999998</c:v>
                </c:pt>
                <c:pt idx="1985">
                  <c:v>2.9775</c:v>
                </c:pt>
                <c:pt idx="1986">
                  <c:v>2.978999999999999</c:v>
                </c:pt>
                <c:pt idx="1987">
                  <c:v>2.9805</c:v>
                </c:pt>
                <c:pt idx="1988">
                  <c:v>2.982</c:v>
                </c:pt>
                <c:pt idx="1989">
                  <c:v>2.9835</c:v>
                </c:pt>
                <c:pt idx="1990">
                  <c:v>2.985</c:v>
                </c:pt>
                <c:pt idx="1991">
                  <c:v>2.986499999999998</c:v>
                </c:pt>
                <c:pt idx="1992">
                  <c:v>2.988</c:v>
                </c:pt>
                <c:pt idx="1993">
                  <c:v>2.9895</c:v>
                </c:pt>
                <c:pt idx="1994">
                  <c:v>2.991</c:v>
                </c:pt>
                <c:pt idx="1995">
                  <c:v>2.992499999999977</c:v>
                </c:pt>
                <c:pt idx="1996">
                  <c:v>2.994</c:v>
                </c:pt>
                <c:pt idx="1997">
                  <c:v>2.995499999999997</c:v>
                </c:pt>
                <c:pt idx="1998">
                  <c:v>2.996999999999998</c:v>
                </c:pt>
                <c:pt idx="1999">
                  <c:v>2.998499999999998</c:v>
                </c:pt>
                <c:pt idx="2000">
                  <c:v>3.0</c:v>
                </c:pt>
              </c:numCache>
            </c:numRef>
          </c:xVal>
          <c:yVal>
            <c:numRef>
              <c:f>Sheet1!$B$2:$B$2002</c:f>
              <c:numCache>
                <c:formatCode>General</c:formatCode>
                <c:ptCount val="2001"/>
                <c:pt idx="0">
                  <c:v>-0.57</c:v>
                </c:pt>
                <c:pt idx="1">
                  <c:v>-0.551239926851274</c:v>
                </c:pt>
                <c:pt idx="2">
                  <c:v>-0.532609315320138</c:v>
                </c:pt>
                <c:pt idx="3">
                  <c:v>-0.514107578425745</c:v>
                </c:pt>
                <c:pt idx="4">
                  <c:v>-0.49573413071467</c:v>
                </c:pt>
                <c:pt idx="5">
                  <c:v>-0.477488388259129</c:v>
                </c:pt>
                <c:pt idx="6">
                  <c:v>-0.459369768655226</c:v>
                </c:pt>
                <c:pt idx="7">
                  <c:v>-0.441377691021245</c:v>
                </c:pt>
                <c:pt idx="8">
                  <c:v>-0.423511575995849</c:v>
                </c:pt>
                <c:pt idx="9">
                  <c:v>-0.405770845736354</c:v>
                </c:pt>
                <c:pt idx="10">
                  <c:v>-0.388154923917004</c:v>
                </c:pt>
                <c:pt idx="11">
                  <c:v>-0.370663235727164</c:v>
                </c:pt>
                <c:pt idx="12">
                  <c:v>-0.353295207869629</c:v>
                </c:pt>
                <c:pt idx="13">
                  <c:v>-0.336050268558838</c:v>
                </c:pt>
                <c:pt idx="14">
                  <c:v>-0.318927847519128</c:v>
                </c:pt>
                <c:pt idx="15">
                  <c:v>-0.301927375983005</c:v>
                </c:pt>
                <c:pt idx="16">
                  <c:v>-0.285048286689362</c:v>
                </c:pt>
                <c:pt idx="17">
                  <c:v>-0.268290013881772</c:v>
                </c:pt>
                <c:pt idx="18">
                  <c:v>-0.251651993306698</c:v>
                </c:pt>
                <c:pt idx="19">
                  <c:v>-0.235133662211764</c:v>
                </c:pt>
                <c:pt idx="20">
                  <c:v>-0.218734459344001</c:v>
                </c:pt>
                <c:pt idx="21">
                  <c:v>-0.202453824948096</c:v>
                </c:pt>
                <c:pt idx="22">
                  <c:v>-0.186291200764647</c:v>
                </c:pt>
                <c:pt idx="23">
                  <c:v>-0.170246030028408</c:v>
                </c:pt>
                <c:pt idx="24">
                  <c:v>-0.154317757466542</c:v>
                </c:pt>
                <c:pt idx="25">
                  <c:v>-0.138505829296875</c:v>
                </c:pt>
                <c:pt idx="26">
                  <c:v>-0.122809693226138</c:v>
                </c:pt>
                <c:pt idx="27">
                  <c:v>-0.107228798448225</c:v>
                </c:pt>
                <c:pt idx="28">
                  <c:v>-0.0917625956424347</c:v>
                </c:pt>
                <c:pt idx="29">
                  <c:v>-0.076410536971736</c:v>
                </c:pt>
                <c:pt idx="30">
                  <c:v>-0.0611720760809993</c:v>
                </c:pt>
                <c:pt idx="31">
                  <c:v>-0.0460466680952663</c:v>
                </c:pt>
                <c:pt idx="32">
                  <c:v>-0.0310337696179808</c:v>
                </c:pt>
                <c:pt idx="33">
                  <c:v>-0.0161328387292576</c:v>
                </c:pt>
                <c:pt idx="34">
                  <c:v>-0.00134333498411721</c:v>
                </c:pt>
                <c:pt idx="35">
                  <c:v>0.0133352805892504</c:v>
                </c:pt>
                <c:pt idx="36">
                  <c:v>0.0279035454912469</c:v>
                </c:pt>
                <c:pt idx="37">
                  <c:v>0.0423619957526063</c:v>
                </c:pt>
                <c:pt idx="38">
                  <c:v>0.0567111659361501</c:v>
                </c:pt>
                <c:pt idx="39">
                  <c:v>0.0709515891385348</c:v>
                </c:pt>
                <c:pt idx="40">
                  <c:v>0.0850837969920004</c:v>
                </c:pt>
                <c:pt idx="41">
                  <c:v>0.0991083196661235</c:v>
                </c:pt>
                <c:pt idx="42">
                  <c:v>0.113025685869562</c:v>
                </c:pt>
                <c:pt idx="43">
                  <c:v>0.126836422851812</c:v>
                </c:pt>
                <c:pt idx="44">
                  <c:v>0.140541056404947</c:v>
                </c:pt>
                <c:pt idx="45">
                  <c:v>0.154140110865377</c:v>
                </c:pt>
                <c:pt idx="46">
                  <c:v>0.167634109115589</c:v>
                </c:pt>
                <c:pt idx="47">
                  <c:v>0.181023572585915</c:v>
                </c:pt>
                <c:pt idx="48">
                  <c:v>0.194309021256253</c:v>
                </c:pt>
                <c:pt idx="49">
                  <c:v>0.207490973657843</c:v>
                </c:pt>
                <c:pt idx="50">
                  <c:v>0.220569946875002</c:v>
                </c:pt>
                <c:pt idx="51">
                  <c:v>0.233546456546874</c:v>
                </c:pt>
                <c:pt idx="52">
                  <c:v>0.246421016869186</c:v>
                </c:pt>
                <c:pt idx="53">
                  <c:v>0.259194140595998</c:v>
                </c:pt>
                <c:pt idx="54">
                  <c:v>0.271866339041452</c:v>
                </c:pt>
                <c:pt idx="55">
                  <c:v>0.2844381220815</c:v>
                </c:pt>
                <c:pt idx="56">
                  <c:v>0.296909998155696</c:v>
                </c:pt>
                <c:pt idx="57">
                  <c:v>0.309282474268908</c:v>
                </c:pt>
                <c:pt idx="58">
                  <c:v>0.321556055993079</c:v>
                </c:pt>
                <c:pt idx="59">
                  <c:v>0.333731247468992</c:v>
                </c:pt>
                <c:pt idx="60">
                  <c:v>0.345808551408002</c:v>
                </c:pt>
                <c:pt idx="61">
                  <c:v>0.357788469093784</c:v>
                </c:pt>
                <c:pt idx="62">
                  <c:v>0.369671500384093</c:v>
                </c:pt>
                <c:pt idx="63">
                  <c:v>0.381458143712512</c:v>
                </c:pt>
                <c:pt idx="64">
                  <c:v>0.393148896090193</c:v>
                </c:pt>
                <c:pt idx="65">
                  <c:v>0.404744253107625</c:v>
                </c:pt>
                <c:pt idx="66">
                  <c:v>0.416244708936358</c:v>
                </c:pt>
                <c:pt idx="67">
                  <c:v>0.427650756330773</c:v>
                </c:pt>
                <c:pt idx="68">
                  <c:v>0.438962886629826</c:v>
                </c:pt>
                <c:pt idx="69">
                  <c:v>0.450181589758781</c:v>
                </c:pt>
                <c:pt idx="70">
                  <c:v>0.461307354231</c:v>
                </c:pt>
                <c:pt idx="71">
                  <c:v>0.472340667149657</c:v>
                </c:pt>
                <c:pt idx="72">
                  <c:v>0.483282014209477</c:v>
                </c:pt>
                <c:pt idx="73">
                  <c:v>0.494131879698538</c:v>
                </c:pt>
                <c:pt idx="74">
                  <c:v>0.504890746499982</c:v>
                </c:pt>
                <c:pt idx="75">
                  <c:v>0.515559096093751</c:v>
                </c:pt>
                <c:pt idx="76">
                  <c:v>0.526137408558383</c:v>
                </c:pt>
                <c:pt idx="77">
                  <c:v>0.536626162572722</c:v>
                </c:pt>
                <c:pt idx="78">
                  <c:v>0.54702583541769</c:v>
                </c:pt>
                <c:pt idx="79">
                  <c:v>0.55733690297801</c:v>
                </c:pt>
                <c:pt idx="80">
                  <c:v>0.567559839744001</c:v>
                </c:pt>
                <c:pt idx="81">
                  <c:v>0.577695118813285</c:v>
                </c:pt>
                <c:pt idx="82">
                  <c:v>0.587743211892539</c:v>
                </c:pt>
                <c:pt idx="83">
                  <c:v>0.597704589299288</c:v>
                </c:pt>
                <c:pt idx="84">
                  <c:v>0.607579719963602</c:v>
                </c:pt>
                <c:pt idx="85">
                  <c:v>0.617369071429881</c:v>
                </c:pt>
                <c:pt idx="86">
                  <c:v>0.627073109858566</c:v>
                </c:pt>
                <c:pt idx="87">
                  <c:v>0.636692300027951</c:v>
                </c:pt>
                <c:pt idx="88">
                  <c:v>0.64622710533587</c:v>
                </c:pt>
                <c:pt idx="89">
                  <c:v>0.655677987801483</c:v>
                </c:pt>
                <c:pt idx="90">
                  <c:v>0.665045408067007</c:v>
                </c:pt>
                <c:pt idx="91">
                  <c:v>0.674329825399477</c:v>
                </c:pt>
                <c:pt idx="92">
                  <c:v>0.683531697692489</c:v>
                </c:pt>
                <c:pt idx="93">
                  <c:v>0.692651481467957</c:v>
                </c:pt>
                <c:pt idx="94">
                  <c:v>0.701689631877866</c:v>
                </c:pt>
                <c:pt idx="95">
                  <c:v>0.710646602706004</c:v>
                </c:pt>
                <c:pt idx="96">
                  <c:v>0.719522846369711</c:v>
                </c:pt>
                <c:pt idx="97">
                  <c:v>0.72831881392166</c:v>
                </c:pt>
                <c:pt idx="98">
                  <c:v>0.737034955051579</c:v>
                </c:pt>
                <c:pt idx="99">
                  <c:v>0.745671718087993</c:v>
                </c:pt>
                <c:pt idx="100">
                  <c:v>0.754229550000006</c:v>
                </c:pt>
                <c:pt idx="101">
                  <c:v>0.762708896399027</c:v>
                </c:pt>
                <c:pt idx="102">
                  <c:v>0.771110201540509</c:v>
                </c:pt>
                <c:pt idx="103">
                  <c:v>0.779433908325743</c:v>
                </c:pt>
                <c:pt idx="104">
                  <c:v>0.787680458303579</c:v>
                </c:pt>
                <c:pt idx="105">
                  <c:v>0.795850291672126</c:v>
                </c:pt>
                <c:pt idx="106">
                  <c:v>0.803943847280615</c:v>
                </c:pt>
                <c:pt idx="107">
                  <c:v>0.811961562631048</c:v>
                </c:pt>
                <c:pt idx="108">
                  <c:v>0.819903873879998</c:v>
                </c:pt>
                <c:pt idx="109">
                  <c:v>0.827771215840338</c:v>
                </c:pt>
                <c:pt idx="110">
                  <c:v>0.835564021983</c:v>
                </c:pt>
                <c:pt idx="111">
                  <c:v>0.843282724438726</c:v>
                </c:pt>
                <c:pt idx="112">
                  <c:v>0.850927753999815</c:v>
                </c:pt>
                <c:pt idx="113">
                  <c:v>0.858499540121855</c:v>
                </c:pt>
                <c:pt idx="114">
                  <c:v>0.86599851092552</c:v>
                </c:pt>
                <c:pt idx="115">
                  <c:v>0.873425093198255</c:v>
                </c:pt>
                <c:pt idx="116">
                  <c:v>0.880779712396088</c:v>
                </c:pt>
                <c:pt idx="117">
                  <c:v>0.888062792645318</c:v>
                </c:pt>
                <c:pt idx="118">
                  <c:v>0.895274756744342</c:v>
                </c:pt>
                <c:pt idx="119">
                  <c:v>0.902416026165326</c:v>
                </c:pt>
                <c:pt idx="120">
                  <c:v>0.909487021055996</c:v>
                </c:pt>
                <c:pt idx="121">
                  <c:v>0.916488160241395</c:v>
                </c:pt>
                <c:pt idx="122">
                  <c:v>0.923419861225595</c:v>
                </c:pt>
                <c:pt idx="123">
                  <c:v>0.930282540193484</c:v>
                </c:pt>
                <c:pt idx="124">
                  <c:v>0.937076612012503</c:v>
                </c:pt>
                <c:pt idx="125">
                  <c:v>0.943802490234379</c:v>
                </c:pt>
                <c:pt idx="126">
                  <c:v>0.9504605870969</c:v>
                </c:pt>
                <c:pt idx="127">
                  <c:v>0.957051313525667</c:v>
                </c:pt>
                <c:pt idx="128">
                  <c:v>0.963575079135806</c:v>
                </c:pt>
                <c:pt idx="129">
                  <c:v>0.970032292233756</c:v>
                </c:pt>
                <c:pt idx="130">
                  <c:v>0.976423359818998</c:v>
                </c:pt>
                <c:pt idx="131">
                  <c:v>0.982748687585829</c:v>
                </c:pt>
                <c:pt idx="132">
                  <c:v>0.989008679925059</c:v>
                </c:pt>
                <c:pt idx="133">
                  <c:v>0.995203739925831</c:v>
                </c:pt>
                <c:pt idx="134">
                  <c:v>1.001334269377315</c:v>
                </c:pt>
                <c:pt idx="135">
                  <c:v>1.0074006687705</c:v>
                </c:pt>
                <c:pt idx="136">
                  <c:v>1.013403337299876</c:v>
                </c:pt>
                <c:pt idx="137">
                  <c:v>1.019342672865296</c:v>
                </c:pt>
                <c:pt idx="138">
                  <c:v>1.025219072073589</c:v>
                </c:pt>
                <c:pt idx="139">
                  <c:v>1.031032930240424</c:v>
                </c:pt>
                <c:pt idx="140">
                  <c:v>1.036784641392</c:v>
                </c:pt>
                <c:pt idx="141">
                  <c:v>1.042474598266813</c:v>
                </c:pt>
                <c:pt idx="142">
                  <c:v>1.048103192317402</c:v>
                </c:pt>
                <c:pt idx="143">
                  <c:v>1.053670813712102</c:v>
                </c:pt>
                <c:pt idx="144">
                  <c:v>1.059177851336795</c:v>
                </c:pt>
                <c:pt idx="145">
                  <c:v>1.064624692796615</c:v>
                </c:pt>
                <c:pt idx="146">
                  <c:v>1.07001172441784</c:v>
                </c:pt>
                <c:pt idx="147">
                  <c:v>1.075339331249396</c:v>
                </c:pt>
                <c:pt idx="148">
                  <c:v>1.080607897064893</c:v>
                </c:pt>
                <c:pt idx="149">
                  <c:v>1.085817804364133</c:v>
                </c:pt>
                <c:pt idx="150">
                  <c:v>1.090969434375</c:v>
                </c:pt>
                <c:pt idx="151">
                  <c:v>1.096063167055162</c:v>
                </c:pt>
                <c:pt idx="152">
                  <c:v>1.101099381093826</c:v>
                </c:pt>
                <c:pt idx="153">
                  <c:v>1.10607845391349</c:v>
                </c:pt>
                <c:pt idx="154">
                  <c:v>1.111000761671692</c:v>
                </c:pt>
                <c:pt idx="155">
                  <c:v>1.11586667926275</c:v>
                </c:pt>
                <c:pt idx="156">
                  <c:v>1.120676580319534</c:v>
                </c:pt>
                <c:pt idx="157">
                  <c:v>1.125430837215194</c:v>
                </c:pt>
                <c:pt idx="158">
                  <c:v>1.130129821064918</c:v>
                </c:pt>
                <c:pt idx="159">
                  <c:v>1.134773901727682</c:v>
                </c:pt>
                <c:pt idx="160">
                  <c:v>1.139363447808</c:v>
                </c:pt>
                <c:pt idx="161">
                  <c:v>1.143898826657671</c:v>
                </c:pt>
                <c:pt idx="162">
                  <c:v>1.148380404377543</c:v>
                </c:pt>
                <c:pt idx="163">
                  <c:v>1.152808545819199</c:v>
                </c:pt>
                <c:pt idx="164">
                  <c:v>1.157183614586842</c:v>
                </c:pt>
                <c:pt idx="165">
                  <c:v>1.161505973038876</c:v>
                </c:pt>
                <c:pt idx="166">
                  <c:v>1.165775982289798</c:v>
                </c:pt>
                <c:pt idx="167">
                  <c:v>1.169994002211862</c:v>
                </c:pt>
                <c:pt idx="168">
                  <c:v>1.174160391436862</c:v>
                </c:pt>
                <c:pt idx="169">
                  <c:v>1.178275507357872</c:v>
                </c:pt>
                <c:pt idx="170">
                  <c:v>1.182339706131</c:v>
                </c:pt>
                <c:pt idx="171">
                  <c:v>1.18635334267714</c:v>
                </c:pt>
                <c:pt idx="172">
                  <c:v>1.190316770683728</c:v>
                </c:pt>
                <c:pt idx="173">
                  <c:v>1.19423034260643</c:v>
                </c:pt>
                <c:pt idx="174">
                  <c:v>1.198094409671027</c:v>
                </c:pt>
                <c:pt idx="175">
                  <c:v>1.201909321874991</c:v>
                </c:pt>
                <c:pt idx="176">
                  <c:v>1.205675427989414</c:v>
                </c:pt>
                <c:pt idx="177">
                  <c:v>1.209393075560604</c:v>
                </c:pt>
                <c:pt idx="178">
                  <c:v>1.213062610911924</c:v>
                </c:pt>
                <c:pt idx="179">
                  <c:v>1.2166843791455</c:v>
                </c:pt>
                <c:pt idx="180">
                  <c:v>1.220258724144008</c:v>
                </c:pt>
                <c:pt idx="181">
                  <c:v>1.223785988572369</c:v>
                </c:pt>
                <c:pt idx="182">
                  <c:v>1.227266513879574</c:v>
                </c:pt>
                <c:pt idx="183">
                  <c:v>1.230700640300369</c:v>
                </c:pt>
                <c:pt idx="184">
                  <c:v>1.234088706857042</c:v>
                </c:pt>
                <c:pt idx="185">
                  <c:v>1.237431051361118</c:v>
                </c:pt>
                <c:pt idx="186">
                  <c:v>1.240728010415206</c:v>
                </c:pt>
                <c:pt idx="187">
                  <c:v>1.243979919414631</c:v>
                </c:pt>
                <c:pt idx="188">
                  <c:v>1.24718711254931</c:v>
                </c:pt>
                <c:pt idx="189">
                  <c:v>1.25034992280537</c:v>
                </c:pt>
                <c:pt idx="190">
                  <c:v>1.253468681967</c:v>
                </c:pt>
                <c:pt idx="191">
                  <c:v>1.256543720618158</c:v>
                </c:pt>
                <c:pt idx="192">
                  <c:v>1.259575368144322</c:v>
                </c:pt>
                <c:pt idx="193">
                  <c:v>1.262563952734246</c:v>
                </c:pt>
                <c:pt idx="194">
                  <c:v>1.265509801381706</c:v>
                </c:pt>
                <c:pt idx="195">
                  <c:v>1.26841323988725</c:v>
                </c:pt>
                <c:pt idx="196">
                  <c:v>1.271274592859938</c:v>
                </c:pt>
                <c:pt idx="197">
                  <c:v>1.274094183719141</c:v>
                </c:pt>
                <c:pt idx="198">
                  <c:v>1.276872334696225</c:v>
                </c:pt>
                <c:pt idx="199">
                  <c:v>1.279609366836278</c:v>
                </c:pt>
                <c:pt idx="200">
                  <c:v>1.2823056</c:v>
                </c:pt>
                <c:pt idx="201">
                  <c:v>1.284961352865298</c:v>
                </c:pt>
                <c:pt idx="202">
                  <c:v>1.287576942929139</c:v>
                </c:pt>
                <c:pt idx="203">
                  <c:v>1.290152686509236</c:v>
                </c:pt>
                <c:pt idx="204">
                  <c:v>1.29268889874581</c:v>
                </c:pt>
                <c:pt idx="205">
                  <c:v>1.295185893603375</c:v>
                </c:pt>
                <c:pt idx="206">
                  <c:v>1.297643983872454</c:v>
                </c:pt>
                <c:pt idx="207">
                  <c:v>1.300063481171338</c:v>
                </c:pt>
                <c:pt idx="208">
                  <c:v>1.302444695947829</c:v>
                </c:pt>
                <c:pt idx="209">
                  <c:v>1.304787937481037</c:v>
                </c:pt>
                <c:pt idx="210">
                  <c:v>1.307093513883</c:v>
                </c:pt>
                <c:pt idx="211">
                  <c:v>1.309361732100607</c:v>
                </c:pt>
                <c:pt idx="212">
                  <c:v>1.31159289791725</c:v>
                </c:pt>
                <c:pt idx="213">
                  <c:v>1.313787315954545</c:v>
                </c:pt>
                <c:pt idx="214">
                  <c:v>1.315945289674145</c:v>
                </c:pt>
                <c:pt idx="215">
                  <c:v>1.318067121379512</c:v>
                </c:pt>
                <c:pt idx="216">
                  <c:v>1.320153112217518</c:v>
                </c:pt>
                <c:pt idx="217">
                  <c:v>1.322203562180408</c:v>
                </c:pt>
                <c:pt idx="218">
                  <c:v>1.324218770107381</c:v>
                </c:pt>
                <c:pt idx="219">
                  <c:v>1.326199033686416</c:v>
                </c:pt>
                <c:pt idx="220">
                  <c:v>1.328144649456</c:v>
                </c:pt>
                <c:pt idx="221">
                  <c:v>1.330055912806896</c:v>
                </c:pt>
                <c:pt idx="222">
                  <c:v>1.331933117983834</c:v>
                </c:pt>
                <c:pt idx="223">
                  <c:v>1.333776558087365</c:v>
                </c:pt>
                <c:pt idx="224">
                  <c:v>1.335586525075538</c:v>
                </c:pt>
                <c:pt idx="225">
                  <c:v>1.337363309765625</c:v>
                </c:pt>
                <c:pt idx="226">
                  <c:v>1.339107201835942</c:v>
                </c:pt>
                <c:pt idx="227">
                  <c:v>1.340818489827558</c:v>
                </c:pt>
                <c:pt idx="228">
                  <c:v>1.342497461146057</c:v>
                </c:pt>
                <c:pt idx="229">
                  <c:v>1.344144402063245</c:v>
                </c:pt>
                <c:pt idx="230">
                  <c:v>1.345759597719</c:v>
                </c:pt>
                <c:pt idx="231">
                  <c:v>1.347343332122914</c:v>
                </c:pt>
                <c:pt idx="232">
                  <c:v>1.3488958881561</c:v>
                </c:pt>
                <c:pt idx="233">
                  <c:v>1.350417547572922</c:v>
                </c:pt>
                <c:pt idx="234">
                  <c:v>1.351908591002762</c:v>
                </c:pt>
                <c:pt idx="235">
                  <c:v>1.35336929795175</c:v>
                </c:pt>
                <c:pt idx="236">
                  <c:v>1.354799946804526</c:v>
                </c:pt>
                <c:pt idx="237">
                  <c:v>1.356200814825986</c:v>
                </c:pt>
                <c:pt idx="238">
                  <c:v>1.35757217816303</c:v>
                </c:pt>
                <c:pt idx="239">
                  <c:v>1.358914311846314</c:v>
                </c:pt>
                <c:pt idx="240">
                  <c:v>1.360227489792</c:v>
                </c:pt>
                <c:pt idx="241">
                  <c:v>1.361511984803512</c:v>
                </c:pt>
                <c:pt idx="242">
                  <c:v>1.362768068573251</c:v>
                </c:pt>
                <c:pt idx="243">
                  <c:v>1.363996011684383</c:v>
                </c:pt>
                <c:pt idx="244">
                  <c:v>1.365196083612626</c:v>
                </c:pt>
                <c:pt idx="245">
                  <c:v>1.366368552727875</c:v>
                </c:pt>
                <c:pt idx="246">
                  <c:v>1.36751368629607</c:v>
                </c:pt>
                <c:pt idx="247">
                  <c:v>1.368631750480894</c:v>
                </c:pt>
                <c:pt idx="248">
                  <c:v>1.369723010345532</c:v>
                </c:pt>
                <c:pt idx="249">
                  <c:v>1.370787729854432</c:v>
                </c:pt>
                <c:pt idx="250">
                  <c:v>1.371826171875</c:v>
                </c:pt>
                <c:pt idx="251">
                  <c:v>1.372838598179452</c:v>
                </c:pt>
                <c:pt idx="252">
                  <c:v>1.373825269446466</c:v>
                </c:pt>
                <c:pt idx="253">
                  <c:v>1.37478644526298</c:v>
                </c:pt>
                <c:pt idx="254">
                  <c:v>1.37572238412593</c:v>
                </c:pt>
                <c:pt idx="255">
                  <c:v>1.376633343444</c:v>
                </c:pt>
                <c:pt idx="256">
                  <c:v>1.377519579539374</c:v>
                </c:pt>
                <c:pt idx="257">
                  <c:v>1.378381347649475</c:v>
                </c:pt>
                <c:pt idx="258">
                  <c:v>1.379218901928774</c:v>
                </c:pt>
                <c:pt idx="259">
                  <c:v>1.380032495450372</c:v>
                </c:pt>
                <c:pt idx="260">
                  <c:v>1.380822380208</c:v>
                </c:pt>
                <c:pt idx="261">
                  <c:v>1.381588807117561</c:v>
                </c:pt>
                <c:pt idx="262">
                  <c:v>1.38233202601898</c:v>
                </c:pt>
                <c:pt idx="263">
                  <c:v>1.38305228567789</c:v>
                </c:pt>
                <c:pt idx="264">
                  <c:v>1.383749833787474</c:v>
                </c:pt>
                <c:pt idx="265">
                  <c:v>1.384424916970125</c:v>
                </c:pt>
                <c:pt idx="266">
                  <c:v>1.385077780779238</c:v>
                </c:pt>
                <c:pt idx="267">
                  <c:v>1.385708669700953</c:v>
                </c:pt>
                <c:pt idx="268">
                  <c:v>1.386317827155911</c:v>
                </c:pt>
                <c:pt idx="269">
                  <c:v>1.386905495500961</c:v>
                </c:pt>
                <c:pt idx="270">
                  <c:v>1.387471916031</c:v>
                </c:pt>
                <c:pt idx="271">
                  <c:v>1.388017328980644</c:v>
                </c:pt>
                <c:pt idx="272">
                  <c:v>1.388541973525954</c:v>
                </c:pt>
                <c:pt idx="273">
                  <c:v>1.389046087786318</c:v>
                </c:pt>
                <c:pt idx="274">
                  <c:v>1.389529908826058</c:v>
                </c:pt>
                <c:pt idx="275">
                  <c:v>1.38999367265625</c:v>
                </c:pt>
                <c:pt idx="276">
                  <c:v>1.390437614236462</c:v>
                </c:pt>
                <c:pt idx="277">
                  <c:v>1.390861967476502</c:v>
                </c:pt>
                <c:pt idx="278">
                  <c:v>1.391266965238165</c:v>
                </c:pt>
                <c:pt idx="279">
                  <c:v>1.391652839337</c:v>
                </c:pt>
                <c:pt idx="280">
                  <c:v>1.392019820544008</c:v>
                </c:pt>
                <c:pt idx="281">
                  <c:v>1.39236813858746</c:v>
                </c:pt>
                <c:pt idx="282">
                  <c:v>1.392698022154619</c:v>
                </c:pt>
                <c:pt idx="283">
                  <c:v>1.39300969889346</c:v>
                </c:pt>
                <c:pt idx="284">
                  <c:v>1.393303395414468</c:v>
                </c:pt>
                <c:pt idx="285">
                  <c:v>1.393579337292367</c:v>
                </c:pt>
                <c:pt idx="286">
                  <c:v>1.393837749067846</c:v>
                </c:pt>
                <c:pt idx="287">
                  <c:v>1.39407885424933</c:v>
                </c:pt>
                <c:pt idx="288">
                  <c:v>1.394302875314757</c:v>
                </c:pt>
                <c:pt idx="289">
                  <c:v>1.394510033713271</c:v>
                </c:pt>
                <c:pt idx="290">
                  <c:v>1.39470054986701</c:v>
                </c:pt>
                <c:pt idx="291">
                  <c:v>1.394874643172848</c:v>
                </c:pt>
                <c:pt idx="292">
                  <c:v>1.395032532004162</c:v>
                </c:pt>
                <c:pt idx="293">
                  <c:v>1.395174433712536</c:v>
                </c:pt>
                <c:pt idx="294">
                  <c:v>1.395300564629555</c:v>
                </c:pt>
                <c:pt idx="295">
                  <c:v>1.3954111400685</c:v>
                </c:pt>
                <c:pt idx="296">
                  <c:v>1.39550637432619</c:v>
                </c:pt>
                <c:pt idx="297">
                  <c:v>1.39558648068464</c:v>
                </c:pt>
                <c:pt idx="298">
                  <c:v>1.395651671412853</c:v>
                </c:pt>
                <c:pt idx="299">
                  <c:v>1.395702157768568</c:v>
                </c:pt>
                <c:pt idx="300">
                  <c:v>1.39573815</c:v>
                </c:pt>
                <c:pt idx="301">
                  <c:v>1.395759857347596</c:v>
                </c:pt>
                <c:pt idx="302">
                  <c:v>1.395767488045787</c:v>
                </c:pt>
                <c:pt idx="303">
                  <c:v>1.395761249324724</c:v>
                </c:pt>
                <c:pt idx="304">
                  <c:v>1.395741347412041</c:v>
                </c:pt>
                <c:pt idx="305">
                  <c:v>1.395707987534625</c:v>
                </c:pt>
                <c:pt idx="306">
                  <c:v>1.395661373920294</c:v>
                </c:pt>
                <c:pt idx="307">
                  <c:v>1.395601709799628</c:v>
                </c:pt>
                <c:pt idx="308">
                  <c:v>1.395529197407663</c:v>
                </c:pt>
                <c:pt idx="309">
                  <c:v>1.395444037985717</c:v>
                </c:pt>
                <c:pt idx="310">
                  <c:v>1.39534643178301</c:v>
                </c:pt>
                <c:pt idx="311">
                  <c:v>1.395236578058506</c:v>
                </c:pt>
                <c:pt idx="312">
                  <c:v>1.395114675082683</c:v>
                </c:pt>
                <c:pt idx="313">
                  <c:v>1.394980920139245</c:v>
                </c:pt>
                <c:pt idx="314">
                  <c:v>1.394835509526808</c:v>
                </c:pt>
                <c:pt idx="315">
                  <c:v>1.39467863856075</c:v>
                </c:pt>
                <c:pt idx="316">
                  <c:v>1.39451050157496</c:v>
                </c:pt>
                <c:pt idx="317">
                  <c:v>1.394331291923498</c:v>
                </c:pt>
                <c:pt idx="318">
                  <c:v>1.394141201982421</c:v>
                </c:pt>
                <c:pt idx="319">
                  <c:v>1.393940423151515</c:v>
                </c:pt>
                <c:pt idx="320">
                  <c:v>1.393729145856</c:v>
                </c:pt>
                <c:pt idx="321">
                  <c:v>1.393507559548376</c:v>
                </c:pt>
                <c:pt idx="322">
                  <c:v>1.393275852710075</c:v>
                </c:pt>
                <c:pt idx="323">
                  <c:v>1.393034212853262</c:v>
                </c:pt>
                <c:pt idx="324">
                  <c:v>1.392782826522592</c:v>
                </c:pt>
                <c:pt idx="325">
                  <c:v>1.392521879296876</c:v>
                </c:pt>
                <c:pt idx="326">
                  <c:v>1.392251555790982</c:v>
                </c:pt>
                <c:pt idx="327">
                  <c:v>1.391972039657447</c:v>
                </c:pt>
                <c:pt idx="328">
                  <c:v>1.391683513588286</c:v>
                </c:pt>
                <c:pt idx="329">
                  <c:v>1.391386159316745</c:v>
                </c:pt>
                <c:pt idx="330">
                  <c:v>1.391080157619</c:v>
                </c:pt>
                <c:pt idx="331">
                  <c:v>1.390765688316004</c:v>
                </c:pt>
                <c:pt idx="332">
                  <c:v>1.390442930275147</c:v>
                </c:pt>
                <c:pt idx="333">
                  <c:v>1.390112061412028</c:v>
                </c:pt>
                <c:pt idx="334">
                  <c:v>1.389773258692202</c:v>
                </c:pt>
                <c:pt idx="335">
                  <c:v>1.389426698132983</c:v>
                </c:pt>
                <c:pt idx="336">
                  <c:v>1.389072554805166</c:v>
                </c:pt>
                <c:pt idx="337">
                  <c:v>1.388711002834676</c:v>
                </c:pt>
                <c:pt idx="338">
                  <c:v>1.388342215404469</c:v>
                </c:pt>
                <c:pt idx="339">
                  <c:v>1.387966364756212</c:v>
                </c:pt>
                <c:pt idx="340">
                  <c:v>1.387583622192</c:v>
                </c:pt>
                <c:pt idx="341">
                  <c:v>1.387194158076185</c:v>
                </c:pt>
                <c:pt idx="342">
                  <c:v>1.386798141837083</c:v>
                </c:pt>
                <c:pt idx="343">
                  <c:v>1.386395741968682</c:v>
                </c:pt>
                <c:pt idx="344">
                  <c:v>1.385987126032466</c:v>
                </c:pt>
                <c:pt idx="345">
                  <c:v>1.385572460659125</c:v>
                </c:pt>
                <c:pt idx="346">
                  <c:v>1.38515191155031</c:v>
                </c:pt>
                <c:pt idx="347">
                  <c:v>1.384725643480384</c:v>
                </c:pt>
                <c:pt idx="348">
                  <c:v>1.384293820298174</c:v>
                </c:pt>
                <c:pt idx="349">
                  <c:v>1.383856604928722</c:v>
                </c:pt>
                <c:pt idx="350">
                  <c:v>1.383414159375</c:v>
                </c:pt>
                <c:pt idx="351">
                  <c:v>1.382966644719742</c:v>
                </c:pt>
                <c:pt idx="352">
                  <c:v>1.382514221127106</c:v>
                </c:pt>
                <c:pt idx="353">
                  <c:v>1.38205704784447</c:v>
                </c:pt>
                <c:pt idx="354">
                  <c:v>1.381595283204158</c:v>
                </c:pt>
                <c:pt idx="355">
                  <c:v>1.38112908462525</c:v>
                </c:pt>
                <c:pt idx="356">
                  <c:v>1.380658608615222</c:v>
                </c:pt>
                <c:pt idx="357">
                  <c:v>1.380184010771783</c:v>
                </c:pt>
                <c:pt idx="358">
                  <c:v>1.379705445784597</c:v>
                </c:pt>
                <c:pt idx="359">
                  <c:v>1.379223067437062</c:v>
                </c:pt>
                <c:pt idx="360">
                  <c:v>1.378737028608012</c:v>
                </c:pt>
                <c:pt idx="361">
                  <c:v>1.37824748127346</c:v>
                </c:pt>
                <c:pt idx="362">
                  <c:v>1.37775457650841</c:v>
                </c:pt>
                <c:pt idx="363">
                  <c:v>1.377258464488594</c:v>
                </c:pt>
                <c:pt idx="364">
                  <c:v>1.376759294492114</c:v>
                </c:pt>
                <c:pt idx="365">
                  <c:v>1.376257214901387</c:v>
                </c:pt>
                <c:pt idx="366">
                  <c:v>1.375752373204678</c:v>
                </c:pt>
                <c:pt idx="367">
                  <c:v>1.375244915998043</c:v>
                </c:pt>
                <c:pt idx="368">
                  <c:v>1.374734988986942</c:v>
                </c:pt>
                <c:pt idx="369">
                  <c:v>1.37422273698806</c:v>
                </c:pt>
                <c:pt idx="370">
                  <c:v>1.373708303931</c:v>
                </c:pt>
                <c:pt idx="371">
                  <c:v>1.37319183286012</c:v>
                </c:pt>
                <c:pt idx="372">
                  <c:v>1.372673465936194</c:v>
                </c:pt>
                <c:pt idx="373">
                  <c:v>1.372153344438223</c:v>
                </c:pt>
                <c:pt idx="374">
                  <c:v>1.37163160876509</c:v>
                </c:pt>
                <c:pt idx="375">
                  <c:v>1.37110839843749</c:v>
                </c:pt>
                <c:pt idx="376">
                  <c:v>1.370583852099502</c:v>
                </c:pt>
                <c:pt idx="377">
                  <c:v>1.370058107520392</c:v>
                </c:pt>
                <c:pt idx="378">
                  <c:v>1.369531301596405</c:v>
                </c:pt>
                <c:pt idx="379">
                  <c:v>1.36900357035248</c:v>
                </c:pt>
                <c:pt idx="380">
                  <c:v>1.368475048944</c:v>
                </c:pt>
                <c:pt idx="381">
                  <c:v>1.367945871658557</c:v>
                </c:pt>
                <c:pt idx="382">
                  <c:v>1.367416171917658</c:v>
                </c:pt>
                <c:pt idx="383">
                  <c:v>1.366886082278557</c:v>
                </c:pt>
                <c:pt idx="384">
                  <c:v>1.366355734435933</c:v>
                </c:pt>
                <c:pt idx="385">
                  <c:v>1.365825259223617</c:v>
                </c:pt>
                <c:pt idx="386">
                  <c:v>1.365294786616478</c:v>
                </c:pt>
                <c:pt idx="387">
                  <c:v>1.36476444573202</c:v>
                </c:pt>
                <c:pt idx="388">
                  <c:v>1.36423436483219</c:v>
                </c:pt>
                <c:pt idx="389">
                  <c:v>1.363704671325141</c:v>
                </c:pt>
                <c:pt idx="390">
                  <c:v>1.363175491767</c:v>
                </c:pt>
                <c:pt idx="391">
                  <c:v>1.362646951863547</c:v>
                </c:pt>
                <c:pt idx="392">
                  <c:v>1.362119176472011</c:v>
                </c:pt>
                <c:pt idx="393">
                  <c:v>1.361592289602826</c:v>
                </c:pt>
                <c:pt idx="394">
                  <c:v>1.361066414421386</c:v>
                </c:pt>
                <c:pt idx="395">
                  <c:v>1.36054167324975</c:v>
                </c:pt>
                <c:pt idx="396">
                  <c:v>1.36001818756843</c:v>
                </c:pt>
                <c:pt idx="397">
                  <c:v>1.359496078018129</c:v>
                </c:pt>
                <c:pt idx="398">
                  <c:v>1.358975464401503</c:v>
                </c:pt>
                <c:pt idx="399">
                  <c:v>1.358456465684858</c:v>
                </c:pt>
                <c:pt idx="400">
                  <c:v>1.357939199999991</c:v>
                </c:pt>
                <c:pt idx="401">
                  <c:v>1.357423784645887</c:v>
                </c:pt>
                <c:pt idx="402">
                  <c:v>1.356910336090427</c:v>
                </c:pt>
                <c:pt idx="403">
                  <c:v>1.356398969972228</c:v>
                </c:pt>
                <c:pt idx="404">
                  <c:v>1.35588980110229</c:v>
                </c:pt>
                <c:pt idx="405">
                  <c:v>1.355382943465883</c:v>
                </c:pt>
                <c:pt idx="406">
                  <c:v>1.354878510224134</c:v>
                </c:pt>
                <c:pt idx="407">
                  <c:v>1.354376613715918</c:v>
                </c:pt>
                <c:pt idx="408">
                  <c:v>1.353877365459517</c:v>
                </c:pt>
                <c:pt idx="409">
                  <c:v>1.353380876154407</c:v>
                </c:pt>
                <c:pt idx="410">
                  <c:v>1.352887255683</c:v>
                </c:pt>
                <c:pt idx="411">
                  <c:v>1.352396613112387</c:v>
                </c:pt>
                <c:pt idx="412">
                  <c:v>1.35190905669613</c:v>
                </c:pt>
                <c:pt idx="413">
                  <c:v>1.351424693875911</c:v>
                </c:pt>
                <c:pt idx="414">
                  <c:v>1.350943631283434</c:v>
                </c:pt>
                <c:pt idx="415">
                  <c:v>1.35046597474201</c:v>
                </c:pt>
                <c:pt idx="416">
                  <c:v>1.349991829268398</c:v>
                </c:pt>
                <c:pt idx="417">
                  <c:v>1.349521299074571</c:v>
                </c:pt>
                <c:pt idx="418">
                  <c:v>1.349054487569453</c:v>
                </c:pt>
                <c:pt idx="419">
                  <c:v>1.348591497360587</c:v>
                </c:pt>
                <c:pt idx="420">
                  <c:v>1.34813243025601</c:v>
                </c:pt>
                <c:pt idx="421">
                  <c:v>1.347677387265865</c:v>
                </c:pt>
                <c:pt idx="422">
                  <c:v>1.347226468604314</c:v>
                </c:pt>
                <c:pt idx="423">
                  <c:v>1.346779773691153</c:v>
                </c:pt>
                <c:pt idx="424">
                  <c:v>1.346337401153627</c:v>
                </c:pt>
                <c:pt idx="425">
                  <c:v>1.345899448828117</c:v>
                </c:pt>
                <c:pt idx="426">
                  <c:v>1.345466013762022</c:v>
                </c:pt>
                <c:pt idx="427">
                  <c:v>1.345037192215337</c:v>
                </c:pt>
                <c:pt idx="428">
                  <c:v>1.344613079662533</c:v>
                </c:pt>
                <c:pt idx="429">
                  <c:v>1.344193770794225</c:v>
                </c:pt>
                <c:pt idx="430">
                  <c:v>1.343779359518992</c:v>
                </c:pt>
                <c:pt idx="431">
                  <c:v>1.343369938965094</c:v>
                </c:pt>
                <c:pt idx="432">
                  <c:v>1.342965601482178</c:v>
                </c:pt>
                <c:pt idx="433">
                  <c:v>1.342566438643102</c:v>
                </c:pt>
                <c:pt idx="434">
                  <c:v>1.342172541245651</c:v>
                </c:pt>
                <c:pt idx="435">
                  <c:v>1.34178399931425</c:v>
                </c:pt>
                <c:pt idx="436">
                  <c:v>1.341400902101806</c:v>
                </c:pt>
                <c:pt idx="437">
                  <c:v>1.341023338091365</c:v>
                </c:pt>
                <c:pt idx="438">
                  <c:v>1.34065139499791</c:v>
                </c:pt>
                <c:pt idx="439">
                  <c:v>1.340285159770103</c:v>
                </c:pt>
                <c:pt idx="440">
                  <c:v>1.339924718591988</c:v>
                </c:pt>
                <c:pt idx="441">
                  <c:v>1.339570156884883</c:v>
                </c:pt>
                <c:pt idx="442">
                  <c:v>1.339221559308922</c:v>
                </c:pt>
                <c:pt idx="443">
                  <c:v>1.338879009764971</c:v>
                </c:pt>
                <c:pt idx="444">
                  <c:v>1.338542591396316</c:v>
                </c:pt>
                <c:pt idx="445">
                  <c:v>1.338212386590376</c:v>
                </c:pt>
                <c:pt idx="446">
                  <c:v>1.33788847698055</c:v>
                </c:pt>
                <c:pt idx="447">
                  <c:v>1.337570943447875</c:v>
                </c:pt>
                <c:pt idx="448">
                  <c:v>1.337259866122814</c:v>
                </c:pt>
                <c:pt idx="449">
                  <c:v>1.336955324387013</c:v>
                </c:pt>
                <c:pt idx="450">
                  <c:v>1.336657396875008</c:v>
                </c:pt>
                <c:pt idx="451">
                  <c:v>1.336366161476042</c:v>
                </c:pt>
                <c:pt idx="452">
                  <c:v>1.336081695335747</c:v>
                </c:pt>
                <c:pt idx="453">
                  <c:v>1.33580407485796</c:v>
                </c:pt>
                <c:pt idx="454">
                  <c:v>1.33553337570641</c:v>
                </c:pt>
                <c:pt idx="455">
                  <c:v>1.335269672806491</c:v>
                </c:pt>
                <c:pt idx="456">
                  <c:v>1.335013040347054</c:v>
                </c:pt>
                <c:pt idx="457">
                  <c:v>1.334763551782063</c:v>
                </c:pt>
                <c:pt idx="458">
                  <c:v>1.334521279832429</c:v>
                </c:pt>
                <c:pt idx="459">
                  <c:v>1.334286296487752</c:v>
                </c:pt>
                <c:pt idx="460">
                  <c:v>1.334058673008008</c:v>
                </c:pt>
                <c:pt idx="461">
                  <c:v>1.333838479925341</c:v>
                </c:pt>
                <c:pt idx="462">
                  <c:v>1.333625787045841</c:v>
                </c:pt>
                <c:pt idx="463">
                  <c:v>1.33342066345127</c:v>
                </c:pt>
                <c:pt idx="464">
                  <c:v>1.333223177500754</c:v>
                </c:pt>
                <c:pt idx="465">
                  <c:v>1.333033396832624</c:v>
                </c:pt>
                <c:pt idx="466">
                  <c:v>1.332851388366118</c:v>
                </c:pt>
                <c:pt idx="467">
                  <c:v>1.332677218303133</c:v>
                </c:pt>
                <c:pt idx="468">
                  <c:v>1.332510952129981</c:v>
                </c:pt>
                <c:pt idx="469">
                  <c:v>1.332352654619141</c:v>
                </c:pt>
                <c:pt idx="470">
                  <c:v>1.33220238983101</c:v>
                </c:pt>
                <c:pt idx="471">
                  <c:v>1.33206022111561</c:v>
                </c:pt>
                <c:pt idx="472">
                  <c:v>1.331926211114417</c:v>
                </c:pt>
                <c:pt idx="473">
                  <c:v>1.331800421762098</c:v>
                </c:pt>
                <c:pt idx="474">
                  <c:v>1.331682914288138</c:v>
                </c:pt>
                <c:pt idx="475">
                  <c:v>1.33157374921875</c:v>
                </c:pt>
                <c:pt idx="476">
                  <c:v>1.33147298637855</c:v>
                </c:pt>
                <c:pt idx="477">
                  <c:v>1.331380684892282</c:v>
                </c:pt>
                <c:pt idx="478">
                  <c:v>1.331296903186645</c:v>
                </c:pt>
                <c:pt idx="479">
                  <c:v>1.33122169899196</c:v>
                </c:pt>
                <c:pt idx="480">
                  <c:v>1.33115512934401</c:v>
                </c:pt>
                <c:pt idx="481">
                  <c:v>1.331097250585638</c:v>
                </c:pt>
                <c:pt idx="482">
                  <c:v>1.3310481183687</c:v>
                </c:pt>
                <c:pt idx="483">
                  <c:v>1.331007787655647</c:v>
                </c:pt>
                <c:pt idx="484">
                  <c:v>1.330976312721362</c:v>
                </c:pt>
                <c:pt idx="485">
                  <c:v>1.330953747154874</c:v>
                </c:pt>
                <c:pt idx="486">
                  <c:v>1.330940143861126</c:v>
                </c:pt>
                <c:pt idx="487">
                  <c:v>1.330935555062711</c:v>
                </c:pt>
                <c:pt idx="488">
                  <c:v>1.33094003230163</c:v>
                </c:pt>
                <c:pt idx="489">
                  <c:v>1.330953626441048</c:v>
                </c:pt>
                <c:pt idx="490">
                  <c:v>1.330976387667</c:v>
                </c:pt>
                <c:pt idx="491">
                  <c:v>1.331008365490228</c:v>
                </c:pt>
                <c:pt idx="492">
                  <c:v>1.331049608747842</c:v>
                </c:pt>
                <c:pt idx="493">
                  <c:v>1.331100165605116</c:v>
                </c:pt>
                <c:pt idx="494">
                  <c:v>1.331160083557226</c:v>
                </c:pt>
                <c:pt idx="495">
                  <c:v>1.331229409431</c:v>
                </c:pt>
                <c:pt idx="496">
                  <c:v>1.33130818938667</c:v>
                </c:pt>
                <c:pt idx="497">
                  <c:v>1.33139646891962</c:v>
                </c:pt>
                <c:pt idx="498">
                  <c:v>1.331494292862093</c:v>
                </c:pt>
                <c:pt idx="499">
                  <c:v>1.331601705385139</c:v>
                </c:pt>
                <c:pt idx="500">
                  <c:v>1.33171875</c:v>
                </c:pt>
                <c:pt idx="501">
                  <c:v>1.331845469560177</c:v>
                </c:pt>
                <c:pt idx="502">
                  <c:v>1.331981906263067</c:v>
                </c:pt>
                <c:pt idx="503">
                  <c:v>1.33212810165172</c:v>
                </c:pt>
                <c:pt idx="504">
                  <c:v>1.33228409661653</c:v>
                </c:pt>
                <c:pt idx="505">
                  <c:v>1.332449931397126</c:v>
                </c:pt>
                <c:pt idx="506">
                  <c:v>1.332625645583974</c:v>
                </c:pt>
                <c:pt idx="507">
                  <c:v>1.33281127812021</c:v>
                </c:pt>
                <c:pt idx="508">
                  <c:v>1.333006867303357</c:v>
                </c:pt>
                <c:pt idx="509">
                  <c:v>1.333212450787097</c:v>
                </c:pt>
                <c:pt idx="510">
                  <c:v>1.333428065583</c:v>
                </c:pt>
                <c:pt idx="511">
                  <c:v>1.333653748062286</c:v>
                </c:pt>
                <c:pt idx="512">
                  <c:v>1.33388953395757</c:v>
                </c:pt>
                <c:pt idx="513">
                  <c:v>1.334135458364614</c:v>
                </c:pt>
                <c:pt idx="514">
                  <c:v>1.334391555744074</c:v>
                </c:pt>
                <c:pt idx="515">
                  <c:v>1.334657859923264</c:v>
                </c:pt>
                <c:pt idx="516">
                  <c:v>1.334934404097838</c:v>
                </c:pt>
                <c:pt idx="517">
                  <c:v>1.335221220833678</c:v>
                </c:pt>
                <c:pt idx="518">
                  <c:v>1.335518342068501</c:v>
                </c:pt>
                <c:pt idx="519">
                  <c:v>1.335825799113678</c:v>
                </c:pt>
                <c:pt idx="520">
                  <c:v>1.336143622656008</c:v>
                </c:pt>
                <c:pt idx="521">
                  <c:v>1.336471842759355</c:v>
                </c:pt>
                <c:pt idx="522">
                  <c:v>1.336810488866563</c:v>
                </c:pt>
                <c:pt idx="523">
                  <c:v>1.337159589801052</c:v>
                </c:pt>
                <c:pt idx="524">
                  <c:v>1.337519173768658</c:v>
                </c:pt>
                <c:pt idx="525">
                  <c:v>1.337889268359367</c:v>
                </c:pt>
                <c:pt idx="526">
                  <c:v>1.338269900549062</c:v>
                </c:pt>
                <c:pt idx="527">
                  <c:v>1.338661096701226</c:v>
                </c:pt>
                <c:pt idx="528">
                  <c:v>1.339062882568766</c:v>
                </c:pt>
                <c:pt idx="529">
                  <c:v>1.339475283295715</c:v>
                </c:pt>
                <c:pt idx="530">
                  <c:v>1.339898323419</c:v>
                </c:pt>
                <c:pt idx="531">
                  <c:v>1.340332026870192</c:v>
                </c:pt>
                <c:pt idx="532">
                  <c:v>1.340776416977218</c:v>
                </c:pt>
                <c:pt idx="533">
                  <c:v>1.341231516466192</c:v>
                </c:pt>
                <c:pt idx="534">
                  <c:v>1.341697347463082</c:v>
                </c:pt>
                <c:pt idx="535">
                  <c:v>1.342173931495514</c:v>
                </c:pt>
                <c:pt idx="536">
                  <c:v>1.342661289494436</c:v>
                </c:pt>
                <c:pt idx="537">
                  <c:v>1.343159441796063</c:v>
                </c:pt>
                <c:pt idx="538">
                  <c:v>1.343668408143349</c:v>
                </c:pt>
                <c:pt idx="539">
                  <c:v>1.344188207687984</c:v>
                </c:pt>
                <c:pt idx="540">
                  <c:v>1.344718858992</c:v>
                </c:pt>
                <c:pt idx="541">
                  <c:v>1.345260380029565</c:v>
                </c:pt>
                <c:pt idx="542">
                  <c:v>1.345812788188762</c:v>
                </c:pt>
                <c:pt idx="543">
                  <c:v>1.34637610027327</c:v>
                </c:pt>
                <c:pt idx="544">
                  <c:v>1.346950332504146</c:v>
                </c:pt>
                <c:pt idx="545">
                  <c:v>1.347535500521626</c:v>
                </c:pt>
                <c:pt idx="546">
                  <c:v>1.34813161938679</c:v>
                </c:pt>
                <c:pt idx="547">
                  <c:v>1.348738703583364</c:v>
                </c:pt>
                <c:pt idx="548">
                  <c:v>1.349356767019445</c:v>
                </c:pt>
                <c:pt idx="549">
                  <c:v>1.349985823029293</c:v>
                </c:pt>
                <c:pt idx="550">
                  <c:v>1.350625884375</c:v>
                </c:pt>
                <c:pt idx="551">
                  <c:v>1.351276963248322</c:v>
                </c:pt>
                <c:pt idx="552">
                  <c:v>1.351939071272386</c:v>
                </c:pt>
                <c:pt idx="553">
                  <c:v>1.35261221950345</c:v>
                </c:pt>
                <c:pt idx="554">
                  <c:v>1.353296418432641</c:v>
                </c:pt>
                <c:pt idx="555">
                  <c:v>1.353991677987741</c:v>
                </c:pt>
                <c:pt idx="556">
                  <c:v>1.354698007534894</c:v>
                </c:pt>
                <c:pt idx="557">
                  <c:v>1.355415415880353</c:v>
                </c:pt>
                <c:pt idx="558">
                  <c:v>1.356143911272285</c:v>
                </c:pt>
                <c:pt idx="559">
                  <c:v>1.356883501402442</c:v>
                </c:pt>
                <c:pt idx="560">
                  <c:v>1.35763419340799</c:v>
                </c:pt>
                <c:pt idx="561">
                  <c:v>1.35839599387324</c:v>
                </c:pt>
                <c:pt idx="562">
                  <c:v>1.3591689088313</c:v>
                </c:pt>
                <c:pt idx="563">
                  <c:v>1.35995294376596</c:v>
                </c:pt>
                <c:pt idx="564">
                  <c:v>1.360748103613402</c:v>
                </c:pt>
                <c:pt idx="565">
                  <c:v>1.361554392763874</c:v>
                </c:pt>
                <c:pt idx="566">
                  <c:v>1.362371815063558</c:v>
                </c:pt>
                <c:pt idx="567">
                  <c:v>1.363200373816231</c:v>
                </c:pt>
                <c:pt idx="568">
                  <c:v>1.364040071785033</c:v>
                </c:pt>
                <c:pt idx="569">
                  <c:v>1.364890911194231</c:v>
                </c:pt>
                <c:pt idx="570">
                  <c:v>1.365752893731008</c:v>
                </c:pt>
                <c:pt idx="571">
                  <c:v>1.3666260205471</c:v>
                </c:pt>
                <c:pt idx="572">
                  <c:v>1.367510292260665</c:v>
                </c:pt>
                <c:pt idx="573">
                  <c:v>1.368405708957988</c:v>
                </c:pt>
                <c:pt idx="574">
                  <c:v>1.369312270195178</c:v>
                </c:pt>
                <c:pt idx="575">
                  <c:v>1.370229975</c:v>
                </c:pt>
                <c:pt idx="576">
                  <c:v>1.371158821873598</c:v>
                </c:pt>
                <c:pt idx="577">
                  <c:v>1.372098808792172</c:v>
                </c:pt>
                <c:pt idx="578">
                  <c:v>1.373049933208886</c:v>
                </c:pt>
                <c:pt idx="579">
                  <c:v>1.37401219205546</c:v>
                </c:pt>
                <c:pt idx="580">
                  <c:v>1.37498558174401</c:v>
                </c:pt>
                <c:pt idx="581">
                  <c:v>1.37597009816873</c:v>
                </c:pt>
                <c:pt idx="582">
                  <c:v>1.37696573670774</c:v>
                </c:pt>
                <c:pt idx="583">
                  <c:v>1.377972492224737</c:v>
                </c:pt>
                <c:pt idx="584">
                  <c:v>1.378990359070802</c:v>
                </c:pt>
                <c:pt idx="585">
                  <c:v>1.380019331086133</c:v>
                </c:pt>
                <c:pt idx="586">
                  <c:v>1.381059401601778</c:v>
                </c:pt>
                <c:pt idx="587">
                  <c:v>1.382110563441415</c:v>
                </c:pt>
                <c:pt idx="588">
                  <c:v>1.383172808923074</c:v>
                </c:pt>
                <c:pt idx="589">
                  <c:v>1.384246129860941</c:v>
                </c:pt>
                <c:pt idx="590">
                  <c:v>1.385330517567</c:v>
                </c:pt>
                <c:pt idx="591">
                  <c:v>1.386425962852918</c:v>
                </c:pt>
                <c:pt idx="592">
                  <c:v>1.387532456031683</c:v>
                </c:pt>
                <c:pt idx="593">
                  <c:v>1.388649986919406</c:v>
                </c:pt>
                <c:pt idx="594">
                  <c:v>1.389778544837066</c:v>
                </c:pt>
                <c:pt idx="595">
                  <c:v>1.39091811861225</c:v>
                </c:pt>
                <c:pt idx="596">
                  <c:v>1.39206869658091</c:v>
                </c:pt>
                <c:pt idx="597">
                  <c:v>1.393230266589109</c:v>
                </c:pt>
                <c:pt idx="598">
                  <c:v>1.394402815994774</c:v>
                </c:pt>
                <c:pt idx="599">
                  <c:v>1.395586331669438</c:v>
                </c:pt>
                <c:pt idx="600">
                  <c:v>1.3967808</c:v>
                </c:pt>
                <c:pt idx="601">
                  <c:v>1.397986206890467</c:v>
                </c:pt>
                <c:pt idx="602">
                  <c:v>1.399202537763718</c:v>
                </c:pt>
                <c:pt idx="603">
                  <c:v>1.400429777563181</c:v>
                </c:pt>
                <c:pt idx="604">
                  <c:v>1.40166791075477</c:v>
                </c:pt>
                <c:pt idx="605">
                  <c:v>1.402916921328376</c:v>
                </c:pt>
                <c:pt idx="606">
                  <c:v>1.404176792799805</c:v>
                </c:pt>
                <c:pt idx="607">
                  <c:v>1.405447508212498</c:v>
                </c:pt>
                <c:pt idx="608">
                  <c:v>1.406729050139156</c:v>
                </c:pt>
                <c:pt idx="609">
                  <c:v>1.408021400683787</c:v>
                </c:pt>
                <c:pt idx="610">
                  <c:v>1.409324541482988</c:v>
                </c:pt>
                <c:pt idx="611">
                  <c:v>1.410638453708176</c:v>
                </c:pt>
                <c:pt idx="612">
                  <c:v>1.411963118066999</c:v>
                </c:pt>
                <c:pt idx="613">
                  <c:v>1.413298514805304</c:v>
                </c:pt>
                <c:pt idx="614">
                  <c:v>1.414644623708714</c:v>
                </c:pt>
                <c:pt idx="615">
                  <c:v>1.4160014241045</c:v>
                </c:pt>
                <c:pt idx="616">
                  <c:v>1.417368894863278</c:v>
                </c:pt>
                <c:pt idx="617">
                  <c:v>1.418747014400768</c:v>
                </c:pt>
                <c:pt idx="618">
                  <c:v>1.420135760679541</c:v>
                </c:pt>
                <c:pt idx="619">
                  <c:v>1.421535111210776</c:v>
                </c:pt>
                <c:pt idx="620">
                  <c:v>1.422945043056</c:v>
                </c:pt>
                <c:pt idx="621">
                  <c:v>1.424365532828845</c:v>
                </c:pt>
                <c:pt idx="622">
                  <c:v>1.425796556696794</c:v>
                </c:pt>
                <c:pt idx="623">
                  <c:v>1.427238090382921</c:v>
                </c:pt>
                <c:pt idx="624">
                  <c:v>1.428690109167698</c:v>
                </c:pt>
                <c:pt idx="625">
                  <c:v>1.430152587890625</c:v>
                </c:pt>
                <c:pt idx="626">
                  <c:v>1.431625500952094</c:v>
                </c:pt>
                <c:pt idx="627">
                  <c:v>1.433108822315116</c:v>
                </c:pt>
                <c:pt idx="628">
                  <c:v>1.434602525507006</c:v>
                </c:pt>
                <c:pt idx="629">
                  <c:v>1.436106583621206</c:v>
                </c:pt>
                <c:pt idx="630">
                  <c:v>1.437620969319</c:v>
                </c:pt>
                <c:pt idx="631">
                  <c:v>1.439145654831274</c:v>
                </c:pt>
                <c:pt idx="632">
                  <c:v>1.440680611960258</c:v>
                </c:pt>
                <c:pt idx="633">
                  <c:v>1.442225812081282</c:v>
                </c:pt>
                <c:pt idx="634">
                  <c:v>1.443781226144522</c:v>
                </c:pt>
                <c:pt idx="635">
                  <c:v>1.44534682467676</c:v>
                </c:pt>
                <c:pt idx="636">
                  <c:v>1.446922577783086</c:v>
                </c:pt>
                <c:pt idx="637">
                  <c:v>1.448508455148745</c:v>
                </c:pt>
                <c:pt idx="638">
                  <c:v>1.45010442604079</c:v>
                </c:pt>
                <c:pt idx="639">
                  <c:v>1.451710459309868</c:v>
                </c:pt>
                <c:pt idx="640">
                  <c:v>1.453326523392</c:v>
                </c:pt>
                <c:pt idx="641">
                  <c:v>1.454952586310264</c:v>
                </c:pt>
                <c:pt idx="642">
                  <c:v>1.456588615676603</c:v>
                </c:pt>
                <c:pt idx="643">
                  <c:v>1.458234578693552</c:v>
                </c:pt>
                <c:pt idx="644">
                  <c:v>1.459890442155969</c:v>
                </c:pt>
                <c:pt idx="645">
                  <c:v>1.461556172452874</c:v>
                </c:pt>
                <c:pt idx="646">
                  <c:v>1.46323173556902</c:v>
                </c:pt>
                <c:pt idx="647">
                  <c:v>1.464917097086855</c:v>
                </c:pt>
                <c:pt idx="648">
                  <c:v>1.466612222188093</c:v>
                </c:pt>
                <c:pt idx="649">
                  <c:v>1.468317075655584</c:v>
                </c:pt>
                <c:pt idx="650">
                  <c:v>1.470031621875</c:v>
                </c:pt>
                <c:pt idx="651">
                  <c:v>1.471755824836622</c:v>
                </c:pt>
                <c:pt idx="652">
                  <c:v>1.473489648137016</c:v>
                </c:pt>
                <c:pt idx="653">
                  <c:v>1.47523305498094</c:v>
                </c:pt>
                <c:pt idx="654">
                  <c:v>1.47698600818289</c:v>
                </c:pt>
                <c:pt idx="655">
                  <c:v>1.478748470169</c:v>
                </c:pt>
                <c:pt idx="656">
                  <c:v>1.480520402978734</c:v>
                </c:pt>
                <c:pt idx="657">
                  <c:v>1.482301768266643</c:v>
                </c:pt>
                <c:pt idx="658">
                  <c:v>1.484092527304117</c:v>
                </c:pt>
                <c:pt idx="659">
                  <c:v>1.485892640981124</c:v>
                </c:pt>
                <c:pt idx="660">
                  <c:v>1.487702069808</c:v>
                </c:pt>
                <c:pt idx="661">
                  <c:v>1.489520773917112</c:v>
                </c:pt>
                <c:pt idx="662">
                  <c:v>1.49134871306473</c:v>
                </c:pt>
                <c:pt idx="663">
                  <c:v>1.49318584663265</c:v>
                </c:pt>
                <c:pt idx="664">
                  <c:v>1.495032133630034</c:v>
                </c:pt>
                <c:pt idx="665">
                  <c:v>1.496887532695126</c:v>
                </c:pt>
                <c:pt idx="666">
                  <c:v>1.498752002096998</c:v>
                </c:pt>
                <c:pt idx="667">
                  <c:v>1.500625499737312</c:v>
                </c:pt>
                <c:pt idx="668">
                  <c:v>1.502507983152062</c:v>
                </c:pt>
                <c:pt idx="669">
                  <c:v>1.504399409513321</c:v>
                </c:pt>
                <c:pt idx="670">
                  <c:v>1.506299735630992</c:v>
                </c:pt>
                <c:pt idx="671">
                  <c:v>1.50820891795459</c:v>
                </c:pt>
                <c:pt idx="672">
                  <c:v>1.510126912574907</c:v>
                </c:pt>
                <c:pt idx="673">
                  <c:v>1.512053675225878</c:v>
                </c:pt>
                <c:pt idx="674">
                  <c:v>1.513989161286226</c:v>
                </c:pt>
                <c:pt idx="675">
                  <c:v>1.51593332578125</c:v>
                </c:pt>
                <c:pt idx="676">
                  <c:v>1.517886123384622</c:v>
                </c:pt>
                <c:pt idx="677">
                  <c:v>1.519847508420062</c:v>
                </c:pt>
                <c:pt idx="678">
                  <c:v>1.521817434863128</c:v>
                </c:pt>
                <c:pt idx="679">
                  <c:v>1.523795856342941</c:v>
                </c:pt>
                <c:pt idx="680">
                  <c:v>1.525782726144</c:v>
                </c:pt>
                <c:pt idx="681">
                  <c:v>1.527777997207818</c:v>
                </c:pt>
                <c:pt idx="682">
                  <c:v>1.529781622134778</c:v>
                </c:pt>
                <c:pt idx="683">
                  <c:v>1.531793553185826</c:v>
                </c:pt>
                <c:pt idx="684">
                  <c:v>1.533813742284234</c:v>
                </c:pt>
                <c:pt idx="685">
                  <c:v>1.535842141017375</c:v>
                </c:pt>
                <c:pt idx="686">
                  <c:v>1.537878700638406</c:v>
                </c:pt>
                <c:pt idx="687">
                  <c:v>1.539923372068078</c:v>
                </c:pt>
                <c:pt idx="688">
                  <c:v>1.54197610589651</c:v>
                </c:pt>
                <c:pt idx="689">
                  <c:v>1.544036852384818</c:v>
                </c:pt>
                <c:pt idx="690">
                  <c:v>1.546105561467011</c:v>
                </c:pt>
                <c:pt idx="691">
                  <c:v>1.548182182751617</c:v>
                </c:pt>
                <c:pt idx="692">
                  <c:v>1.550266665523523</c:v>
                </c:pt>
                <c:pt idx="693">
                  <c:v>1.552358958745697</c:v>
                </c:pt>
                <c:pt idx="694">
                  <c:v>1.554459011060906</c:v>
                </c:pt>
                <c:pt idx="695">
                  <c:v>1.5565667707935</c:v>
                </c:pt>
                <c:pt idx="696">
                  <c:v>1.558682185951158</c:v>
                </c:pt>
                <c:pt idx="697">
                  <c:v>1.5608052042266</c:v>
                </c:pt>
                <c:pt idx="698">
                  <c:v>1.562935772999412</c:v>
                </c:pt>
                <c:pt idx="699">
                  <c:v>1.565073839337728</c:v>
                </c:pt>
                <c:pt idx="700">
                  <c:v>1.56721935</c:v>
                </c:pt>
                <c:pt idx="701">
                  <c:v>1.569372251436758</c:v>
                </c:pt>
                <c:pt idx="702">
                  <c:v>1.571532489792346</c:v>
                </c:pt>
                <c:pt idx="703">
                  <c:v>1.573700010906685</c:v>
                </c:pt>
                <c:pt idx="704">
                  <c:v>1.57587476031701</c:v>
                </c:pt>
                <c:pt idx="705">
                  <c:v>1.578056683259625</c:v>
                </c:pt>
                <c:pt idx="706">
                  <c:v>1.580245724671668</c:v>
                </c:pt>
                <c:pt idx="707">
                  <c:v>1.582441829192797</c:v>
                </c:pt>
                <c:pt idx="708">
                  <c:v>1.584644941167038</c:v>
                </c:pt>
                <c:pt idx="709">
                  <c:v>1.586855004644477</c:v>
                </c:pt>
                <c:pt idx="710">
                  <c:v>1.589071963383</c:v>
                </c:pt>
                <c:pt idx="711">
                  <c:v>1.591295760850066</c:v>
                </c:pt>
                <c:pt idx="712">
                  <c:v>1.593526340224435</c:v>
                </c:pt>
                <c:pt idx="713">
                  <c:v>1.595763644397985</c:v>
                </c:pt>
                <c:pt idx="714">
                  <c:v>1.598007615977354</c:v>
                </c:pt>
                <c:pt idx="715">
                  <c:v>1.60025819728575</c:v>
                </c:pt>
                <c:pt idx="716">
                  <c:v>1.602515330364726</c:v>
                </c:pt>
                <c:pt idx="717">
                  <c:v>1.60477895697586</c:v>
                </c:pt>
                <c:pt idx="718">
                  <c:v>1.607049018602581</c:v>
                </c:pt>
                <c:pt idx="719">
                  <c:v>1.609325456451866</c:v>
                </c:pt>
                <c:pt idx="720">
                  <c:v>1.611608211456</c:v>
                </c:pt>
                <c:pt idx="721">
                  <c:v>1.613897224274335</c:v>
                </c:pt>
                <c:pt idx="722">
                  <c:v>1.616192435295034</c:v>
                </c:pt>
                <c:pt idx="723">
                  <c:v>1.618493784636824</c:v>
                </c:pt>
                <c:pt idx="724">
                  <c:v>1.620801212150738</c:v>
                </c:pt>
                <c:pt idx="725">
                  <c:v>1.623114657421874</c:v>
                </c:pt>
                <c:pt idx="726">
                  <c:v>1.625434059771142</c:v>
                </c:pt>
                <c:pt idx="727">
                  <c:v>1.627759358257006</c:v>
                </c:pt>
                <c:pt idx="728">
                  <c:v>1.630090491677246</c:v>
                </c:pt>
                <c:pt idx="729">
                  <c:v>1.632427398570694</c:v>
                </c:pt>
                <c:pt idx="730">
                  <c:v>1.634770017219</c:v>
                </c:pt>
                <c:pt idx="731">
                  <c:v>1.637118285648364</c:v>
                </c:pt>
                <c:pt idx="732">
                  <c:v>1.63947214163131</c:v>
                </c:pt>
                <c:pt idx="733">
                  <c:v>1.641831522688372</c:v>
                </c:pt>
                <c:pt idx="734">
                  <c:v>1.644196366089962</c:v>
                </c:pt>
                <c:pt idx="735">
                  <c:v>1.646566608858</c:v>
                </c:pt>
                <c:pt idx="736">
                  <c:v>1.648942187767734</c:v>
                </c:pt>
                <c:pt idx="737">
                  <c:v>1.651323039349435</c:v>
                </c:pt>
                <c:pt idx="738">
                  <c:v>1.653709099890229</c:v>
                </c:pt>
                <c:pt idx="739">
                  <c:v>1.656100305435764</c:v>
                </c:pt>
                <c:pt idx="740">
                  <c:v>1.658496591792</c:v>
                </c:pt>
                <c:pt idx="741">
                  <c:v>1.660897894526954</c:v>
                </c:pt>
                <c:pt idx="742">
                  <c:v>1.663304148972442</c:v>
                </c:pt>
                <c:pt idx="743">
                  <c:v>1.665715290225842</c:v>
                </c:pt>
                <c:pt idx="744">
                  <c:v>1.668131253151826</c:v>
                </c:pt>
                <c:pt idx="745">
                  <c:v>1.670551972384125</c:v>
                </c:pt>
                <c:pt idx="746">
                  <c:v>1.67297738232727</c:v>
                </c:pt>
                <c:pt idx="747">
                  <c:v>1.675407417158345</c:v>
                </c:pt>
                <c:pt idx="748">
                  <c:v>1.677842010828741</c:v>
                </c:pt>
                <c:pt idx="749">
                  <c:v>1.680281097065873</c:v>
                </c:pt>
                <c:pt idx="750">
                  <c:v>1.682724609374991</c:v>
                </c:pt>
                <c:pt idx="751">
                  <c:v>1.685172481040902</c:v>
                </c:pt>
                <c:pt idx="752">
                  <c:v>1.687624645129645</c:v>
                </c:pt>
                <c:pt idx="753">
                  <c:v>1.69008103449044</c:v>
                </c:pt>
                <c:pt idx="754">
                  <c:v>1.69254158175713</c:v>
                </c:pt>
                <c:pt idx="755">
                  <c:v>1.69500621935025</c:v>
                </c:pt>
                <c:pt idx="756">
                  <c:v>1.697474879478574</c:v>
                </c:pt>
                <c:pt idx="757">
                  <c:v>1.699947494140934</c:v>
                </c:pt>
                <c:pt idx="758">
                  <c:v>1.70242399512795</c:v>
                </c:pt>
                <c:pt idx="759">
                  <c:v>1.704904314023822</c:v>
                </c:pt>
                <c:pt idx="760">
                  <c:v>1.707388382207993</c:v>
                </c:pt>
                <c:pt idx="761">
                  <c:v>1.709876130857012</c:v>
                </c:pt>
                <c:pt idx="762">
                  <c:v>1.712367490946172</c:v>
                </c:pt>
                <c:pt idx="763">
                  <c:v>1.71486239325134</c:v>
                </c:pt>
                <c:pt idx="764">
                  <c:v>1.717360768350672</c:v>
                </c:pt>
                <c:pt idx="765">
                  <c:v>1.719862546626378</c:v>
                </c:pt>
                <c:pt idx="766">
                  <c:v>1.722367658266438</c:v>
                </c:pt>
                <c:pt idx="767">
                  <c:v>1.724876033266406</c:v>
                </c:pt>
                <c:pt idx="768">
                  <c:v>1.727387601431107</c:v>
                </c:pt>
                <c:pt idx="769">
                  <c:v>1.729902292376402</c:v>
                </c:pt>
                <c:pt idx="770">
                  <c:v>1.732420035531004</c:v>
                </c:pt>
                <c:pt idx="771">
                  <c:v>1.734940760138084</c:v>
                </c:pt>
                <c:pt idx="772">
                  <c:v>1.737464395257138</c:v>
                </c:pt>
                <c:pt idx="773">
                  <c:v>1.739990869765773</c:v>
                </c:pt>
                <c:pt idx="774">
                  <c:v>1.742520112361258</c:v>
                </c:pt>
                <c:pt idx="775">
                  <c:v>1.745052051562506</c:v>
                </c:pt>
                <c:pt idx="776">
                  <c:v>1.747586615711657</c:v>
                </c:pt>
                <c:pt idx="777">
                  <c:v>1.750123732975952</c:v>
                </c:pt>
                <c:pt idx="778">
                  <c:v>1.752663331349366</c:v>
                </c:pt>
                <c:pt idx="779">
                  <c:v>1.755205338654436</c:v>
                </c:pt>
                <c:pt idx="780">
                  <c:v>1.75774968254399</c:v>
                </c:pt>
                <c:pt idx="781">
                  <c:v>1.760296290502902</c:v>
                </c:pt>
                <c:pt idx="782">
                  <c:v>1.762845089849823</c:v>
                </c:pt>
                <c:pt idx="783">
                  <c:v>1.765396007738913</c:v>
                </c:pt>
                <c:pt idx="784">
                  <c:v>1.767948971161687</c:v>
                </c:pt>
                <c:pt idx="785">
                  <c:v>1.770503906948635</c:v>
                </c:pt>
                <c:pt idx="786">
                  <c:v>1.77306074177105</c:v>
                </c:pt>
                <c:pt idx="787">
                  <c:v>1.77561940214278</c:v>
                </c:pt>
                <c:pt idx="788">
                  <c:v>1.778179814421955</c:v>
                </c:pt>
                <c:pt idx="789">
                  <c:v>1.780741904812722</c:v>
                </c:pt>
                <c:pt idx="790">
                  <c:v>1.783305599367003</c:v>
                </c:pt>
                <c:pt idx="791">
                  <c:v>1.785870823986307</c:v>
                </c:pt>
                <c:pt idx="792">
                  <c:v>1.788437504423376</c:v>
                </c:pt>
                <c:pt idx="793">
                  <c:v>1.791005566283992</c:v>
                </c:pt>
                <c:pt idx="794">
                  <c:v>1.79357493502875</c:v>
                </c:pt>
                <c:pt idx="795">
                  <c:v>1.796145535974763</c:v>
                </c:pt>
                <c:pt idx="796">
                  <c:v>1.79871729429739</c:v>
                </c:pt>
                <c:pt idx="797">
                  <c:v>1.80129013503209</c:v>
                </c:pt>
                <c:pt idx="798">
                  <c:v>1.803863983076054</c:v>
                </c:pt>
                <c:pt idx="799">
                  <c:v>1.806438763190018</c:v>
                </c:pt>
                <c:pt idx="800">
                  <c:v>1.809014399999991</c:v>
                </c:pt>
                <c:pt idx="801">
                  <c:v>1.811590817999037</c:v>
                </c:pt>
                <c:pt idx="802">
                  <c:v>1.814167941548995</c:v>
                </c:pt>
                <c:pt idx="803">
                  <c:v>1.816745694882175</c:v>
                </c:pt>
                <c:pt idx="804">
                  <c:v>1.819324002103242</c:v>
                </c:pt>
                <c:pt idx="805">
                  <c:v>1.821902787190867</c:v>
                </c:pt>
                <c:pt idx="806">
                  <c:v>1.824481973999494</c:v>
                </c:pt>
                <c:pt idx="807">
                  <c:v>1.827061486261078</c:v>
                </c:pt>
                <c:pt idx="808">
                  <c:v>1.829641247586869</c:v>
                </c:pt>
                <c:pt idx="809">
                  <c:v>1.832221181469166</c:v>
                </c:pt>
                <c:pt idx="810">
                  <c:v>1.834801211282991</c:v>
                </c:pt>
                <c:pt idx="811">
                  <c:v>1.837381260287956</c:v>
                </c:pt>
                <c:pt idx="812">
                  <c:v>1.839961251629876</c:v>
                </c:pt>
                <c:pt idx="813">
                  <c:v>1.842541108342684</c:v>
                </c:pt>
                <c:pt idx="814">
                  <c:v>1.845120753349982</c:v>
                </c:pt>
                <c:pt idx="815">
                  <c:v>1.847700109467</c:v>
                </c:pt>
                <c:pt idx="816">
                  <c:v>1.850279099402158</c:v>
                </c:pt>
                <c:pt idx="817">
                  <c:v>1.852857645758948</c:v>
                </c:pt>
                <c:pt idx="818">
                  <c:v>1.855435671037622</c:v>
                </c:pt>
                <c:pt idx="819">
                  <c:v>1.858013097636956</c:v>
                </c:pt>
                <c:pt idx="820">
                  <c:v>1.860589847856</c:v>
                </c:pt>
                <c:pt idx="821">
                  <c:v>1.863165843895826</c:v>
                </c:pt>
                <c:pt idx="822">
                  <c:v>1.865741007861275</c:v>
                </c:pt>
                <c:pt idx="823">
                  <c:v>1.868315261762727</c:v>
                </c:pt>
                <c:pt idx="824">
                  <c:v>1.870888527517787</c:v>
                </c:pt>
                <c:pt idx="825">
                  <c:v>1.873460726953125</c:v>
                </c:pt>
                <c:pt idx="826">
                  <c:v>1.876031781806182</c:v>
                </c:pt>
                <c:pt idx="827">
                  <c:v>1.878601613726896</c:v>
                </c:pt>
                <c:pt idx="828">
                  <c:v>1.881170144279485</c:v>
                </c:pt>
                <c:pt idx="829">
                  <c:v>1.883737294944177</c:v>
                </c:pt>
                <c:pt idx="830">
                  <c:v>1.886302987119</c:v>
                </c:pt>
                <c:pt idx="831">
                  <c:v>1.888867142121454</c:v>
                </c:pt>
                <c:pt idx="832">
                  <c:v>1.891429681190331</c:v>
                </c:pt>
                <c:pt idx="833">
                  <c:v>1.893990525487462</c:v>
                </c:pt>
                <c:pt idx="834">
                  <c:v>1.896549596099402</c:v>
                </c:pt>
                <c:pt idx="835">
                  <c:v>1.89910681403925</c:v>
                </c:pt>
                <c:pt idx="836">
                  <c:v>1.901662100248366</c:v>
                </c:pt>
                <c:pt idx="837">
                  <c:v>1.904215375598126</c:v>
                </c:pt>
                <c:pt idx="838">
                  <c:v>1.906766560891674</c:v>
                </c:pt>
                <c:pt idx="839">
                  <c:v>1.90931557686566</c:v>
                </c:pt>
                <c:pt idx="840">
                  <c:v>1.911862344191996</c:v>
                </c:pt>
                <c:pt idx="841">
                  <c:v>1.914406783479639</c:v>
                </c:pt>
                <c:pt idx="842">
                  <c:v>1.916948815276284</c:v>
                </c:pt>
                <c:pt idx="843">
                  <c:v>1.91948836007013</c:v>
                </c:pt>
                <c:pt idx="844">
                  <c:v>1.922025338291666</c:v>
                </c:pt>
                <c:pt idx="845">
                  <c:v>1.924559670315374</c:v>
                </c:pt>
                <c:pt idx="846">
                  <c:v>1.92709127646151</c:v>
                </c:pt>
                <c:pt idx="847">
                  <c:v>1.929620076997834</c:v>
                </c:pt>
                <c:pt idx="848">
                  <c:v>1.932145992141378</c:v>
                </c:pt>
                <c:pt idx="849">
                  <c:v>1.934668942060159</c:v>
                </c:pt>
                <c:pt idx="850">
                  <c:v>1.937188846875005</c:v>
                </c:pt>
                <c:pt idx="851">
                  <c:v>1.939705626661192</c:v>
                </c:pt>
                <c:pt idx="852">
                  <c:v>1.942219201450308</c:v>
                </c:pt>
                <c:pt idx="853">
                  <c:v>1.944729491231917</c:v>
                </c:pt>
                <c:pt idx="854">
                  <c:v>1.947236415955366</c:v>
                </c:pt>
                <c:pt idx="855">
                  <c:v>1.949739895531489</c:v>
                </c:pt>
                <c:pt idx="856">
                  <c:v>1.952239849834414</c:v>
                </c:pt>
                <c:pt idx="857">
                  <c:v>1.954736198703224</c:v>
                </c:pt>
                <c:pt idx="858">
                  <c:v>1.957228861943804</c:v>
                </c:pt>
                <c:pt idx="859">
                  <c:v>1.959717759330516</c:v>
                </c:pt>
                <c:pt idx="860">
                  <c:v>1.962202810608006</c:v>
                </c:pt>
                <c:pt idx="861">
                  <c:v>1.964683935492906</c:v>
                </c:pt>
                <c:pt idx="862">
                  <c:v>1.967161053675606</c:v>
                </c:pt>
                <c:pt idx="863">
                  <c:v>1.969634084822026</c:v>
                </c:pt>
                <c:pt idx="864">
                  <c:v>1.972102948575322</c:v>
                </c:pt>
                <c:pt idx="865">
                  <c:v>1.974567564557637</c:v>
                </c:pt>
                <c:pt idx="866">
                  <c:v>1.977027852371878</c:v>
                </c:pt>
                <c:pt idx="867">
                  <c:v>1.979483731603494</c:v>
                </c:pt>
                <c:pt idx="868">
                  <c:v>1.981935121822146</c:v>
                </c:pt>
                <c:pt idx="869">
                  <c:v>1.98438194258351</c:v>
                </c:pt>
                <c:pt idx="870">
                  <c:v>1.986824113430995</c:v>
                </c:pt>
                <c:pt idx="871">
                  <c:v>1.98926155389757</c:v>
                </c:pt>
                <c:pt idx="872">
                  <c:v>1.991694183507388</c:v>
                </c:pt>
                <c:pt idx="873">
                  <c:v>1.994121921777664</c:v>
                </c:pt>
                <c:pt idx="874">
                  <c:v>1.996544688220294</c:v>
                </c:pt>
                <c:pt idx="875">
                  <c:v>1.998962402343755</c:v>
                </c:pt>
                <c:pt idx="876">
                  <c:v>2.0013749836547</c:v>
                </c:pt>
                <c:pt idx="877">
                  <c:v>2.003782351659841</c:v>
                </c:pt>
                <c:pt idx="878">
                  <c:v>2.006184425867605</c:v>
                </c:pt>
                <c:pt idx="879">
                  <c:v>2.00858112578994</c:v>
                </c:pt>
                <c:pt idx="880">
                  <c:v>2.010972370944</c:v>
                </c:pt>
                <c:pt idx="881">
                  <c:v>2.013358080853999</c:v>
                </c:pt>
                <c:pt idx="882">
                  <c:v>2.015738175052858</c:v>
                </c:pt>
                <c:pt idx="883">
                  <c:v>2.018112573084007</c:v>
                </c:pt>
                <c:pt idx="884">
                  <c:v>2.020481194503119</c:v>
                </c:pt>
                <c:pt idx="885">
                  <c:v>2.022843958879874</c:v>
                </c:pt>
                <c:pt idx="886">
                  <c:v>2.025200785799686</c:v>
                </c:pt>
                <c:pt idx="887">
                  <c:v>2.027551594865481</c:v>
                </c:pt>
                <c:pt idx="888">
                  <c:v>2.029896305699389</c:v>
                </c:pt>
                <c:pt idx="889">
                  <c:v>2.032234837944599</c:v>
                </c:pt>
                <c:pt idx="890">
                  <c:v>2.034567111267</c:v>
                </c:pt>
                <c:pt idx="891">
                  <c:v>2.036893045356988</c:v>
                </c:pt>
                <c:pt idx="892">
                  <c:v>2.039212559931203</c:v>
                </c:pt>
                <c:pt idx="893">
                  <c:v>2.041525574734276</c:v>
                </c:pt>
                <c:pt idx="894">
                  <c:v>2.043832009540586</c:v>
                </c:pt>
                <c:pt idx="895">
                  <c:v>2.046131784156021</c:v>
                </c:pt>
                <c:pt idx="896">
                  <c:v>2.048424818419641</c:v>
                </c:pt>
                <c:pt idx="897">
                  <c:v>2.05071103220558</c:v>
                </c:pt>
                <c:pt idx="898">
                  <c:v>2.052990345424694</c:v>
                </c:pt>
                <c:pt idx="899">
                  <c:v>2.055262678026308</c:v>
                </c:pt>
                <c:pt idx="900">
                  <c:v>2.057527950000001</c:v>
                </c:pt>
                <c:pt idx="901">
                  <c:v>2.059786081377341</c:v>
                </c:pt>
                <c:pt idx="902">
                  <c:v>2.062036992233627</c:v>
                </c:pt>
                <c:pt idx="903">
                  <c:v>2.064280602689665</c:v>
                </c:pt>
                <c:pt idx="904">
                  <c:v>2.06651683291349</c:v>
                </c:pt>
                <c:pt idx="905">
                  <c:v>2.068745603122123</c:v>
                </c:pt>
                <c:pt idx="906">
                  <c:v>2.070966833583334</c:v>
                </c:pt>
                <c:pt idx="907">
                  <c:v>2.07318044461739</c:v>
                </c:pt>
                <c:pt idx="908">
                  <c:v>2.075386356598718</c:v>
                </c:pt>
                <c:pt idx="909">
                  <c:v>2.077584489957858</c:v>
                </c:pt>
                <c:pt idx="910">
                  <c:v>2.079774765183</c:v>
                </c:pt>
                <c:pt idx="911">
                  <c:v>2.081957102821846</c:v>
                </c:pt>
                <c:pt idx="912">
                  <c:v>2.084131423483331</c:v>
                </c:pt>
                <c:pt idx="913">
                  <c:v>2.086297647839393</c:v>
                </c:pt>
                <c:pt idx="914">
                  <c:v>2.088455696626634</c:v>
                </c:pt>
                <c:pt idx="915">
                  <c:v>2.090605490648195</c:v>
                </c:pt>
                <c:pt idx="916">
                  <c:v>2.092746950775598</c:v>
                </c:pt>
                <c:pt idx="917">
                  <c:v>2.094879997950037</c:v>
                </c:pt>
                <c:pt idx="918">
                  <c:v>2.097004553184662</c:v>
                </c:pt>
                <c:pt idx="919">
                  <c:v>2.099120537566048</c:v>
                </c:pt>
                <c:pt idx="920">
                  <c:v>2.10122787225602</c:v>
                </c:pt>
                <c:pt idx="921">
                  <c:v>2.103326478493338</c:v>
                </c:pt>
                <c:pt idx="922">
                  <c:v>2.105416277595521</c:v>
                </c:pt>
                <c:pt idx="923">
                  <c:v>2.107497190960604</c:v>
                </c:pt>
                <c:pt idx="924">
                  <c:v>2.109569140068818</c:v>
                </c:pt>
                <c:pt idx="925">
                  <c:v>2.111632046484375</c:v>
                </c:pt>
                <c:pt idx="926">
                  <c:v>2.113685831857222</c:v>
                </c:pt>
                <c:pt idx="927">
                  <c:v>2.115730417924786</c:v>
                </c:pt>
                <c:pt idx="928">
                  <c:v>2.117765726513724</c:v>
                </c:pt>
                <c:pt idx="929">
                  <c:v>2.119791679541675</c:v>
                </c:pt>
                <c:pt idx="930">
                  <c:v>2.121808199018977</c:v>
                </c:pt>
                <c:pt idx="931">
                  <c:v>2.123815207050545</c:v>
                </c:pt>
                <c:pt idx="932">
                  <c:v>2.125812625837378</c:v>
                </c:pt>
                <c:pt idx="933">
                  <c:v>2.127800377678555</c:v>
                </c:pt>
                <c:pt idx="934">
                  <c:v>2.129778384972842</c:v>
                </c:pt>
                <c:pt idx="935">
                  <c:v>2.1317465702205</c:v>
                </c:pt>
                <c:pt idx="936">
                  <c:v>2.133704856025026</c:v>
                </c:pt>
                <c:pt idx="937">
                  <c:v>2.135653165094793</c:v>
                </c:pt>
                <c:pt idx="938">
                  <c:v>2.137591420245109</c:v>
                </c:pt>
                <c:pt idx="939">
                  <c:v>2.139519544399544</c:v>
                </c:pt>
                <c:pt idx="940">
                  <c:v>2.141437460592001</c:v>
                </c:pt>
                <c:pt idx="941">
                  <c:v>2.143345091968335</c:v>
                </c:pt>
                <c:pt idx="942">
                  <c:v>2.145242361788123</c:v>
                </c:pt>
                <c:pt idx="943">
                  <c:v>2.147129193426422</c:v>
                </c:pt>
                <c:pt idx="944">
                  <c:v>2.149005510375506</c:v>
                </c:pt>
                <c:pt idx="945">
                  <c:v>2.150871236246625</c:v>
                </c:pt>
                <c:pt idx="946">
                  <c:v>2.15272629477175</c:v>
                </c:pt>
                <c:pt idx="947">
                  <c:v>2.154570609805325</c:v>
                </c:pt>
                <c:pt idx="948">
                  <c:v>2.156404105326013</c:v>
                </c:pt>
                <c:pt idx="949">
                  <c:v>2.158226705438455</c:v>
                </c:pt>
                <c:pt idx="950">
                  <c:v>2.160038334375</c:v>
                </c:pt>
                <c:pt idx="951">
                  <c:v>2.161838916497482</c:v>
                </c:pt>
                <c:pt idx="952">
                  <c:v>2.163628376298947</c:v>
                </c:pt>
                <c:pt idx="953">
                  <c:v>2.165406638405411</c:v>
                </c:pt>
                <c:pt idx="954">
                  <c:v>2.167173627577633</c:v>
                </c:pt>
                <c:pt idx="955">
                  <c:v>2.168929268712784</c:v>
                </c:pt>
                <c:pt idx="956">
                  <c:v>2.170673486846254</c:v>
                </c:pt>
                <c:pt idx="957">
                  <c:v>2.172406207153514</c:v>
                </c:pt>
                <c:pt idx="958">
                  <c:v>2.174127354951658</c:v>
                </c:pt>
                <c:pt idx="959">
                  <c:v>2.175836855701202</c:v>
                </c:pt>
                <c:pt idx="960">
                  <c:v>2.177534635008</c:v>
                </c:pt>
                <c:pt idx="961">
                  <c:v>2.179220618624791</c:v>
                </c:pt>
                <c:pt idx="962">
                  <c:v>2.180894732453061</c:v>
                </c:pt>
                <c:pt idx="963">
                  <c:v>2.182556902544719</c:v>
                </c:pt>
                <c:pt idx="964">
                  <c:v>2.184207055103961</c:v>
                </c:pt>
                <c:pt idx="965">
                  <c:v>2.185845116488826</c:v>
                </c:pt>
                <c:pt idx="966">
                  <c:v>2.18747101321332</c:v>
                </c:pt>
                <c:pt idx="967">
                  <c:v>2.189084671948583</c:v>
                </c:pt>
                <c:pt idx="968">
                  <c:v>2.190686019525179</c:v>
                </c:pt>
                <c:pt idx="969">
                  <c:v>2.192274982934591</c:v>
                </c:pt>
                <c:pt idx="970">
                  <c:v>2.193851489331</c:v>
                </c:pt>
                <c:pt idx="971">
                  <c:v>2.195415466033057</c:v>
                </c:pt>
                <c:pt idx="972">
                  <c:v>2.196966840525635</c:v>
                </c:pt>
                <c:pt idx="973">
                  <c:v>2.19850554046155</c:v>
                </c:pt>
                <c:pt idx="974">
                  <c:v>2.20003149366334</c:v>
                </c:pt>
                <c:pt idx="975">
                  <c:v>2.201544628125</c:v>
                </c:pt>
                <c:pt idx="976">
                  <c:v>2.203044872013743</c:v>
                </c:pt>
                <c:pt idx="977">
                  <c:v>2.20453215367174</c:v>
                </c:pt>
                <c:pt idx="978">
                  <c:v>2.206006401617845</c:v>
                </c:pt>
                <c:pt idx="979">
                  <c:v>2.207467544549441</c:v>
                </c:pt>
                <c:pt idx="980">
                  <c:v>2.208915511344</c:v>
                </c:pt>
                <c:pt idx="981">
                  <c:v>2.210350231061089</c:v>
                </c:pt>
                <c:pt idx="982">
                  <c:v>2.211771632943899</c:v>
                </c:pt>
                <c:pt idx="983">
                  <c:v>2.213179646421116</c:v>
                </c:pt>
                <c:pt idx="984">
                  <c:v>2.214574201108562</c:v>
                </c:pt>
                <c:pt idx="985">
                  <c:v>2.215955226811125</c:v>
                </c:pt>
                <c:pt idx="986">
                  <c:v>2.217322653524328</c:v>
                </c:pt>
                <c:pt idx="987">
                  <c:v>2.21867641143616</c:v>
                </c:pt>
                <c:pt idx="988">
                  <c:v>2.220016430928818</c:v>
                </c:pt>
                <c:pt idx="989">
                  <c:v>2.22134264258049</c:v>
                </c:pt>
                <c:pt idx="990">
                  <c:v>2.222654977167</c:v>
                </c:pt>
                <c:pt idx="991">
                  <c:v>2.22395336566368</c:v>
                </c:pt>
                <c:pt idx="992">
                  <c:v>2.22523773924706</c:v>
                </c:pt>
                <c:pt idx="993">
                  <c:v>2.226508029296566</c:v>
                </c:pt>
                <c:pt idx="994">
                  <c:v>2.22776416739646</c:v>
                </c:pt>
                <c:pt idx="995">
                  <c:v>2.22900608533725</c:v>
                </c:pt>
                <c:pt idx="996">
                  <c:v>2.23023371511787</c:v>
                </c:pt>
                <c:pt idx="997">
                  <c:v>2.231446988947069</c:v>
                </c:pt>
                <c:pt idx="998">
                  <c:v>2.23264583924529</c:v>
                </c:pt>
                <c:pt idx="999">
                  <c:v>2.233830198646601</c:v>
                </c:pt>
                <c:pt idx="1000">
                  <c:v>2.235</c:v>
                </c:pt>
                <c:pt idx="1001">
                  <c:v>2.236155176371627</c:v>
                </c:pt>
                <c:pt idx="1002">
                  <c:v>2.237295661046267</c:v>
                </c:pt>
                <c:pt idx="1003">
                  <c:v>2.238421387529155</c:v>
                </c:pt>
                <c:pt idx="1004">
                  <c:v>2.23953228954773</c:v>
                </c:pt>
                <c:pt idx="1005">
                  <c:v>2.240628301053375</c:v>
                </c:pt>
                <c:pt idx="1006">
                  <c:v>2.241709356223174</c:v>
                </c:pt>
                <c:pt idx="1007">
                  <c:v>2.242775389461658</c:v>
                </c:pt>
                <c:pt idx="1008">
                  <c:v>2.243826335402561</c:v>
                </c:pt>
                <c:pt idx="1009">
                  <c:v>2.244862128910547</c:v>
                </c:pt>
                <c:pt idx="1010">
                  <c:v>2.245882705083</c:v>
                </c:pt>
                <c:pt idx="1011">
                  <c:v>2.246887999251736</c:v>
                </c:pt>
                <c:pt idx="1012">
                  <c:v>2.247877946984781</c:v>
                </c:pt>
                <c:pt idx="1013">
                  <c:v>2.248852484088037</c:v>
                </c:pt>
                <c:pt idx="1014">
                  <c:v>2.249811546607298</c:v>
                </c:pt>
                <c:pt idx="1015">
                  <c:v>2.2507550708295</c:v>
                </c:pt>
                <c:pt idx="1016">
                  <c:v>2.251682993285018</c:v>
                </c:pt>
                <c:pt idx="1017">
                  <c:v>2.252595250749128</c:v>
                </c:pt>
                <c:pt idx="1018">
                  <c:v>2.253491780243702</c:v>
                </c:pt>
                <c:pt idx="1019">
                  <c:v>2.254372519039136</c:v>
                </c:pt>
                <c:pt idx="1020">
                  <c:v>2.255237404656</c:v>
                </c:pt>
                <c:pt idx="1021">
                  <c:v>2.256086374866803</c:v>
                </c:pt>
                <c:pt idx="1022">
                  <c:v>2.25691936769776</c:v>
                </c:pt>
                <c:pt idx="1023">
                  <c:v>2.257736321430511</c:v>
                </c:pt>
                <c:pt idx="1024">
                  <c:v>2.258537174603858</c:v>
                </c:pt>
                <c:pt idx="1025">
                  <c:v>2.259321866015646</c:v>
                </c:pt>
                <c:pt idx="1026">
                  <c:v>2.260090334724262</c:v>
                </c:pt>
                <c:pt idx="1027">
                  <c:v>2.260842520050677</c:v>
                </c:pt>
                <c:pt idx="1028">
                  <c:v>2.261578361579965</c:v>
                </c:pt>
                <c:pt idx="1029">
                  <c:v>2.262297799163165</c:v>
                </c:pt>
                <c:pt idx="1030">
                  <c:v>2.26300077291903</c:v>
                </c:pt>
                <c:pt idx="1031">
                  <c:v>2.26368722323564</c:v>
                </c:pt>
                <c:pt idx="1032">
                  <c:v>2.264357090772444</c:v>
                </c:pt>
                <c:pt idx="1033">
                  <c:v>2.265010316461644</c:v>
                </c:pt>
                <c:pt idx="1034">
                  <c:v>2.265646841510282</c:v>
                </c:pt>
                <c:pt idx="1035">
                  <c:v>2.26626660740175</c:v>
                </c:pt>
                <c:pt idx="1036">
                  <c:v>2.266869555897646</c:v>
                </c:pt>
                <c:pt idx="1037">
                  <c:v>2.267455629039503</c:v>
                </c:pt>
                <c:pt idx="1038">
                  <c:v>2.268024769150574</c:v>
                </c:pt>
                <c:pt idx="1039">
                  <c:v>2.268576918837465</c:v>
                </c:pt>
                <c:pt idx="1040">
                  <c:v>2.269112020992017</c:v>
                </c:pt>
                <c:pt idx="1041">
                  <c:v>2.269630018793025</c:v>
                </c:pt>
                <c:pt idx="1042">
                  <c:v>2.270130855708001</c:v>
                </c:pt>
                <c:pt idx="1043">
                  <c:v>2.270614475494711</c:v>
                </c:pt>
                <c:pt idx="1044">
                  <c:v>2.271080822203346</c:v>
                </c:pt>
                <c:pt idx="1045">
                  <c:v>2.271529840177881</c:v>
                </c:pt>
                <c:pt idx="1046">
                  <c:v>2.271961474057991</c:v>
                </c:pt>
                <c:pt idx="1047">
                  <c:v>2.272375668780815</c:v>
                </c:pt>
                <c:pt idx="1048">
                  <c:v>2.272772369582654</c:v>
                </c:pt>
                <c:pt idx="1049">
                  <c:v>2.273151522000745</c:v>
                </c:pt>
                <c:pt idx="1050">
                  <c:v>2.273513071875021</c:v>
                </c:pt>
                <c:pt idx="1051">
                  <c:v>2.273856965349772</c:v>
                </c:pt>
                <c:pt idx="1052">
                  <c:v>2.27418314887561</c:v>
                </c:pt>
                <c:pt idx="1053">
                  <c:v>2.274491569210921</c:v>
                </c:pt>
                <c:pt idx="1054">
                  <c:v>2.274782173423837</c:v>
                </c:pt>
                <c:pt idx="1055">
                  <c:v>2.275054908894</c:v>
                </c:pt>
                <c:pt idx="1056">
                  <c:v>2.275309723314094</c:v>
                </c:pt>
                <c:pt idx="1057">
                  <c:v>2.275546564691803</c:v>
                </c:pt>
                <c:pt idx="1058">
                  <c:v>2.275765381351478</c:v>
                </c:pt>
                <c:pt idx="1059">
                  <c:v>2.275966121935892</c:v>
                </c:pt>
                <c:pt idx="1060">
                  <c:v>2.276148735407999</c:v>
                </c:pt>
                <c:pt idx="1061">
                  <c:v>2.276313171052681</c:v>
                </c:pt>
                <c:pt idx="1062">
                  <c:v>2.27645937847849</c:v>
                </c:pt>
                <c:pt idx="1063">
                  <c:v>2.27658730761941</c:v>
                </c:pt>
                <c:pt idx="1064">
                  <c:v>2.276696908736594</c:v>
                </c:pt>
                <c:pt idx="1065">
                  <c:v>2.276788132420123</c:v>
                </c:pt>
                <c:pt idx="1066">
                  <c:v>2.276860929590736</c:v>
                </c:pt>
                <c:pt idx="1067">
                  <c:v>2.27691525150168</c:v>
                </c:pt>
                <c:pt idx="1068">
                  <c:v>2.276951049740221</c:v>
                </c:pt>
                <c:pt idx="1069">
                  <c:v>2.27696827622968</c:v>
                </c:pt>
                <c:pt idx="1070">
                  <c:v>2.276966883231</c:v>
                </c:pt>
                <c:pt idx="1071">
                  <c:v>2.276946823344537</c:v>
                </c:pt>
                <c:pt idx="1072">
                  <c:v>2.276908049511875</c:v>
                </c:pt>
                <c:pt idx="1073">
                  <c:v>2.276850515017438</c:v>
                </c:pt>
                <c:pt idx="1074">
                  <c:v>2.276774173490378</c:v>
                </c:pt>
                <c:pt idx="1075">
                  <c:v>2.276678978906247</c:v>
                </c:pt>
                <c:pt idx="1076">
                  <c:v>2.27656488558878</c:v>
                </c:pt>
                <c:pt idx="1077">
                  <c:v>2.276431848211644</c:v>
                </c:pt>
                <c:pt idx="1078">
                  <c:v>2.276279821800084</c:v>
                </c:pt>
                <c:pt idx="1079">
                  <c:v>2.276108761732931</c:v>
                </c:pt>
                <c:pt idx="1080">
                  <c:v>2.275918623743998</c:v>
                </c:pt>
                <c:pt idx="1081">
                  <c:v>2.275709363924179</c:v>
                </c:pt>
                <c:pt idx="1082">
                  <c:v>2.27548093872294</c:v>
                </c:pt>
                <c:pt idx="1083">
                  <c:v>2.275233304950187</c:v>
                </c:pt>
                <c:pt idx="1084">
                  <c:v>2.274966419778</c:v>
                </c:pt>
                <c:pt idx="1085">
                  <c:v>2.274680240742406</c:v>
                </c:pt>
                <c:pt idx="1086">
                  <c:v>2.274374725744987</c:v>
                </c:pt>
                <c:pt idx="1087">
                  <c:v>2.274049833054816</c:v>
                </c:pt>
                <c:pt idx="1088">
                  <c:v>2.273705521310269</c:v>
                </c:pt>
                <c:pt idx="1089">
                  <c:v>2.27334174952041</c:v>
                </c:pt>
                <c:pt idx="1090">
                  <c:v>2.272958477067</c:v>
                </c:pt>
                <c:pt idx="1091">
                  <c:v>2.272555663706368</c:v>
                </c:pt>
                <c:pt idx="1092">
                  <c:v>2.272133269570883</c:v>
                </c:pt>
                <c:pt idx="1093">
                  <c:v>2.27169125517086</c:v>
                </c:pt>
                <c:pt idx="1094">
                  <c:v>2.271229581396266</c:v>
                </c:pt>
                <c:pt idx="1095">
                  <c:v>2.270748209518499</c:v>
                </c:pt>
                <c:pt idx="1096">
                  <c:v>2.27024710119211</c:v>
                </c:pt>
                <c:pt idx="1097">
                  <c:v>2.26972621845659</c:v>
                </c:pt>
                <c:pt idx="1098">
                  <c:v>2.269185523737981</c:v>
                </c:pt>
                <c:pt idx="1099">
                  <c:v>2.268624979850888</c:v>
                </c:pt>
                <c:pt idx="1100">
                  <c:v>2.268044550000017</c:v>
                </c:pt>
                <c:pt idx="1101">
                  <c:v>2.267444197781935</c:v>
                </c:pt>
                <c:pt idx="1102">
                  <c:v>2.266823887186925</c:v>
                </c:pt>
                <c:pt idx="1103">
                  <c:v>2.266183582600666</c:v>
                </c:pt>
                <c:pt idx="1104">
                  <c:v>2.26552324880602</c:v>
                </c:pt>
                <c:pt idx="1105">
                  <c:v>2.264842850984625</c:v>
                </c:pt>
                <c:pt idx="1106">
                  <c:v>2.264142354719015</c:v>
                </c:pt>
                <c:pt idx="1107">
                  <c:v>2.263421725993975</c:v>
                </c:pt>
                <c:pt idx="1108">
                  <c:v>2.262680931198398</c:v>
                </c:pt>
                <c:pt idx="1109">
                  <c:v>2.26191993712724</c:v>
                </c:pt>
                <c:pt idx="1110">
                  <c:v>2.261138710983001</c:v>
                </c:pt>
                <c:pt idx="1111">
                  <c:v>2.26033722037766</c:v>
                </c:pt>
                <c:pt idx="1112">
                  <c:v>2.259515433334176</c:v>
                </c:pt>
                <c:pt idx="1113">
                  <c:v>2.258673318288754</c:v>
                </c:pt>
                <c:pt idx="1114">
                  <c:v>2.257810844091935</c:v>
                </c:pt>
                <c:pt idx="1115">
                  <c:v>2.25692798001075</c:v>
                </c:pt>
                <c:pt idx="1116">
                  <c:v>2.256024695730478</c:v>
                </c:pt>
                <c:pt idx="1117">
                  <c:v>2.25510096135622</c:v>
                </c:pt>
                <c:pt idx="1118">
                  <c:v>2.25415674741476</c:v>
                </c:pt>
                <c:pt idx="1119">
                  <c:v>2.253192024856226</c:v>
                </c:pt>
                <c:pt idx="1120">
                  <c:v>2.252206765056</c:v>
                </c:pt>
                <c:pt idx="1121">
                  <c:v>2.251200939816293</c:v>
                </c:pt>
                <c:pt idx="1122">
                  <c:v>2.250174521368001</c:v>
                </c:pt>
                <c:pt idx="1123">
                  <c:v>2.249127482372415</c:v>
                </c:pt>
                <c:pt idx="1124">
                  <c:v>2.2480597959229</c:v>
                </c:pt>
                <c:pt idx="1125">
                  <c:v>2.246971435546875</c:v>
                </c:pt>
                <c:pt idx="1126">
                  <c:v>2.245862375207304</c:v>
                </c:pt>
                <c:pt idx="1127">
                  <c:v>2.244732589304568</c:v>
                </c:pt>
                <c:pt idx="1128">
                  <c:v>2.243582052678225</c:v>
                </c:pt>
                <c:pt idx="1129">
                  <c:v>2.24241074060866</c:v>
                </c:pt>
                <c:pt idx="1130">
                  <c:v>2.241218628819</c:v>
                </c:pt>
                <c:pt idx="1131">
                  <c:v>2.240005693476723</c:v>
                </c:pt>
                <c:pt idx="1132">
                  <c:v>2.238771911195461</c:v>
                </c:pt>
                <c:pt idx="1133">
                  <c:v>2.237517259036753</c:v>
                </c:pt>
                <c:pt idx="1134">
                  <c:v>2.23624171451172</c:v>
                </c:pt>
                <c:pt idx="1135">
                  <c:v>2.234945255583</c:v>
                </c:pt>
                <c:pt idx="1136">
                  <c:v>2.23362786066629</c:v>
                </c:pt>
                <c:pt idx="1137">
                  <c:v>2.2322895086322</c:v>
                </c:pt>
                <c:pt idx="1138">
                  <c:v>2.230930178808001</c:v>
                </c:pt>
                <c:pt idx="1139">
                  <c:v>2.229549850979325</c:v>
                </c:pt>
                <c:pt idx="1140">
                  <c:v>2.228148505392001</c:v>
                </c:pt>
                <c:pt idx="1141">
                  <c:v>2.226726122753713</c:v>
                </c:pt>
                <c:pt idx="1142">
                  <c:v>2.225282684235799</c:v>
                </c:pt>
                <c:pt idx="1143">
                  <c:v>2.223818171475002</c:v>
                </c:pt>
                <c:pt idx="1144">
                  <c:v>2.222332566575186</c:v>
                </c:pt>
                <c:pt idx="1145">
                  <c:v>2.220825852109125</c:v>
                </c:pt>
                <c:pt idx="1146">
                  <c:v>2.21929801112023</c:v>
                </c:pt>
                <c:pt idx="1147">
                  <c:v>2.217749027124305</c:v>
                </c:pt>
                <c:pt idx="1148">
                  <c:v>2.216178884111293</c:v>
                </c:pt>
                <c:pt idx="1149">
                  <c:v>2.214587566547064</c:v>
                </c:pt>
                <c:pt idx="1150">
                  <c:v>2.212975059375</c:v>
                </c:pt>
                <c:pt idx="1151">
                  <c:v>2.211341348018064</c:v>
                </c:pt>
                <c:pt idx="1152">
                  <c:v>2.209686418380226</c:v>
                </c:pt>
                <c:pt idx="1153">
                  <c:v>2.208010256848415</c:v>
                </c:pt>
                <c:pt idx="1154">
                  <c:v>2.20631285029409</c:v>
                </c:pt>
                <c:pt idx="1155">
                  <c:v>2.204594186075261</c:v>
                </c:pt>
                <c:pt idx="1156">
                  <c:v>2.20285425203796</c:v>
                </c:pt>
                <c:pt idx="1157">
                  <c:v>2.201093036518094</c:v>
                </c:pt>
                <c:pt idx="1158">
                  <c:v>2.199310528343321</c:v>
                </c:pt>
                <c:pt idx="1159">
                  <c:v>2.197506716834585</c:v>
                </c:pt>
                <c:pt idx="1160">
                  <c:v>2.195681591808</c:v>
                </c:pt>
                <c:pt idx="1161">
                  <c:v>2.193835143576571</c:v>
                </c:pt>
                <c:pt idx="1162">
                  <c:v>2.191967362951952</c:v>
                </c:pt>
                <c:pt idx="1163">
                  <c:v>2.1900782412461</c:v>
                </c:pt>
                <c:pt idx="1164">
                  <c:v>2.188167770273241</c:v>
                </c:pt>
                <c:pt idx="1165">
                  <c:v>2.186235942351392</c:v>
                </c:pt>
                <c:pt idx="1166">
                  <c:v>2.1842827503042</c:v>
                </c:pt>
                <c:pt idx="1167">
                  <c:v>2.182308187462763</c:v>
                </c:pt>
                <c:pt idx="1168">
                  <c:v>2.180312247667291</c:v>
                </c:pt>
                <c:pt idx="1169">
                  <c:v>2.178294925268771</c:v>
                </c:pt>
                <c:pt idx="1170">
                  <c:v>2.176256215130999</c:v>
                </c:pt>
                <c:pt idx="1171">
                  <c:v>2.174196112632057</c:v>
                </c:pt>
                <c:pt idx="1172">
                  <c:v>2.172114613666114</c:v>
                </c:pt>
                <c:pt idx="1173">
                  <c:v>2.170011714645346</c:v>
                </c:pt>
                <c:pt idx="1174">
                  <c:v>2.16788741250144</c:v>
                </c:pt>
                <c:pt idx="1175">
                  <c:v>2.165741704687521</c:v>
                </c:pt>
                <c:pt idx="1176">
                  <c:v>2.163574589179822</c:v>
                </c:pt>
                <c:pt idx="1177">
                  <c:v>2.16138606447952</c:v>
                </c:pt>
                <c:pt idx="1178">
                  <c:v>2.159176129614324</c:v>
                </c:pt>
                <c:pt idx="1179">
                  <c:v>2.1569447841404</c:v>
                </c:pt>
                <c:pt idx="1180">
                  <c:v>2.154692028144</c:v>
                </c:pt>
                <c:pt idx="1181">
                  <c:v>2.152417862243268</c:v>
                </c:pt>
                <c:pt idx="1182">
                  <c:v>2.150122287589985</c:v>
                </c:pt>
                <c:pt idx="1183">
                  <c:v>2.147805305871278</c:v>
                </c:pt>
                <c:pt idx="1184">
                  <c:v>2.145466919311442</c:v>
                </c:pt>
                <c:pt idx="1185">
                  <c:v>2.143107130673624</c:v>
                </c:pt>
                <c:pt idx="1186">
                  <c:v>2.140725943261608</c:v>
                </c:pt>
                <c:pt idx="1187">
                  <c:v>2.138323360921558</c:v>
                </c:pt>
                <c:pt idx="1188">
                  <c:v>2.135899388043707</c:v>
                </c:pt>
                <c:pt idx="1189">
                  <c:v>2.133454029564258</c:v>
                </c:pt>
                <c:pt idx="1190">
                  <c:v>2.130987290967021</c:v>
                </c:pt>
                <c:pt idx="1191">
                  <c:v>2.12849917828506</c:v>
                </c:pt>
                <c:pt idx="1192">
                  <c:v>2.125989698102724</c:v>
                </c:pt>
                <c:pt idx="1193">
                  <c:v>2.123458857557148</c:v>
                </c:pt>
                <c:pt idx="1194">
                  <c:v>2.120906664340106</c:v>
                </c:pt>
                <c:pt idx="1195">
                  <c:v>2.11833312669975</c:v>
                </c:pt>
                <c:pt idx="1196">
                  <c:v>2.115738253442361</c:v>
                </c:pt>
                <c:pt idx="1197">
                  <c:v>2.113122053934049</c:v>
                </c:pt>
                <c:pt idx="1198">
                  <c:v>2.110484538102621</c:v>
                </c:pt>
                <c:pt idx="1199">
                  <c:v>2.10782571643918</c:v>
                </c:pt>
                <c:pt idx="1200">
                  <c:v>2.1051456</c:v>
                </c:pt>
                <c:pt idx="1201">
                  <c:v>2.102444200408207</c:v>
                </c:pt>
                <c:pt idx="1202">
                  <c:v>2.099721529855547</c:v>
                </c:pt>
                <c:pt idx="1203">
                  <c:v>2.096977601104135</c:v>
                </c:pt>
                <c:pt idx="1204">
                  <c:v>2.094212427488177</c:v>
                </c:pt>
                <c:pt idx="1205">
                  <c:v>2.091426022915875</c:v>
                </c:pt>
                <c:pt idx="1206">
                  <c:v>2.088618401870854</c:v>
                </c:pt>
                <c:pt idx="1207">
                  <c:v>2.085789579414238</c:v>
                </c:pt>
                <c:pt idx="1208">
                  <c:v>2.08293957118624</c:v>
                </c:pt>
                <c:pt idx="1209">
                  <c:v>2.080068393407927</c:v>
                </c:pt>
                <c:pt idx="1210">
                  <c:v>2.077176062883001</c:v>
                </c:pt>
                <c:pt idx="1211">
                  <c:v>2.074262596999516</c:v>
                </c:pt>
                <c:pt idx="1212">
                  <c:v>2.07132801373165</c:v>
                </c:pt>
                <c:pt idx="1213">
                  <c:v>2.068372331641444</c:v>
                </c:pt>
                <c:pt idx="1214">
                  <c:v>2.06539556988056</c:v>
                </c:pt>
                <c:pt idx="1215">
                  <c:v>2.06239774819204</c:v>
                </c:pt>
                <c:pt idx="1216">
                  <c:v>2.05937888691192</c:v>
                </c:pt>
                <c:pt idx="1217">
                  <c:v>2.05633900697131</c:v>
                </c:pt>
                <c:pt idx="1218">
                  <c:v>2.053278129897777</c:v>
                </c:pt>
                <c:pt idx="1219">
                  <c:v>2.05019627781735</c:v>
                </c:pt>
                <c:pt idx="1220">
                  <c:v>2.047093473456</c:v>
                </c:pt>
                <c:pt idx="1221">
                  <c:v>2.043969740141806</c:v>
                </c:pt>
                <c:pt idx="1222">
                  <c:v>2.040825101806234</c:v>
                </c:pt>
                <c:pt idx="1223">
                  <c:v>2.037659582986274</c:v>
                </c:pt>
                <c:pt idx="1224">
                  <c:v>2.034473208825941</c:v>
                </c:pt>
                <c:pt idx="1225">
                  <c:v>2.031266005078106</c:v>
                </c:pt>
                <c:pt idx="1226">
                  <c:v>2.028037998106364</c:v>
                </c:pt>
                <c:pt idx="1227">
                  <c:v>2.024789214886461</c:v>
                </c:pt>
                <c:pt idx="1228">
                  <c:v>2.021519683008443</c:v>
                </c:pt>
                <c:pt idx="1229">
                  <c:v>2.018229430678117</c:v>
                </c:pt>
                <c:pt idx="1230">
                  <c:v>2.014918486718998</c:v>
                </c:pt>
                <c:pt idx="1231">
                  <c:v>2.011586880573814</c:v>
                </c:pt>
                <c:pt idx="1232">
                  <c:v>2.008234642306528</c:v>
                </c:pt>
                <c:pt idx="1233">
                  <c:v>2.004861802603823</c:v>
                </c:pt>
                <c:pt idx="1234">
                  <c:v>2.00146839277716</c:v>
                </c:pt>
                <c:pt idx="1235">
                  <c:v>1.998054444764258</c:v>
                </c:pt>
                <c:pt idx="1236">
                  <c:v>1.994619991130926</c:v>
                </c:pt>
                <c:pt idx="1237">
                  <c:v>1.991165065072886</c:v>
                </c:pt>
                <c:pt idx="1238">
                  <c:v>1.987689700417425</c:v>
                </c:pt>
                <c:pt idx="1239">
                  <c:v>1.984193931625226</c:v>
                </c:pt>
                <c:pt idx="1240">
                  <c:v>1.980677793792004</c:v>
                </c:pt>
                <c:pt idx="1241">
                  <c:v>1.977141322650402</c:v>
                </c:pt>
                <c:pt idx="1242">
                  <c:v>1.973584554571647</c:v>
                </c:pt>
                <c:pt idx="1243">
                  <c:v>1.970007526567306</c:v>
                </c:pt>
                <c:pt idx="1244">
                  <c:v>1.966410276291032</c:v>
                </c:pt>
                <c:pt idx="1245">
                  <c:v>1.962792842040371</c:v>
                </c:pt>
                <c:pt idx="1246">
                  <c:v>1.95915526275847</c:v>
                </c:pt>
                <c:pt idx="1247">
                  <c:v>1.9554975780358</c:v>
                </c:pt>
                <c:pt idx="1248">
                  <c:v>1.951819828111934</c:v>
                </c:pt>
                <c:pt idx="1249">
                  <c:v>1.948122053877324</c:v>
                </c:pt>
                <c:pt idx="1250">
                  <c:v>1.944404296874987</c:v>
                </c:pt>
                <c:pt idx="1251">
                  <c:v>1.940666599302348</c:v>
                </c:pt>
                <c:pt idx="1252">
                  <c:v>1.936909004012866</c:v>
                </c:pt>
                <c:pt idx="1253">
                  <c:v>1.93313155451788</c:v>
                </c:pt>
                <c:pt idx="1254">
                  <c:v>1.929334294988325</c:v>
                </c:pt>
                <c:pt idx="1255">
                  <c:v>1.925517270256505</c:v>
                </c:pt>
                <c:pt idx="1256">
                  <c:v>1.92168052581778</c:v>
                </c:pt>
                <c:pt idx="1257">
                  <c:v>1.917824107832371</c:v>
                </c:pt>
                <c:pt idx="1258">
                  <c:v>1.913948063127154</c:v>
                </c:pt>
                <c:pt idx="1259">
                  <c:v>1.910052439197284</c:v>
                </c:pt>
                <c:pt idx="1260">
                  <c:v>1.906137284208005</c:v>
                </c:pt>
                <c:pt idx="1261">
                  <c:v>1.902202646996462</c:v>
                </c:pt>
                <c:pt idx="1262">
                  <c:v>1.898248577073372</c:v>
                </c:pt>
                <c:pt idx="1263">
                  <c:v>1.894275124624806</c:v>
                </c:pt>
                <c:pt idx="1264">
                  <c:v>1.890282340513883</c:v>
                </c:pt>
                <c:pt idx="1265">
                  <c:v>1.886270276282625</c:v>
                </c:pt>
                <c:pt idx="1266">
                  <c:v>1.882238984153647</c:v>
                </c:pt>
                <c:pt idx="1267">
                  <c:v>1.87818851703186</c:v>
                </c:pt>
                <c:pt idx="1268">
                  <c:v>1.87411892850632</c:v>
                </c:pt>
                <c:pt idx="1269">
                  <c:v>1.870030272851862</c:v>
                </c:pt>
                <c:pt idx="1270">
                  <c:v>1.865922605030988</c:v>
                </c:pt>
                <c:pt idx="1271">
                  <c:v>1.86179598069553</c:v>
                </c:pt>
                <c:pt idx="1272">
                  <c:v>1.857650456188355</c:v>
                </c:pt>
                <c:pt idx="1273">
                  <c:v>1.853486088545218</c:v>
                </c:pt>
                <c:pt idx="1274">
                  <c:v>1.849302935496458</c:v>
                </c:pt>
                <c:pt idx="1275">
                  <c:v>1.845101055468749</c:v>
                </c:pt>
                <c:pt idx="1276">
                  <c:v>1.84088050758687</c:v>
                </c:pt>
                <c:pt idx="1277">
                  <c:v>1.836641351675402</c:v>
                </c:pt>
                <c:pt idx="1278">
                  <c:v>1.832383648260565</c:v>
                </c:pt>
                <c:pt idx="1279">
                  <c:v>1.828107458571898</c:v>
                </c:pt>
                <c:pt idx="1280">
                  <c:v>1.823812844544</c:v>
                </c:pt>
                <c:pt idx="1281">
                  <c:v>1.819499868818359</c:v>
                </c:pt>
                <c:pt idx="1282">
                  <c:v>1.815168594745018</c:v>
                </c:pt>
                <c:pt idx="1283">
                  <c:v>1.810819086384367</c:v>
                </c:pt>
                <c:pt idx="1284">
                  <c:v>1.806451408508882</c:v>
                </c:pt>
                <c:pt idx="1285">
                  <c:v>1.802065626604875</c:v>
                </c:pt>
                <c:pt idx="1286">
                  <c:v>1.797661806874246</c:v>
                </c:pt>
                <c:pt idx="1287">
                  <c:v>1.793240016236236</c:v>
                </c:pt>
                <c:pt idx="1288">
                  <c:v>1.78880032232915</c:v>
                </c:pt>
                <c:pt idx="1289">
                  <c:v>1.784342793512158</c:v>
                </c:pt>
                <c:pt idx="1290">
                  <c:v>1.779867498867</c:v>
                </c:pt>
                <c:pt idx="1291">
                  <c:v>1.775374508199748</c:v>
                </c:pt>
                <c:pt idx="1292">
                  <c:v>1.770863892042557</c:v>
                </c:pt>
                <c:pt idx="1293">
                  <c:v>1.766335721655442</c:v>
                </c:pt>
                <c:pt idx="1294">
                  <c:v>1.761790069027944</c:v>
                </c:pt>
                <c:pt idx="1295">
                  <c:v>1.757227006881006</c:v>
                </c:pt>
                <c:pt idx="1296">
                  <c:v>1.75264660866859</c:v>
                </c:pt>
                <c:pt idx="1297">
                  <c:v>1.748048948579546</c:v>
                </c:pt>
                <c:pt idx="1298">
                  <c:v>1.743434101539254</c:v>
                </c:pt>
                <c:pt idx="1299">
                  <c:v>1.738802143211472</c:v>
                </c:pt>
                <c:pt idx="1300">
                  <c:v>1.734153150000005</c:v>
                </c:pt>
                <c:pt idx="1301">
                  <c:v>1.729487199050496</c:v>
                </c:pt>
                <c:pt idx="1302">
                  <c:v>1.72480436825218</c:v>
                </c:pt>
                <c:pt idx="1303">
                  <c:v>1.720104736239624</c:v>
                </c:pt>
                <c:pt idx="1304">
                  <c:v>1.715388382394442</c:v>
                </c:pt>
                <c:pt idx="1305">
                  <c:v>1.710655386847126</c:v>
                </c:pt>
                <c:pt idx="1306">
                  <c:v>1.705905830478694</c:v>
                </c:pt>
                <c:pt idx="1307">
                  <c:v>1.701139794922528</c:v>
                </c:pt>
                <c:pt idx="1308">
                  <c:v>1.696357362566093</c:v>
                </c:pt>
                <c:pt idx="1309">
                  <c:v>1.691558616552617</c:v>
                </c:pt>
                <c:pt idx="1310">
                  <c:v>1.686743640783</c:v>
                </c:pt>
                <c:pt idx="1311">
                  <c:v>1.681912519917406</c:v>
                </c:pt>
                <c:pt idx="1312">
                  <c:v>1.67706533937709</c:v>
                </c:pt>
                <c:pt idx="1313">
                  <c:v>1.672202185346142</c:v>
                </c:pt>
                <c:pt idx="1314">
                  <c:v>1.667323144773194</c:v>
                </c:pt>
                <c:pt idx="1315">
                  <c:v>1.66242830537325</c:v>
                </c:pt>
                <c:pt idx="1316">
                  <c:v>1.657517755629358</c:v>
                </c:pt>
                <c:pt idx="1317">
                  <c:v>1.652591584794397</c:v>
                </c:pt>
                <c:pt idx="1318">
                  <c:v>1.647649882892821</c:v>
                </c:pt>
                <c:pt idx="1319">
                  <c:v>1.642692740722406</c:v>
                </c:pt>
                <c:pt idx="1320">
                  <c:v>1.637720249856</c:v>
                </c:pt>
                <c:pt idx="1321">
                  <c:v>1.632732502643283</c:v>
                </c:pt>
                <c:pt idx="1322">
                  <c:v>1.627729592212457</c:v>
                </c:pt>
                <c:pt idx="1323">
                  <c:v>1.622711612472154</c:v>
                </c:pt>
                <c:pt idx="1324">
                  <c:v>1.617678658112967</c:v>
                </c:pt>
                <c:pt idx="1325">
                  <c:v>1.612630824609376</c:v>
                </c:pt>
                <c:pt idx="1326">
                  <c:v>1.607568208221381</c:v>
                </c:pt>
                <c:pt idx="1327">
                  <c:v>1.602490905996348</c:v>
                </c:pt>
                <c:pt idx="1328">
                  <c:v>1.597399015770676</c:v>
                </c:pt>
                <c:pt idx="1329">
                  <c:v>1.592292636171636</c:v>
                </c:pt>
                <c:pt idx="1330">
                  <c:v>1.587171866619</c:v>
                </c:pt>
                <c:pt idx="1331">
                  <c:v>1.582036807326904</c:v>
                </c:pt>
                <c:pt idx="1332">
                  <c:v>1.576887559305548</c:v>
                </c:pt>
                <c:pt idx="1333">
                  <c:v>1.571724224362904</c:v>
                </c:pt>
                <c:pt idx="1334">
                  <c:v>1.566546905106602</c:v>
                </c:pt>
                <c:pt idx="1335">
                  <c:v>1.56135570494551</c:v>
                </c:pt>
                <c:pt idx="1336">
                  <c:v>1.556150728091577</c:v>
                </c:pt>
                <c:pt idx="1337">
                  <c:v>1.550932079561584</c:v>
                </c:pt>
                <c:pt idx="1338">
                  <c:v>1.545699865178868</c:v>
                </c:pt>
                <c:pt idx="1339">
                  <c:v>1.540454191575103</c:v>
                </c:pt>
                <c:pt idx="1340">
                  <c:v>1.535195166192</c:v>
                </c:pt>
                <c:pt idx="1341">
                  <c:v>1.529922897283082</c:v>
                </c:pt>
                <c:pt idx="1342">
                  <c:v>1.524637493915482</c:v>
                </c:pt>
                <c:pt idx="1343">
                  <c:v>1.519339065971581</c:v>
                </c:pt>
                <c:pt idx="1344">
                  <c:v>1.514027724150873</c:v>
                </c:pt>
                <c:pt idx="1345">
                  <c:v>1.508703579971633</c:v>
                </c:pt>
                <c:pt idx="1346">
                  <c:v>1.503366745772708</c:v>
                </c:pt>
                <c:pt idx="1347">
                  <c:v>1.498017334715295</c:v>
                </c:pt>
                <c:pt idx="1348">
                  <c:v>1.492655460784576</c:v>
                </c:pt>
                <c:pt idx="1349">
                  <c:v>1.487281238791613</c:v>
                </c:pt>
                <c:pt idx="1350">
                  <c:v>1.481894784374981</c:v>
                </c:pt>
                <c:pt idx="1351">
                  <c:v>1.476496214002632</c:v>
                </c:pt>
                <c:pt idx="1352">
                  <c:v>1.471085644973508</c:v>
                </c:pt>
                <c:pt idx="1353">
                  <c:v>1.465663195419353</c:v>
                </c:pt>
                <c:pt idx="1354">
                  <c:v>1.46022898430657</c:v>
                </c:pt>
                <c:pt idx="1355">
                  <c:v>1.454783131437757</c:v>
                </c:pt>
                <c:pt idx="1356">
                  <c:v>1.449325757453602</c:v>
                </c:pt>
                <c:pt idx="1357">
                  <c:v>1.443856983834674</c:v>
                </c:pt>
                <c:pt idx="1358">
                  <c:v>1.438376932902998</c:v>
                </c:pt>
                <c:pt idx="1359">
                  <c:v>1.432885727823962</c:v>
                </c:pt>
                <c:pt idx="1360">
                  <c:v>1.427383492607988</c:v>
                </c:pt>
                <c:pt idx="1361">
                  <c:v>1.421870352112333</c:v>
                </c:pt>
                <c:pt idx="1362">
                  <c:v>1.41634643204281</c:v>
                </c:pt>
                <c:pt idx="1363">
                  <c:v>1.410811858955469</c:v>
                </c:pt>
                <c:pt idx="1364">
                  <c:v>1.405266760258514</c:v>
                </c:pt>
                <c:pt idx="1365">
                  <c:v>1.399711264213875</c:v>
                </c:pt>
                <c:pt idx="1366">
                  <c:v>1.394145499939078</c:v>
                </c:pt>
                <c:pt idx="1367">
                  <c:v>1.388569597408942</c:v>
                </c:pt>
                <c:pt idx="1368">
                  <c:v>1.38298368745734</c:v>
                </c:pt>
                <c:pt idx="1369">
                  <c:v>1.377387901778962</c:v>
                </c:pt>
                <c:pt idx="1370">
                  <c:v>1.371782372930999</c:v>
                </c:pt>
                <c:pt idx="1371">
                  <c:v>1.366167234335027</c:v>
                </c:pt>
                <c:pt idx="1372">
                  <c:v>1.360542620278603</c:v>
                </c:pt>
                <c:pt idx="1373">
                  <c:v>1.354908665917109</c:v>
                </c:pt>
                <c:pt idx="1374">
                  <c:v>1.349265507275498</c:v>
                </c:pt>
                <c:pt idx="1375">
                  <c:v>1.343613281249991</c:v>
                </c:pt>
                <c:pt idx="1376">
                  <c:v>1.337952125609902</c:v>
                </c:pt>
                <c:pt idx="1377">
                  <c:v>1.332282178999301</c:v>
                </c:pt>
                <c:pt idx="1378">
                  <c:v>1.326603580938806</c:v>
                </c:pt>
                <c:pt idx="1379">
                  <c:v>1.320916471827381</c:v>
                </c:pt>
                <c:pt idx="1380">
                  <c:v>1.315220992943992</c:v>
                </c:pt>
                <c:pt idx="1381">
                  <c:v>1.309517286449448</c:v>
                </c:pt>
                <c:pt idx="1382">
                  <c:v>1.303805495388058</c:v>
                </c:pt>
                <c:pt idx="1383">
                  <c:v>1.298085763689458</c:v>
                </c:pt>
                <c:pt idx="1384">
                  <c:v>1.292358236170322</c:v>
                </c:pt>
                <c:pt idx="1385">
                  <c:v>1.286623058536124</c:v>
                </c:pt>
                <c:pt idx="1386">
                  <c:v>1.280880377382886</c:v>
                </c:pt>
                <c:pt idx="1387">
                  <c:v>1.27513034019892</c:v>
                </c:pt>
                <c:pt idx="1388">
                  <c:v>1.26937309536659</c:v>
                </c:pt>
                <c:pt idx="1389">
                  <c:v>1.263608792164034</c:v>
                </c:pt>
                <c:pt idx="1390">
                  <c:v>1.257837580767</c:v>
                </c:pt>
                <c:pt idx="1391">
                  <c:v>1.25205961225043</c:v>
                </c:pt>
                <c:pt idx="1392">
                  <c:v>1.246275038590402</c:v>
                </c:pt>
                <c:pt idx="1393">
                  <c:v>1.240484012665725</c:v>
                </c:pt>
                <c:pt idx="1394">
                  <c:v>1.234686688259784</c:v>
                </c:pt>
                <c:pt idx="1395">
                  <c:v>1.22888322006225</c:v>
                </c:pt>
                <c:pt idx="1396">
                  <c:v>1.22307376367083</c:v>
                </c:pt>
                <c:pt idx="1397">
                  <c:v>1.21725847559303</c:v>
                </c:pt>
                <c:pt idx="1398">
                  <c:v>1.211437513247892</c:v>
                </c:pt>
                <c:pt idx="1399">
                  <c:v>1.205611034967757</c:v>
                </c:pt>
                <c:pt idx="1400">
                  <c:v>1.199779199999998</c:v>
                </c:pt>
                <c:pt idx="1401">
                  <c:v>1.193942168508798</c:v>
                </c:pt>
                <c:pt idx="1402">
                  <c:v>1.188100101576844</c:v>
                </c:pt>
                <c:pt idx="1403">
                  <c:v>1.182253161207128</c:v>
                </c:pt>
                <c:pt idx="1404">
                  <c:v>1.17640151032469</c:v>
                </c:pt>
                <c:pt idx="1405">
                  <c:v>1.170545312778376</c:v>
                </c:pt>
                <c:pt idx="1406">
                  <c:v>1.164684733342534</c:v>
                </c:pt>
                <c:pt idx="1407">
                  <c:v>1.158819937718826</c:v>
                </c:pt>
                <c:pt idx="1408">
                  <c:v>1.152951092537916</c:v>
                </c:pt>
                <c:pt idx="1409">
                  <c:v>1.147078365361306</c:v>
                </c:pt>
                <c:pt idx="1410">
                  <c:v>1.141201924683011</c:v>
                </c:pt>
                <c:pt idx="1411">
                  <c:v>1.135321939931302</c:v>
                </c:pt>
                <c:pt idx="1412">
                  <c:v>1.12943858147053</c:v>
                </c:pt>
                <c:pt idx="1413">
                  <c:v>1.123552020602833</c:v>
                </c:pt>
                <c:pt idx="1414">
                  <c:v>1.117662429569835</c:v>
                </c:pt>
                <c:pt idx="1415">
                  <c:v>1.111769981554491</c:v>
                </c:pt>
                <c:pt idx="1416">
                  <c:v>1.105874850682798</c:v>
                </c:pt>
                <c:pt idx="1417">
                  <c:v>1.099977212025475</c:v>
                </c:pt>
                <c:pt idx="1418">
                  <c:v>1.094077241599862</c:v>
                </c:pt>
                <c:pt idx="1419">
                  <c:v>1.088175116371496</c:v>
                </c:pt>
                <c:pt idx="1420">
                  <c:v>1.082271014256</c:v>
                </c:pt>
                <c:pt idx="1421">
                  <c:v>1.076365114120774</c:v>
                </c:pt>
                <c:pt idx="1422">
                  <c:v>1.07045759578673</c:v>
                </c:pt>
                <c:pt idx="1423">
                  <c:v>1.064548640030054</c:v>
                </c:pt>
                <c:pt idx="1424">
                  <c:v>1.058638428584017</c:v>
                </c:pt>
                <c:pt idx="1425">
                  <c:v>1.052727144140624</c:v>
                </c:pt>
                <c:pt idx="1426">
                  <c:v>1.046814970352424</c:v>
                </c:pt>
                <c:pt idx="1427">
                  <c:v>1.040902091834237</c:v>
                </c:pt>
                <c:pt idx="1428">
                  <c:v>1.034988694164924</c:v>
                </c:pt>
                <c:pt idx="1429">
                  <c:v>1.029074963889124</c:v>
                </c:pt>
                <c:pt idx="1430">
                  <c:v>1.023161088518991</c:v>
                </c:pt>
                <c:pt idx="1431">
                  <c:v>1.017247256535994</c:v>
                </c:pt>
                <c:pt idx="1432">
                  <c:v>1.011333657392563</c:v>
                </c:pt>
                <c:pt idx="1433">
                  <c:v>1.005420481514</c:v>
                </c:pt>
                <c:pt idx="1434">
                  <c:v>0.999507920300037</c:v>
                </c:pt>
                <c:pt idx="1435">
                  <c:v>0.993596166126745</c:v>
                </c:pt>
                <c:pt idx="1436">
                  <c:v>0.987685412348212</c:v>
                </c:pt>
                <c:pt idx="1437">
                  <c:v>0.98177585329827</c:v>
                </c:pt>
                <c:pt idx="1438">
                  <c:v>0.975867684292306</c:v>
                </c:pt>
                <c:pt idx="1439">
                  <c:v>0.969961101628993</c:v>
                </c:pt>
                <c:pt idx="1440">
                  <c:v>0.964056302592</c:v>
                </c:pt>
                <c:pt idx="1441">
                  <c:v>0.958153485451782</c:v>
                </c:pt>
                <c:pt idx="1442">
                  <c:v>0.952252849467322</c:v>
                </c:pt>
                <c:pt idx="1443">
                  <c:v>0.946354594887872</c:v>
                </c:pt>
                <c:pt idx="1444">
                  <c:v>0.940458922954706</c:v>
                </c:pt>
                <c:pt idx="1445">
                  <c:v>0.934566035902876</c:v>
                </c:pt>
                <c:pt idx="1446">
                  <c:v>0.92867613696295</c:v>
                </c:pt>
                <c:pt idx="1447">
                  <c:v>0.922789430362778</c:v>
                </c:pt>
                <c:pt idx="1448">
                  <c:v>0.916906121329213</c:v>
                </c:pt>
                <c:pt idx="1449">
                  <c:v>0.911026416089902</c:v>
                </c:pt>
                <c:pt idx="1450">
                  <c:v>0.905150521875001</c:v>
                </c:pt>
                <c:pt idx="1451">
                  <c:v>0.899278646918935</c:v>
                </c:pt>
                <c:pt idx="1452">
                  <c:v>0.893411000462146</c:v>
                </c:pt>
                <c:pt idx="1453">
                  <c:v>0.887547792752859</c:v>
                </c:pt>
                <c:pt idx="1454">
                  <c:v>0.881689235048816</c:v>
                </c:pt>
                <c:pt idx="1455">
                  <c:v>0.875835539619005</c:v>
                </c:pt>
                <c:pt idx="1456">
                  <c:v>0.869986919745453</c:v>
                </c:pt>
                <c:pt idx="1457">
                  <c:v>0.864143589724959</c:v>
                </c:pt>
                <c:pt idx="1458">
                  <c:v>0.858305764870838</c:v>
                </c:pt>
                <c:pt idx="1459">
                  <c:v>0.852473661514652</c:v>
                </c:pt>
                <c:pt idx="1460">
                  <c:v>0.846647497008009</c:v>
                </c:pt>
                <c:pt idx="1461">
                  <c:v>0.84082748972424</c:v>
                </c:pt>
                <c:pt idx="1462">
                  <c:v>0.835013859060249</c:v>
                </c:pt>
                <c:pt idx="1463">
                  <c:v>0.829206825438168</c:v>
                </c:pt>
                <c:pt idx="1464">
                  <c:v>0.823406610307152</c:v>
                </c:pt>
                <c:pt idx="1465">
                  <c:v>0.817613436145131</c:v>
                </c:pt>
                <c:pt idx="1466">
                  <c:v>0.811827526460524</c:v>
                </c:pt>
                <c:pt idx="1467">
                  <c:v>0.806049105794033</c:v>
                </c:pt>
                <c:pt idx="1468">
                  <c:v>0.80027839972038</c:v>
                </c:pt>
                <c:pt idx="1469">
                  <c:v>0.79451563485004</c:v>
                </c:pt>
                <c:pt idx="1470">
                  <c:v>0.788761038830999</c:v>
                </c:pt>
                <c:pt idx="1471">
                  <c:v>0.783014840350509</c:v>
                </c:pt>
                <c:pt idx="1472">
                  <c:v>0.777277269136835</c:v>
                </c:pt>
                <c:pt idx="1473">
                  <c:v>0.771548555960999</c:v>
                </c:pt>
                <c:pt idx="1474">
                  <c:v>0.765828932638551</c:v>
                </c:pt>
                <c:pt idx="1475">
                  <c:v>0.760118632031251</c:v>
                </c:pt>
                <c:pt idx="1476">
                  <c:v>0.754417888048942</c:v>
                </c:pt>
                <c:pt idx="1477">
                  <c:v>0.748726935651188</c:v>
                </c:pt>
                <c:pt idx="1478">
                  <c:v>0.743046010849045</c:v>
                </c:pt>
                <c:pt idx="1479">
                  <c:v>0.737375350706868</c:v>
                </c:pt>
                <c:pt idx="1480">
                  <c:v>0.731715193344003</c:v>
                </c:pt>
                <c:pt idx="1481">
                  <c:v>0.726065777936541</c:v>
                </c:pt>
                <c:pt idx="1482">
                  <c:v>0.720427344719098</c:v>
                </c:pt>
                <c:pt idx="1483">
                  <c:v>0.714800134986548</c:v>
                </c:pt>
                <c:pt idx="1484">
                  <c:v>0.709184391095761</c:v>
                </c:pt>
                <c:pt idx="1485">
                  <c:v>0.703580356467375</c:v>
                </c:pt>
                <c:pt idx="1486">
                  <c:v>0.697988275587529</c:v>
                </c:pt>
                <c:pt idx="1487">
                  <c:v>0.69240839400961</c:v>
                </c:pt>
                <c:pt idx="1488">
                  <c:v>0.686840958356033</c:v>
                </c:pt>
                <c:pt idx="1489">
                  <c:v>0.681286216319941</c:v>
                </c:pt>
                <c:pt idx="1490">
                  <c:v>0.675744416667014</c:v>
                </c:pt>
                <c:pt idx="1491">
                  <c:v>0.670215809237129</c:v>
                </c:pt>
                <c:pt idx="1492">
                  <c:v>0.664700644946242</c:v>
                </c:pt>
                <c:pt idx="1493">
                  <c:v>0.659199175788019</c:v>
                </c:pt>
                <c:pt idx="1494">
                  <c:v>0.653711654835627</c:v>
                </c:pt>
                <c:pt idx="1495">
                  <c:v>0.648238336243507</c:v>
                </c:pt>
                <c:pt idx="1496">
                  <c:v>0.64277947524908</c:v>
                </c:pt>
                <c:pt idx="1497">
                  <c:v>0.637335328174521</c:v>
                </c:pt>
                <c:pt idx="1498">
                  <c:v>0.631906152428542</c:v>
                </c:pt>
                <c:pt idx="1499">
                  <c:v>0.626492206508052</c:v>
                </c:pt>
                <c:pt idx="1500">
                  <c:v>0.621093750000004</c:v>
                </c:pt>
                <c:pt idx="1501">
                  <c:v>0.615711043583086</c:v>
                </c:pt>
                <c:pt idx="1502">
                  <c:v>0.610344349029465</c:v>
                </c:pt>
                <c:pt idx="1503">
                  <c:v>0.604993929206605</c:v>
                </c:pt>
                <c:pt idx="1504">
                  <c:v>0.599660048078931</c:v>
                </c:pt>
                <c:pt idx="1505">
                  <c:v>0.594342970709622</c:v>
                </c:pt>
                <c:pt idx="1506">
                  <c:v>0.589042963262375</c:v>
                </c:pt>
                <c:pt idx="1507">
                  <c:v>0.583760293003111</c:v>
                </c:pt>
                <c:pt idx="1508">
                  <c:v>0.578495228301758</c:v>
                </c:pt>
                <c:pt idx="1509">
                  <c:v>0.573248038634005</c:v>
                </c:pt>
                <c:pt idx="1510">
                  <c:v>0.568018994583001</c:v>
                </c:pt>
                <c:pt idx="1511">
                  <c:v>0.562808367841185</c:v>
                </c:pt>
                <c:pt idx="1512">
                  <c:v>0.55761643121197</c:v>
                </c:pt>
                <c:pt idx="1513">
                  <c:v>0.552443458611519</c:v>
                </c:pt>
                <c:pt idx="1514">
                  <c:v>0.547289725070475</c:v>
                </c:pt>
                <c:pt idx="1515">
                  <c:v>0.54215550673575</c:v>
                </c:pt>
                <c:pt idx="1516">
                  <c:v>0.537041080872237</c:v>
                </c:pt>
                <c:pt idx="1517">
                  <c:v>0.531946725864578</c:v>
                </c:pt>
                <c:pt idx="1518">
                  <c:v>0.5268727212189</c:v>
                </c:pt>
                <c:pt idx="1519">
                  <c:v>0.521819347564591</c:v>
                </c:pt>
                <c:pt idx="1520">
                  <c:v>0.516786886656002</c:v>
                </c:pt>
                <c:pt idx="1521">
                  <c:v>0.511775621374255</c:v>
                </c:pt>
                <c:pt idx="1522">
                  <c:v>0.506785835728954</c:v>
                </c:pt>
                <c:pt idx="1523">
                  <c:v>0.501817814859942</c:v>
                </c:pt>
                <c:pt idx="1524">
                  <c:v>0.496871845039062</c:v>
                </c:pt>
                <c:pt idx="1525">
                  <c:v>0.491948213671877</c:v>
                </c:pt>
                <c:pt idx="1526">
                  <c:v>0.487047209299464</c:v>
                </c:pt>
                <c:pt idx="1527">
                  <c:v>0.482169121600125</c:v>
                </c:pt>
                <c:pt idx="1528">
                  <c:v>0.47731424139117</c:v>
                </c:pt>
                <c:pt idx="1529">
                  <c:v>0.472482860630619</c:v>
                </c:pt>
                <c:pt idx="1530">
                  <c:v>0.467675272419</c:v>
                </c:pt>
                <c:pt idx="1531">
                  <c:v>0.462891771001083</c:v>
                </c:pt>
                <c:pt idx="1532">
                  <c:v>0.458132651767617</c:v>
                </c:pt>
                <c:pt idx="1533">
                  <c:v>0.453398211257093</c:v>
                </c:pt>
                <c:pt idx="1534">
                  <c:v>0.448688747157484</c:v>
                </c:pt>
                <c:pt idx="1535">
                  <c:v>0.444004558308</c:v>
                </c:pt>
                <c:pt idx="1536">
                  <c:v>0.439345944700849</c:v>
                </c:pt>
                <c:pt idx="1537">
                  <c:v>0.434713207482958</c:v>
                </c:pt>
                <c:pt idx="1538">
                  <c:v>0.430106648957751</c:v>
                </c:pt>
                <c:pt idx="1539">
                  <c:v>0.425526572586886</c:v>
                </c:pt>
                <c:pt idx="1540">
                  <c:v>0.420973282992004</c:v>
                </c:pt>
                <c:pt idx="1541">
                  <c:v>0.416447085956475</c:v>
                </c:pt>
                <c:pt idx="1542">
                  <c:v>0.411948288427162</c:v>
                </c:pt>
                <c:pt idx="1543">
                  <c:v>0.40747719851616</c:v>
                </c:pt>
                <c:pt idx="1544">
                  <c:v>0.403034125502546</c:v>
                </c:pt>
                <c:pt idx="1545">
                  <c:v>0.398619379834128</c:v>
                </c:pt>
                <c:pt idx="1546">
                  <c:v>0.39423327312919</c:v>
                </c:pt>
                <c:pt idx="1547">
                  <c:v>0.389876118178267</c:v>
                </c:pt>
                <c:pt idx="1548">
                  <c:v>0.385548228945856</c:v>
                </c:pt>
                <c:pt idx="1549">
                  <c:v>0.381249920572191</c:v>
                </c:pt>
                <c:pt idx="1550">
                  <c:v>0.376981509375003</c:v>
                </c:pt>
                <c:pt idx="1551">
                  <c:v>0.372743312851222</c:v>
                </c:pt>
                <c:pt idx="1552">
                  <c:v>0.368535649678786</c:v>
                </c:pt>
                <c:pt idx="1553">
                  <c:v>0.364358839718354</c:v>
                </c:pt>
                <c:pt idx="1554">
                  <c:v>0.360213204015051</c:v>
                </c:pt>
                <c:pt idx="1555">
                  <c:v>0.356099064800252</c:v>
                </c:pt>
                <c:pt idx="1556">
                  <c:v>0.352016745493292</c:v>
                </c:pt>
                <c:pt idx="1557">
                  <c:v>0.347966570703257</c:v>
                </c:pt>
                <c:pt idx="1558">
                  <c:v>0.343948866230683</c:v>
                </c:pt>
                <c:pt idx="1559">
                  <c:v>0.339963959069349</c:v>
                </c:pt>
                <c:pt idx="1560">
                  <c:v>0.336012177408004</c:v>
                </c:pt>
                <c:pt idx="1561">
                  <c:v>0.332093850632131</c:v>
                </c:pt>
                <c:pt idx="1562">
                  <c:v>0.328209309325693</c:v>
                </c:pt>
                <c:pt idx="1563">
                  <c:v>0.324358885272867</c:v>
                </c:pt>
                <c:pt idx="1564">
                  <c:v>0.320542911459795</c:v>
                </c:pt>
                <c:pt idx="1565">
                  <c:v>0.316761722076374</c:v>
                </c:pt>
                <c:pt idx="1566">
                  <c:v>0.313015652517957</c:v>
                </c:pt>
                <c:pt idx="1567">
                  <c:v>0.309305039387123</c:v>
                </c:pt>
                <c:pt idx="1568">
                  <c:v>0.305630220495422</c:v>
                </c:pt>
                <c:pt idx="1569">
                  <c:v>0.301991534865131</c:v>
                </c:pt>
                <c:pt idx="1570">
                  <c:v>0.298389322731</c:v>
                </c:pt>
                <c:pt idx="1571">
                  <c:v>0.294823925542004</c:v>
                </c:pt>
                <c:pt idx="1572">
                  <c:v>0.291295685963075</c:v>
                </c:pt>
                <c:pt idx="1573">
                  <c:v>0.28780494787689</c:v>
                </c:pt>
                <c:pt idx="1574">
                  <c:v>0.284352056385578</c:v>
                </c:pt>
                <c:pt idx="1575">
                  <c:v>0.280937357812499</c:v>
                </c:pt>
                <c:pt idx="1576">
                  <c:v>0.277561199703981</c:v>
                </c:pt>
                <c:pt idx="1577">
                  <c:v>0.274223930831069</c:v>
                </c:pt>
                <c:pt idx="1578">
                  <c:v>0.270925901191288</c:v>
                </c:pt>
                <c:pt idx="1579">
                  <c:v>0.267667462010359</c:v>
                </c:pt>
                <c:pt idx="1580">
                  <c:v>0.264448965744002</c:v>
                </c:pt>
                <c:pt idx="1581">
                  <c:v>0.26127076607963</c:v>
                </c:pt>
                <c:pt idx="1582">
                  <c:v>0.258133217938137</c:v>
                </c:pt>
                <c:pt idx="1583">
                  <c:v>0.255036677475638</c:v>
                </c:pt>
                <c:pt idx="1584">
                  <c:v>0.251981502085202</c:v>
                </c:pt>
                <c:pt idx="1585">
                  <c:v>0.248968050398625</c:v>
                </c:pt>
                <c:pt idx="1586">
                  <c:v>0.245996682288166</c:v>
                </c:pt>
                <c:pt idx="1587">
                  <c:v>0.243067758868301</c:v>
                </c:pt>
                <c:pt idx="1588">
                  <c:v>0.24018164249747</c:v>
                </c:pt>
                <c:pt idx="1589">
                  <c:v>0.237338696779827</c:v>
                </c:pt>
                <c:pt idx="1590">
                  <c:v>0.234539286567003</c:v>
                </c:pt>
                <c:pt idx="1591">
                  <c:v>0.231783777959819</c:v>
                </c:pt>
                <c:pt idx="1592">
                  <c:v>0.229072538310082</c:v>
                </c:pt>
                <c:pt idx="1593">
                  <c:v>0.226405936222306</c:v>
                </c:pt>
                <c:pt idx="1594">
                  <c:v>0.223784341555467</c:v>
                </c:pt>
                <c:pt idx="1595">
                  <c:v>0.221208125424749</c:v>
                </c:pt>
                <c:pt idx="1596">
                  <c:v>0.218677660203309</c:v>
                </c:pt>
                <c:pt idx="1597">
                  <c:v>0.216193319524007</c:v>
                </c:pt>
                <c:pt idx="1598">
                  <c:v>0.213755478281173</c:v>
                </c:pt>
                <c:pt idx="1599">
                  <c:v>0.211364512632338</c:v>
                </c:pt>
                <c:pt idx="1600">
                  <c:v>0.209020800000002</c:v>
                </c:pt>
                <c:pt idx="1601">
                  <c:v>0.206724719073368</c:v>
                </c:pt>
                <c:pt idx="1602">
                  <c:v>0.204476649810106</c:v>
                </c:pt>
                <c:pt idx="1603">
                  <c:v>0.202276973438094</c:v>
                </c:pt>
                <c:pt idx="1604">
                  <c:v>0.200126072457168</c:v>
                </c:pt>
                <c:pt idx="1605">
                  <c:v>0.198024330640875</c:v>
                </c:pt>
                <c:pt idx="1606">
                  <c:v>0.195972133038216</c:v>
                </c:pt>
                <c:pt idx="1607">
                  <c:v>0.193969865975399</c:v>
                </c:pt>
                <c:pt idx="1608">
                  <c:v>0.192017917057598</c:v>
                </c:pt>
                <c:pt idx="1609">
                  <c:v>0.190116675170687</c:v>
                </c:pt>
                <c:pt idx="1610">
                  <c:v>0.188266530483001</c:v>
                </c:pt>
                <c:pt idx="1611">
                  <c:v>0.186467874447077</c:v>
                </c:pt>
                <c:pt idx="1612">
                  <c:v>0.184721099801411</c:v>
                </c:pt>
                <c:pt idx="1613">
                  <c:v>0.183026600572205</c:v>
                </c:pt>
                <c:pt idx="1614">
                  <c:v>0.181384772075113</c:v>
                </c:pt>
                <c:pt idx="1615">
                  <c:v>0.179796010917001</c:v>
                </c:pt>
                <c:pt idx="1616">
                  <c:v>0.178260714997675</c:v>
                </c:pt>
                <c:pt idx="1617">
                  <c:v>0.176779283511668</c:v>
                </c:pt>
                <c:pt idx="1618">
                  <c:v>0.175352116949938</c:v>
                </c:pt>
                <c:pt idx="1619">
                  <c:v>0.173979617101674</c:v>
                </c:pt>
                <c:pt idx="1620">
                  <c:v>0.172662187056001</c:v>
                </c:pt>
                <c:pt idx="1621">
                  <c:v>0.171400231203745</c:v>
                </c:pt>
                <c:pt idx="1622">
                  <c:v>0.170194155239195</c:v>
                </c:pt>
                <c:pt idx="1623">
                  <c:v>0.169044366161836</c:v>
                </c:pt>
                <c:pt idx="1624">
                  <c:v>0.167951272278098</c:v>
                </c:pt>
                <c:pt idx="1625">
                  <c:v>0.166915283203125</c:v>
                </c:pt>
                <c:pt idx="1626">
                  <c:v>0.165936809862501</c:v>
                </c:pt>
                <c:pt idx="1627">
                  <c:v>0.165016264494017</c:v>
                </c:pt>
                <c:pt idx="1628">
                  <c:v>0.164154060649405</c:v>
                </c:pt>
                <c:pt idx="1629">
                  <c:v>0.163350613196104</c:v>
                </c:pt>
                <c:pt idx="1630">
                  <c:v>0.162606338318998</c:v>
                </c:pt>
                <c:pt idx="1631">
                  <c:v>0.161921653522174</c:v>
                </c:pt>
                <c:pt idx="1632">
                  <c:v>0.161296977630658</c:v>
                </c:pt>
                <c:pt idx="1633">
                  <c:v>0.160732730792185</c:v>
                </c:pt>
                <c:pt idx="1634">
                  <c:v>0.160229334478923</c:v>
                </c:pt>
                <c:pt idx="1635">
                  <c:v>0.159787211489252</c:v>
                </c:pt>
                <c:pt idx="1636">
                  <c:v>0.159406785949487</c:v>
                </c:pt>
                <c:pt idx="1637">
                  <c:v>0.159088483315648</c:v>
                </c:pt>
                <c:pt idx="1638">
                  <c:v>0.158832730375189</c:v>
                </c:pt>
                <c:pt idx="1639">
                  <c:v>0.158639955248775</c:v>
                </c:pt>
                <c:pt idx="1640">
                  <c:v>0.158510587392002</c:v>
                </c:pt>
                <c:pt idx="1641">
                  <c:v>0.158445057597166</c:v>
                </c:pt>
                <c:pt idx="1642">
                  <c:v>0.158443797995003</c:v>
                </c:pt>
                <c:pt idx="1643">
                  <c:v>0.158507242056453</c:v>
                </c:pt>
                <c:pt idx="1644">
                  <c:v>0.158635824594385</c:v>
                </c:pt>
                <c:pt idx="1645">
                  <c:v>0.158829981765376</c:v>
                </c:pt>
                <c:pt idx="1646">
                  <c:v>0.159090151071432</c:v>
                </c:pt>
                <c:pt idx="1647">
                  <c:v>0.159416771361754</c:v>
                </c:pt>
                <c:pt idx="1648">
                  <c:v>0.159810282834495</c:v>
                </c:pt>
                <c:pt idx="1649">
                  <c:v>0.160271127038483</c:v>
                </c:pt>
                <c:pt idx="1650">
                  <c:v>0.160799746875</c:v>
                </c:pt>
                <c:pt idx="1651">
                  <c:v>0.161396586599511</c:v>
                </c:pt>
                <c:pt idx="1652">
                  <c:v>0.162062091823427</c:v>
                </c:pt>
                <c:pt idx="1653">
                  <c:v>0.162796709515841</c:v>
                </c:pt>
                <c:pt idx="1654">
                  <c:v>0.163600888005287</c:v>
                </c:pt>
                <c:pt idx="1655">
                  <c:v>0.1644750769815</c:v>
                </c:pt>
                <c:pt idx="1656">
                  <c:v>0.165419727497136</c:v>
                </c:pt>
                <c:pt idx="1657">
                  <c:v>0.166435291969545</c:v>
                </c:pt>
                <c:pt idx="1658">
                  <c:v>0.167522224182517</c:v>
                </c:pt>
                <c:pt idx="1659">
                  <c:v>0.168680979288032</c:v>
                </c:pt>
                <c:pt idx="1660">
                  <c:v>0.169912013808001</c:v>
                </c:pt>
                <c:pt idx="1661">
                  <c:v>0.171215785636024</c:v>
                </c:pt>
                <c:pt idx="1662">
                  <c:v>0.172592754039129</c:v>
                </c:pt>
                <c:pt idx="1663">
                  <c:v>0.174043379659548</c:v>
                </c:pt>
                <c:pt idx="1664">
                  <c:v>0.175568124516435</c:v>
                </c:pt>
                <c:pt idx="1665">
                  <c:v>0.177167452007627</c:v>
                </c:pt>
                <c:pt idx="1666">
                  <c:v>0.178841826911399</c:v>
                </c:pt>
                <c:pt idx="1667">
                  <c:v>0.180591715388211</c:v>
                </c:pt>
                <c:pt idx="1668">
                  <c:v>0.18241758498246</c:v>
                </c:pt>
                <c:pt idx="1669">
                  <c:v>0.18431990462422</c:v>
                </c:pt>
                <c:pt idx="1670">
                  <c:v>0.186299144631002</c:v>
                </c:pt>
                <c:pt idx="1671">
                  <c:v>0.188355776709489</c:v>
                </c:pt>
                <c:pt idx="1672">
                  <c:v>0.190490273957315</c:v>
                </c:pt>
                <c:pt idx="1673">
                  <c:v>0.192703110864777</c:v>
                </c:pt>
                <c:pt idx="1674">
                  <c:v>0.194994763316616</c:v>
                </c:pt>
                <c:pt idx="1675">
                  <c:v>0.197365708593751</c:v>
                </c:pt>
                <c:pt idx="1676">
                  <c:v>0.199816425375025</c:v>
                </c:pt>
                <c:pt idx="1677">
                  <c:v>0.202347393738963</c:v>
                </c:pt>
                <c:pt idx="1678">
                  <c:v>0.204959095165526</c:v>
                </c:pt>
                <c:pt idx="1679">
                  <c:v>0.207652012537846</c:v>
                </c:pt>
                <c:pt idx="1680">
                  <c:v>0.210426630144</c:v>
                </c:pt>
                <c:pt idx="1681">
                  <c:v>0.213283433678717</c:v>
                </c:pt>
                <c:pt idx="1682">
                  <c:v>0.216222910245179</c:v>
                </c:pt>
                <c:pt idx="1683">
                  <c:v>0.219245548356727</c:v>
                </c:pt>
                <c:pt idx="1684">
                  <c:v>0.222351837938641</c:v>
                </c:pt>
                <c:pt idx="1685">
                  <c:v>0.225542270329876</c:v>
                </c:pt>
                <c:pt idx="1686">
                  <c:v>0.228817338284806</c:v>
                </c:pt>
                <c:pt idx="1687">
                  <c:v>0.232177535974991</c:v>
                </c:pt>
                <c:pt idx="1688">
                  <c:v>0.235623358990908</c:v>
                </c:pt>
                <c:pt idx="1689">
                  <c:v>0.239155304343718</c:v>
                </c:pt>
                <c:pt idx="1690">
                  <c:v>0.242773870467004</c:v>
                </c:pt>
                <c:pt idx="1691">
                  <c:v>0.246479557218506</c:v>
                </c:pt>
                <c:pt idx="1692">
                  <c:v>0.25027286588192</c:v>
                </c:pt>
                <c:pt idx="1693">
                  <c:v>0.254154299168593</c:v>
                </c:pt>
                <c:pt idx="1694">
                  <c:v>0.258124361219309</c:v>
                </c:pt>
                <c:pt idx="1695">
                  <c:v>0.262183557605999</c:v>
                </c:pt>
                <c:pt idx="1696">
                  <c:v>0.266332395333553</c:v>
                </c:pt>
                <c:pt idx="1697">
                  <c:v>0.270571382841497</c:v>
                </c:pt>
                <c:pt idx="1698">
                  <c:v>0.274901030005817</c:v>
                </c:pt>
                <c:pt idx="1699">
                  <c:v>0.279321848140625</c:v>
                </c:pt>
                <c:pt idx="1700">
                  <c:v>0.28383435</c:v>
                </c:pt>
                <c:pt idx="1701">
                  <c:v>0.28843904977966</c:v>
                </c:pt>
                <c:pt idx="1702">
                  <c:v>0.293136463118749</c:v>
                </c:pt>
                <c:pt idx="1703">
                  <c:v>0.297927107101586</c:v>
                </c:pt>
                <c:pt idx="1704">
                  <c:v>0.302811500259412</c:v>
                </c:pt>
                <c:pt idx="1705">
                  <c:v>0.307790162572126</c:v>
                </c:pt>
                <c:pt idx="1706">
                  <c:v>0.312863615470056</c:v>
                </c:pt>
                <c:pt idx="1707">
                  <c:v>0.318032381835693</c:v>
                </c:pt>
                <c:pt idx="1708">
                  <c:v>0.323296986005443</c:v>
                </c:pt>
                <c:pt idx="1709">
                  <c:v>0.328657953771376</c:v>
                </c:pt>
                <c:pt idx="1710">
                  <c:v>0.334115812383002</c:v>
                </c:pt>
                <c:pt idx="1711">
                  <c:v>0.339671090548963</c:v>
                </c:pt>
                <c:pt idx="1712">
                  <c:v>0.345324318438856</c:v>
                </c:pt>
                <c:pt idx="1713">
                  <c:v>0.351076027684898</c:v>
                </c:pt>
                <c:pt idx="1714">
                  <c:v>0.356926751383758</c:v>
                </c:pt>
                <c:pt idx="1715">
                  <c:v>0.362877024098252</c:v>
                </c:pt>
                <c:pt idx="1716">
                  <c:v>0.368927381859122</c:v>
                </c:pt>
                <c:pt idx="1717">
                  <c:v>0.375078362166759</c:v>
                </c:pt>
                <c:pt idx="1718">
                  <c:v>0.381330503992986</c:v>
                </c:pt>
                <c:pt idx="1719">
                  <c:v>0.387684347782769</c:v>
                </c:pt>
                <c:pt idx="1720">
                  <c:v>0.394140435455997</c:v>
                </c:pt>
                <c:pt idx="1721">
                  <c:v>0.400699310409233</c:v>
                </c:pt>
                <c:pt idx="1722">
                  <c:v>0.407361517517434</c:v>
                </c:pt>
                <c:pt idx="1723">
                  <c:v>0.414127603135726</c:v>
                </c:pt>
                <c:pt idx="1724">
                  <c:v>0.420998115101136</c:v>
                </c:pt>
                <c:pt idx="1725">
                  <c:v>0.427973602734377</c:v>
                </c:pt>
                <c:pt idx="1726">
                  <c:v>0.435054616841545</c:v>
                </c:pt>
                <c:pt idx="1727">
                  <c:v>0.442241709715906</c:v>
                </c:pt>
                <c:pt idx="1728">
                  <c:v>0.449535435139648</c:v>
                </c:pt>
                <c:pt idx="1729">
                  <c:v>0.456936348385592</c:v>
                </c:pt>
                <c:pt idx="1730">
                  <c:v>0.464445006219004</c:v>
                </c:pt>
                <c:pt idx="1731">
                  <c:v>0.472061966899266</c:v>
                </c:pt>
                <c:pt idx="1732">
                  <c:v>0.479787790181698</c:v>
                </c:pt>
                <c:pt idx="1733">
                  <c:v>0.487623037319274</c:v>
                </c:pt>
                <c:pt idx="1734">
                  <c:v>0.495568271064367</c:v>
                </c:pt>
                <c:pt idx="1735">
                  <c:v>0.503624055670505</c:v>
                </c:pt>
                <c:pt idx="1736">
                  <c:v>0.511790956894131</c:v>
                </c:pt>
                <c:pt idx="1737">
                  <c:v>0.52006954199633</c:v>
                </c:pt>
                <c:pt idx="1738">
                  <c:v>0.52846037974462</c:v>
                </c:pt>
                <c:pt idx="1739">
                  <c:v>0.536964040414662</c:v>
                </c:pt>
                <c:pt idx="1740">
                  <c:v>0.545581095791989</c:v>
                </c:pt>
                <c:pt idx="1741">
                  <c:v>0.55431211917385</c:v>
                </c:pt>
                <c:pt idx="1742">
                  <c:v>0.563157685370842</c:v>
                </c:pt>
                <c:pt idx="1743">
                  <c:v>0.572118370708741</c:v>
                </c:pt>
                <c:pt idx="1744">
                  <c:v>0.581194753030224</c:v>
                </c:pt>
                <c:pt idx="1745">
                  <c:v>0.590387411696626</c:v>
                </c:pt>
                <c:pt idx="1746">
                  <c:v>0.599696927589668</c:v>
                </c:pt>
                <c:pt idx="1747">
                  <c:v>0.609123883113239</c:v>
                </c:pt>
                <c:pt idx="1748">
                  <c:v>0.618668862195141</c:v>
                </c:pt>
                <c:pt idx="1749">
                  <c:v>0.628332450288776</c:v>
                </c:pt>
                <c:pt idx="1750">
                  <c:v>0.638115234375004</c:v>
                </c:pt>
                <c:pt idx="1751">
                  <c:v>0.648017802963808</c:v>
                </c:pt>
                <c:pt idx="1752">
                  <c:v>0.658040746096068</c:v>
                </c:pt>
                <c:pt idx="1753">
                  <c:v>0.668184655345335</c:v>
                </c:pt>
                <c:pt idx="1754">
                  <c:v>0.678450123819526</c:v>
                </c:pt>
                <c:pt idx="1755">
                  <c:v>0.688837746162753</c:v>
                </c:pt>
                <c:pt idx="1756">
                  <c:v>0.699348118556974</c:v>
                </c:pt>
                <c:pt idx="1757">
                  <c:v>0.709981838723837</c:v>
                </c:pt>
                <c:pt idx="1758">
                  <c:v>0.720739505926358</c:v>
                </c:pt>
                <c:pt idx="1759">
                  <c:v>0.73162172097072</c:v>
                </c:pt>
                <c:pt idx="1760">
                  <c:v>0.74262908620801</c:v>
                </c:pt>
                <c:pt idx="1761">
                  <c:v>0.753762205535914</c:v>
                </c:pt>
                <c:pt idx="1762">
                  <c:v>0.765021684400577</c:v>
                </c:pt>
                <c:pt idx="1763">
                  <c:v>0.776408129798234</c:v>
                </c:pt>
                <c:pt idx="1764">
                  <c:v>0.787922150277068</c:v>
                </c:pt>
                <c:pt idx="1765">
                  <c:v>0.799564355938872</c:v>
                </c:pt>
                <c:pt idx="1766">
                  <c:v>0.811335358440839</c:v>
                </c:pt>
                <c:pt idx="1767">
                  <c:v>0.8232357709973</c:v>
                </c:pt>
                <c:pt idx="1768">
                  <c:v>0.835266208381502</c:v>
                </c:pt>
                <c:pt idx="1769">
                  <c:v>0.847427286927311</c:v>
                </c:pt>
                <c:pt idx="1770">
                  <c:v>0.859719624531002</c:v>
                </c:pt>
                <c:pt idx="1771">
                  <c:v>0.872143840652987</c:v>
                </c:pt>
                <c:pt idx="1772">
                  <c:v>0.88470055631956</c:v>
                </c:pt>
                <c:pt idx="1773">
                  <c:v>0.897390394124666</c:v>
                </c:pt>
                <c:pt idx="1774">
                  <c:v>0.910213978231651</c:v>
                </c:pt>
                <c:pt idx="1775">
                  <c:v>0.923171934375004</c:v>
                </c:pt>
                <c:pt idx="1776">
                  <c:v>0.936264889862055</c:v>
                </c:pt>
                <c:pt idx="1777">
                  <c:v>0.949493473574856</c:v>
                </c:pt>
                <c:pt idx="1778">
                  <c:v>0.962858315971761</c:v>
                </c:pt>
                <c:pt idx="1779">
                  <c:v>0.976360049089334</c:v>
                </c:pt>
                <c:pt idx="1780">
                  <c:v>0.989999306544001</c:v>
                </c:pt>
                <c:pt idx="1781">
                  <c:v>1.003776723533805</c:v>
                </c:pt>
                <c:pt idx="1782">
                  <c:v>1.017692936840214</c:v>
                </c:pt>
                <c:pt idx="1783">
                  <c:v>1.031748584829814</c:v>
                </c:pt>
                <c:pt idx="1784">
                  <c:v>1.045944307456073</c:v>
                </c:pt>
                <c:pt idx="1785">
                  <c:v>1.06028074626113</c:v>
                </c:pt>
                <c:pt idx="1786">
                  <c:v>1.074758544377444</c:v>
                </c:pt>
                <c:pt idx="1787">
                  <c:v>1.089378346529678</c:v>
                </c:pt>
                <c:pt idx="1788">
                  <c:v>1.10414079903635</c:v>
                </c:pt>
                <c:pt idx="1789">
                  <c:v>1.119046549811615</c:v>
                </c:pt>
                <c:pt idx="1790">
                  <c:v>1.134096248366996</c:v>
                </c:pt>
                <c:pt idx="1791">
                  <c:v>1.149290545813198</c:v>
                </c:pt>
                <c:pt idx="1792">
                  <c:v>1.164630094861776</c:v>
                </c:pt>
                <c:pt idx="1793">
                  <c:v>1.180115549826901</c:v>
                </c:pt>
                <c:pt idx="1794">
                  <c:v>1.195747566627151</c:v>
                </c:pt>
                <c:pt idx="1795">
                  <c:v>1.211526802787239</c:v>
                </c:pt>
                <c:pt idx="1796">
                  <c:v>1.227453917439786</c:v>
                </c:pt>
                <c:pt idx="1797">
                  <c:v>1.243529571326986</c:v>
                </c:pt>
                <c:pt idx="1798">
                  <c:v>1.259754426802455</c:v>
                </c:pt>
                <c:pt idx="1799">
                  <c:v>1.276129147832914</c:v>
                </c:pt>
                <c:pt idx="1800">
                  <c:v>1.2926544</c:v>
                </c:pt>
                <c:pt idx="1801">
                  <c:v>1.309330850501944</c:v>
                </c:pt>
                <c:pt idx="1802">
                  <c:v>1.326159168155384</c:v>
                </c:pt>
                <c:pt idx="1803">
                  <c:v>1.343140023397074</c:v>
                </c:pt>
                <c:pt idx="1804">
                  <c:v>1.360274088285649</c:v>
                </c:pt>
                <c:pt idx="1805">
                  <c:v>1.37756203650337</c:v>
                </c:pt>
                <c:pt idx="1806">
                  <c:v>1.395004543357895</c:v>
                </c:pt>
                <c:pt idx="1807">
                  <c:v>1.412602285783969</c:v>
                </c:pt>
                <c:pt idx="1808">
                  <c:v>1.430355942345282</c:v>
                </c:pt>
                <c:pt idx="1809">
                  <c:v>1.448266193236066</c:v>
                </c:pt>
                <c:pt idx="1810">
                  <c:v>1.466333720282998</c:v>
                </c:pt>
                <c:pt idx="1811">
                  <c:v>1.484559206946852</c:v>
                </c:pt>
                <c:pt idx="1812">
                  <c:v>1.502943338324288</c:v>
                </c:pt>
                <c:pt idx="1813">
                  <c:v>1.521486801149583</c:v>
                </c:pt>
                <c:pt idx="1814">
                  <c:v>1.54019028379639</c:v>
                </c:pt>
                <c:pt idx="1815">
                  <c:v>1.559054476279498</c:v>
                </c:pt>
                <c:pt idx="1816">
                  <c:v>1.57808007025657</c:v>
                </c:pt>
                <c:pt idx="1817">
                  <c:v>1.597267759029842</c:v>
                </c:pt>
                <c:pt idx="1818">
                  <c:v>1.616618237548018</c:v>
                </c:pt>
                <c:pt idx="1819">
                  <c:v>1.636132202407853</c:v>
                </c:pt>
                <c:pt idx="1820">
                  <c:v>1.655810351855997</c:v>
                </c:pt>
                <c:pt idx="1821">
                  <c:v>1.675653385790726</c:v>
                </c:pt>
                <c:pt idx="1822">
                  <c:v>1.695662005763675</c:v>
                </c:pt>
                <c:pt idx="1823">
                  <c:v>1.71583691498162</c:v>
                </c:pt>
                <c:pt idx="1824">
                  <c:v>1.73617881830818</c:v>
                </c:pt>
                <c:pt idx="1825">
                  <c:v>1.756688422265623</c:v>
                </c:pt>
                <c:pt idx="1826">
                  <c:v>1.777366435036578</c:v>
                </c:pt>
                <c:pt idx="1827">
                  <c:v>1.798213566465812</c:v>
                </c:pt>
                <c:pt idx="1828">
                  <c:v>1.819230528061888</c:v>
                </c:pt>
                <c:pt idx="1829">
                  <c:v>1.840418032999088</c:v>
                </c:pt>
                <c:pt idx="1830">
                  <c:v>1.861776796118994</c:v>
                </c:pt>
                <c:pt idx="1831">
                  <c:v>1.883307533932363</c:v>
                </c:pt>
                <c:pt idx="1832">
                  <c:v>1.905010964620755</c:v>
                </c:pt>
                <c:pt idx="1833">
                  <c:v>1.926887808038362</c:v>
                </c:pt>
                <c:pt idx="1834">
                  <c:v>1.948938785713802</c:v>
                </c:pt>
                <c:pt idx="1835">
                  <c:v>1.971164620851752</c:v>
                </c:pt>
                <c:pt idx="1836">
                  <c:v>1.993566038334764</c:v>
                </c:pt>
                <c:pt idx="1837">
                  <c:v>2.016143764725022</c:v>
                </c:pt>
                <c:pt idx="1838">
                  <c:v>2.038898528266068</c:v>
                </c:pt>
                <c:pt idx="1839">
                  <c:v>2.061831058884574</c:v>
                </c:pt>
                <c:pt idx="1840">
                  <c:v>2.084942088192</c:v>
                </c:pt>
                <c:pt idx="1841">
                  <c:v>2.108232349486545</c:v>
                </c:pt>
                <c:pt idx="1842">
                  <c:v>2.131702577754683</c:v>
                </c:pt>
                <c:pt idx="1843">
                  <c:v>2.15535350967303</c:v>
                </c:pt>
                <c:pt idx="1844">
                  <c:v>2.179185883610067</c:v>
                </c:pt>
                <c:pt idx="1845">
                  <c:v>2.203200439627874</c:v>
                </c:pt>
                <c:pt idx="1846">
                  <c:v>2.227397919483932</c:v>
                </c:pt>
                <c:pt idx="1847">
                  <c:v>2.25177906663274</c:v>
                </c:pt>
                <c:pt idx="1848">
                  <c:v>2.276344626227774</c:v>
                </c:pt>
                <c:pt idx="1849">
                  <c:v>2.301095345123057</c:v>
                </c:pt>
                <c:pt idx="1850">
                  <c:v>2.326031971875</c:v>
                </c:pt>
                <c:pt idx="1851">
                  <c:v>2.351155256744084</c:v>
                </c:pt>
                <c:pt idx="1852">
                  <c:v>2.376465951696677</c:v>
                </c:pt>
                <c:pt idx="1853">
                  <c:v>2.401964810406822</c:v>
                </c:pt>
                <c:pt idx="1854">
                  <c:v>2.427652588257775</c:v>
                </c:pt>
                <c:pt idx="1855">
                  <c:v>2.453530042344025</c:v>
                </c:pt>
                <c:pt idx="1856">
                  <c:v>2.479597931472812</c:v>
                </c:pt>
                <c:pt idx="1857">
                  <c:v>2.505857016166119</c:v>
                </c:pt>
                <c:pt idx="1858">
                  <c:v>2.532308058662189</c:v>
                </c:pt>
                <c:pt idx="1859">
                  <c:v>2.558951822917425</c:v>
                </c:pt>
                <c:pt idx="1860">
                  <c:v>2.585789074608003</c:v>
                </c:pt>
                <c:pt idx="1861">
                  <c:v>2.612820581131802</c:v>
                </c:pt>
                <c:pt idx="1862">
                  <c:v>2.640047111610004</c:v>
                </c:pt>
                <c:pt idx="1863">
                  <c:v>2.667469436888931</c:v>
                </c:pt>
                <c:pt idx="1864">
                  <c:v>2.695088329541697</c:v>
                </c:pt>
                <c:pt idx="1865">
                  <c:v>2.72290456387012</c:v>
                </c:pt>
                <c:pt idx="1866">
                  <c:v>2.75091891590628</c:v>
                </c:pt>
                <c:pt idx="1867">
                  <c:v>2.779132163414394</c:v>
                </c:pt>
                <c:pt idx="1868">
                  <c:v>2.807545085892539</c:v>
                </c:pt>
                <c:pt idx="1869">
                  <c:v>2.836158464574376</c:v>
                </c:pt>
                <c:pt idx="1870">
                  <c:v>2.864973082431001</c:v>
                </c:pt>
                <c:pt idx="1871">
                  <c:v>2.893989724172475</c:v>
                </c:pt>
                <c:pt idx="1872">
                  <c:v>2.923209176249787</c:v>
                </c:pt>
                <c:pt idx="1873">
                  <c:v>2.952632226856552</c:v>
                </c:pt>
                <c:pt idx="1874">
                  <c:v>2.982259665930678</c:v>
                </c:pt>
                <c:pt idx="1875">
                  <c:v>3.012092285156238</c:v>
                </c:pt>
                <c:pt idx="1876">
                  <c:v>3.04213087796512</c:v>
                </c:pt>
                <c:pt idx="1877">
                  <c:v>3.072376239538726</c:v>
                </c:pt>
                <c:pt idx="1878">
                  <c:v>3.102829166810005</c:v>
                </c:pt>
                <c:pt idx="1879">
                  <c:v>3.133490458464829</c:v>
                </c:pt>
                <c:pt idx="1880">
                  <c:v>3.164360914943994</c:v>
                </c:pt>
                <c:pt idx="1881">
                  <c:v>3.195441338444878</c:v>
                </c:pt>
                <c:pt idx="1882">
                  <c:v>3.226732532923253</c:v>
                </c:pt>
                <c:pt idx="1883">
                  <c:v>3.258235304094898</c:v>
                </c:pt>
                <c:pt idx="1884">
                  <c:v>3.289950459437524</c:v>
                </c:pt>
                <c:pt idx="1885">
                  <c:v>3.321878808192378</c:v>
                </c:pt>
                <c:pt idx="1886">
                  <c:v>3.354021161366086</c:v>
                </c:pt>
                <c:pt idx="1887">
                  <c:v>3.386378331732365</c:v>
                </c:pt>
                <c:pt idx="1888">
                  <c:v>3.418951133833732</c:v>
                </c:pt>
                <c:pt idx="1889">
                  <c:v>3.451740383983472</c:v>
                </c:pt>
                <c:pt idx="1890">
                  <c:v>3.484746900267005</c:v>
                </c:pt>
                <c:pt idx="1891">
                  <c:v>3.517971502543881</c:v>
                </c:pt>
                <c:pt idx="1892">
                  <c:v>3.551415012449599</c:v>
                </c:pt>
                <c:pt idx="1893">
                  <c:v>3.585078253397182</c:v>
                </c:pt>
                <c:pt idx="1894">
                  <c:v>3.61896205057899</c:v>
                </c:pt>
                <c:pt idx="1895">
                  <c:v>3.653067230968489</c:v>
                </c:pt>
                <c:pt idx="1896">
                  <c:v>3.687394623322051</c:v>
                </c:pt>
                <c:pt idx="1897">
                  <c:v>3.721945058180481</c:v>
                </c:pt>
                <c:pt idx="1898">
                  <c:v>3.7567193678711</c:v>
                </c:pt>
                <c:pt idx="1899">
                  <c:v>3.791718386509204</c:v>
                </c:pt>
                <c:pt idx="1900">
                  <c:v>3.826942949999997</c:v>
                </c:pt>
                <c:pt idx="1901">
                  <c:v>3.862393896040244</c:v>
                </c:pt>
                <c:pt idx="1902">
                  <c:v>3.898072064120018</c:v>
                </c:pt>
                <c:pt idx="1903">
                  <c:v>3.933978295524559</c:v>
                </c:pt>
                <c:pt idx="1904">
                  <c:v>3.970113433335857</c:v>
                </c:pt>
                <c:pt idx="1905">
                  <c:v>4.00647832243467</c:v>
                </c:pt>
                <c:pt idx="1906">
                  <c:v>4.043073809501733</c:v>
                </c:pt>
                <c:pt idx="1907">
                  <c:v>4.079900743020271</c:v>
                </c:pt>
                <c:pt idx="1908">
                  <c:v>4.116959973277122</c:v>
                </c:pt>
                <c:pt idx="1909">
                  <c:v>4.154252352364749</c:v>
                </c:pt>
                <c:pt idx="1910">
                  <c:v>4.191778734183012</c:v>
                </c:pt>
                <c:pt idx="1911">
                  <c:v>4.22953997444074</c:v>
                </c:pt>
                <c:pt idx="1912">
                  <c:v>4.267536930657664</c:v>
                </c:pt>
                <c:pt idx="1913">
                  <c:v>4.30577046216627</c:v>
                </c:pt>
                <c:pt idx="1914">
                  <c:v>4.344241430113033</c:v>
                </c:pt>
                <c:pt idx="1915">
                  <c:v>4.382950697460735</c:v>
                </c:pt>
                <c:pt idx="1916">
                  <c:v>4.421899128990011</c:v>
                </c:pt>
                <c:pt idx="1917">
                  <c:v>4.461087591300945</c:v>
                </c:pt>
                <c:pt idx="1918">
                  <c:v>4.500516952814985</c:v>
                </c:pt>
                <c:pt idx="1919">
                  <c:v>4.540188083776933</c:v>
                </c:pt>
                <c:pt idx="1920">
                  <c:v>4.580101856255894</c:v>
                </c:pt>
                <c:pt idx="1921">
                  <c:v>4.620259144148211</c:v>
                </c:pt>
                <c:pt idx="1922">
                  <c:v>4.660660823177904</c:v>
                </c:pt>
                <c:pt idx="1923">
                  <c:v>4.701307770899503</c:v>
                </c:pt>
                <c:pt idx="1924">
                  <c:v>4.742200866699195</c:v>
                </c:pt>
                <c:pt idx="1925">
                  <c:v>4.783340991796893</c:v>
                </c:pt>
                <c:pt idx="1926">
                  <c:v>4.824729029247615</c:v>
                </c:pt>
                <c:pt idx="1927">
                  <c:v>4.866365863943681</c:v>
                </c:pt>
                <c:pt idx="1928">
                  <c:v>4.90825238261619</c:v>
                </c:pt>
                <c:pt idx="1929">
                  <c:v>4.95038947383658</c:v>
                </c:pt>
                <c:pt idx="1930">
                  <c:v>4.992778028019003</c:v>
                </c:pt>
                <c:pt idx="1931">
                  <c:v>5.035418937421436</c:v>
                </c:pt>
                <c:pt idx="1932">
                  <c:v>5.078313096147774</c:v>
                </c:pt>
                <c:pt idx="1933">
                  <c:v>5.121461400149457</c:v>
                </c:pt>
                <c:pt idx="1934">
                  <c:v>5.164864747227146</c:v>
                </c:pt>
                <c:pt idx="1935">
                  <c:v>5.208524037032975</c:v>
                </c:pt>
                <c:pt idx="1936">
                  <c:v>5.252440171071401</c:v>
                </c:pt>
                <c:pt idx="1937">
                  <c:v>5.29661405270171</c:v>
                </c:pt>
                <c:pt idx="1938">
                  <c:v>5.341046587139501</c:v>
                </c:pt>
                <c:pt idx="1939">
                  <c:v>5.385738681458444</c:v>
                </c:pt>
                <c:pt idx="1940">
                  <c:v>5.430691244592043</c:v>
                </c:pt>
                <c:pt idx="1941">
                  <c:v>5.475905187335239</c:v>
                </c:pt>
                <c:pt idx="1942">
                  <c:v>5.521381422346517</c:v>
                </c:pt>
                <c:pt idx="1943">
                  <c:v>5.567120864149245</c:v>
                </c:pt>
                <c:pt idx="1944">
                  <c:v>5.613124429133895</c:v>
                </c:pt>
                <c:pt idx="1945">
                  <c:v>5.65939303555917</c:v>
                </c:pt>
                <c:pt idx="1946">
                  <c:v>5.705927603554152</c:v>
                </c:pt>
                <c:pt idx="1947">
                  <c:v>5.752729055120232</c:v>
                </c:pt>
                <c:pt idx="1948">
                  <c:v>5.799798314132413</c:v>
                </c:pt>
                <c:pt idx="1949">
                  <c:v>5.847136306341325</c:v>
                </c:pt>
                <c:pt idx="1950">
                  <c:v>5.894743959374987</c:v>
                </c:pt>
                <c:pt idx="1951">
                  <c:v>5.942622202740393</c:v>
                </c:pt>
                <c:pt idx="1952">
                  <c:v>5.990771967825339</c:v>
                </c:pt>
                <c:pt idx="1953">
                  <c:v>6.039194187900312</c:v>
                </c:pt>
                <c:pt idx="1954">
                  <c:v>6.087889798120011</c:v>
                </c:pt>
                <c:pt idx="1955">
                  <c:v>6.13685973552525</c:v>
                </c:pt>
                <c:pt idx="1956">
                  <c:v>6.186104939044655</c:v>
                </c:pt>
                <c:pt idx="1957">
                  <c:v>6.235626349496417</c:v>
                </c:pt>
                <c:pt idx="1958">
                  <c:v>6.285424909590024</c:v>
                </c:pt>
                <c:pt idx="1959">
                  <c:v>6.335501563928084</c:v>
                </c:pt>
                <c:pt idx="1960">
                  <c:v>6.385857259007911</c:v>
                </c:pt>
                <c:pt idx="1961">
                  <c:v>6.43649294322374</c:v>
                </c:pt>
                <c:pt idx="1962">
                  <c:v>6.487409566867424</c:v>
                </c:pt>
                <c:pt idx="1963">
                  <c:v>6.5386080821317</c:v>
                </c:pt>
                <c:pt idx="1964">
                  <c:v>6.590089443110357</c:v>
                </c:pt>
                <c:pt idx="1965">
                  <c:v>6.64185460580136</c:v>
                </c:pt>
                <c:pt idx="1966">
                  <c:v>6.693904528107623</c:v>
                </c:pt>
                <c:pt idx="1967">
                  <c:v>6.746240169839481</c:v>
                </c:pt>
                <c:pt idx="1968">
                  <c:v>6.798862492715593</c:v>
                </c:pt>
                <c:pt idx="1969">
                  <c:v>6.851772460365487</c:v>
                </c:pt>
                <c:pt idx="1970">
                  <c:v>6.904971038330975</c:v>
                </c:pt>
                <c:pt idx="1971">
                  <c:v>6.958459194067983</c:v>
                </c:pt>
                <c:pt idx="1972">
                  <c:v>7.012237896948045</c:v>
                </c:pt>
                <c:pt idx="1973">
                  <c:v>7.066308118260436</c:v>
                </c:pt>
                <c:pt idx="1974">
                  <c:v>7.120670831213727</c:v>
                </c:pt>
                <c:pt idx="1975">
                  <c:v>7.175327010937496</c:v>
                </c:pt>
                <c:pt idx="1976">
                  <c:v>7.2302776344842</c:v>
                </c:pt>
                <c:pt idx="1977">
                  <c:v>7.28552368083067</c:v>
                </c:pt>
                <c:pt idx="1978">
                  <c:v>7.341066130880253</c:v>
                </c:pt>
                <c:pt idx="1979">
                  <c:v>7.396905967464304</c:v>
                </c:pt>
                <c:pt idx="1980">
                  <c:v>7.453044175344012</c:v>
                </c:pt>
                <c:pt idx="1981">
                  <c:v>7.509481741211972</c:v>
                </c:pt>
                <c:pt idx="1982">
                  <c:v>7.566219653694288</c:v>
                </c:pt>
                <c:pt idx="1983">
                  <c:v>7.623258903351989</c:v>
                </c:pt>
                <c:pt idx="1984">
                  <c:v>7.680600482682991</c:v>
                </c:pt>
                <c:pt idx="1985">
                  <c:v>7.73824538612369</c:v>
                </c:pt>
                <c:pt idx="1986">
                  <c:v>7.796194610050726</c:v>
                </c:pt>
                <c:pt idx="1987">
                  <c:v>7.854449152783062</c:v>
                </c:pt>
                <c:pt idx="1988">
                  <c:v>7.913010014583231</c:v>
                </c:pt>
                <c:pt idx="1989">
                  <c:v>7.971878197659418</c:v>
                </c:pt>
                <c:pt idx="1990">
                  <c:v>8.031054706166994</c:v>
                </c:pt>
                <c:pt idx="1991">
                  <c:v>8.090540546210567</c:v>
                </c:pt>
                <c:pt idx="1992">
                  <c:v>8.150336725845452</c:v>
                </c:pt>
                <c:pt idx="1993">
                  <c:v>8.210444255079474</c:v>
                </c:pt>
                <c:pt idx="1994">
                  <c:v>8.270864145874798</c:v>
                </c:pt>
                <c:pt idx="1995">
                  <c:v>8.331597412149754</c:v>
                </c:pt>
                <c:pt idx="1996">
                  <c:v>8.39264506978037</c:v>
                </c:pt>
                <c:pt idx="1997">
                  <c:v>8.45400813660197</c:v>
                </c:pt>
                <c:pt idx="1998">
                  <c:v>8.515687632411726</c:v>
                </c:pt>
                <c:pt idx="1999">
                  <c:v>8.57768457896961</c:v>
                </c:pt>
                <c:pt idx="2000">
                  <c:v>8.639999999999998</c:v>
                </c:pt>
              </c:numCache>
            </c:numRef>
          </c:yVal>
          <c:smooth val="0"/>
        </c:ser>
        <c:dLbls>
          <c:showLegendKey val="0"/>
          <c:showVal val="0"/>
          <c:showCatName val="0"/>
          <c:showSerName val="0"/>
          <c:showPercent val="0"/>
          <c:showBubbleSize val="0"/>
        </c:dLbls>
        <c:axId val="-2143546256"/>
        <c:axId val="-2143522768"/>
      </c:scatterChart>
      <c:valAx>
        <c:axId val="-2143546256"/>
        <c:scaling>
          <c:orientation val="minMax"/>
          <c:max val="3.0"/>
          <c:min val="0.0"/>
        </c:scaling>
        <c:delete val="0"/>
        <c:axPos val="b"/>
        <c:majorGridlines/>
        <c:numFmt formatCode="General" sourceLinked="1"/>
        <c:majorTickMark val="out"/>
        <c:minorTickMark val="none"/>
        <c:tickLblPos val="nextTo"/>
        <c:spPr>
          <a:ln w="25400"/>
        </c:spPr>
        <c:crossAx val="-2143522768"/>
        <c:crosses val="autoZero"/>
        <c:crossBetween val="midCat"/>
        <c:majorUnit val="1.0"/>
      </c:valAx>
      <c:valAx>
        <c:axId val="-2143522768"/>
        <c:scaling>
          <c:orientation val="minMax"/>
          <c:max val="3.0"/>
          <c:min val="0.0"/>
        </c:scaling>
        <c:delete val="0"/>
        <c:axPos val="l"/>
        <c:majorGridlines/>
        <c:numFmt formatCode="General" sourceLinked="1"/>
        <c:majorTickMark val="out"/>
        <c:minorTickMark val="none"/>
        <c:tickLblPos val="nextTo"/>
        <c:spPr>
          <a:ln w="25400"/>
        </c:spPr>
        <c:crossAx val="-2143546256"/>
        <c:crossesAt val="0.0"/>
        <c:crossBetween val="midCat"/>
        <c:majorUnit val="1.0"/>
      </c:valAx>
      <c:spPr>
        <a:noFill/>
        <a:ln w="25400">
          <a:noFill/>
        </a:ln>
      </c:spPr>
    </c:plotArea>
    <c:plotVisOnly val="1"/>
    <c:dispBlanksAs val="gap"/>
    <c:showDLblsOverMax val="0"/>
  </c:chart>
  <c:externalData r:id="rId1">
    <c:autoUpdate val="0"/>
  </c:externalData>
</c:chartSpac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BB16BA9-09F6-E44E-9281-2C85268B2D81}" type="doc">
      <dgm:prSet loTypeId="urn:microsoft.com/office/officeart/2005/8/layout/radial6" loCatId="" qsTypeId="urn:microsoft.com/office/officeart/2005/8/quickstyle/simple1" qsCatId="simple" csTypeId="urn:microsoft.com/office/officeart/2005/8/colors/accent1_2" csCatId="accent1" phldr="1"/>
      <dgm:spPr/>
      <dgm:t>
        <a:bodyPr/>
        <a:lstStyle/>
        <a:p>
          <a:endParaRPr lang="en-US"/>
        </a:p>
      </dgm:t>
    </dgm:pt>
    <dgm:pt modelId="{4AF17925-05AE-9743-91BC-3ECF52519E56}">
      <dgm:prSet phldrT="[Text]" custT="1">
        <dgm:style>
          <a:lnRef idx="3">
            <a:schemeClr val="lt1"/>
          </a:lnRef>
          <a:fillRef idx="1">
            <a:schemeClr val="accent6"/>
          </a:fillRef>
          <a:effectRef idx="1">
            <a:schemeClr val="accent6"/>
          </a:effectRef>
          <a:fontRef idx="minor">
            <a:schemeClr val="lt1"/>
          </a:fontRef>
        </dgm:style>
      </dgm:prSet>
      <dgm:spPr>
        <a:solidFill>
          <a:schemeClr val="accent3"/>
        </a:solidFill>
      </dgm:spPr>
      <dgm:t>
        <a:bodyPr/>
        <a:lstStyle/>
        <a:p>
          <a:r>
            <a:rPr lang="en-US" sz="1800" smtClean="0"/>
            <a:t>Analyze</a:t>
          </a:r>
          <a:endParaRPr lang="en-US" sz="1800"/>
        </a:p>
      </dgm:t>
    </dgm:pt>
    <dgm:pt modelId="{413E1F46-13FC-D147-B779-981F91F79E68}" type="parTrans" cxnId="{7B179255-238D-624E-9727-075CA0493615}">
      <dgm:prSet/>
      <dgm:spPr/>
      <dgm:t>
        <a:bodyPr/>
        <a:lstStyle/>
        <a:p>
          <a:endParaRPr lang="en-US"/>
        </a:p>
      </dgm:t>
    </dgm:pt>
    <dgm:pt modelId="{919A8DB8-A6DC-2844-BF36-905BEE77B7DD}" type="sibTrans" cxnId="{7B179255-238D-624E-9727-075CA0493615}">
      <dgm:prSet/>
      <dgm:spPr>
        <a:solidFill>
          <a:srgbClr val="D99694"/>
        </a:solidFill>
        <a:ln>
          <a:solidFill>
            <a:srgbClr val="D99694"/>
          </a:solidFill>
        </a:ln>
      </dgm:spPr>
      <dgm:t>
        <a:bodyPr/>
        <a:lstStyle/>
        <a:p>
          <a:endParaRPr lang="en-US"/>
        </a:p>
      </dgm:t>
    </dgm:pt>
    <dgm:pt modelId="{52F146AA-7D06-FB4B-AD85-60DFC4E9BE96}">
      <dgm:prSet phldrT="[Text]" custT="1">
        <dgm:style>
          <a:lnRef idx="3">
            <a:schemeClr val="lt1"/>
          </a:lnRef>
          <a:fillRef idx="1">
            <a:schemeClr val="accent1"/>
          </a:fillRef>
          <a:effectRef idx="1">
            <a:schemeClr val="accent1"/>
          </a:effectRef>
          <a:fontRef idx="minor">
            <a:schemeClr val="lt1"/>
          </a:fontRef>
        </dgm:style>
      </dgm:prSet>
      <dgm:spPr/>
      <dgm:t>
        <a:bodyPr/>
        <a:lstStyle/>
        <a:p>
          <a:r>
            <a:rPr lang="en-US" sz="1800" smtClean="0"/>
            <a:t>Synthesize</a:t>
          </a:r>
          <a:endParaRPr lang="en-US" sz="1800"/>
        </a:p>
      </dgm:t>
    </dgm:pt>
    <dgm:pt modelId="{BE605C68-CF72-8948-A86C-7EBEBC656AE9}" type="parTrans" cxnId="{DDBCAE4D-E48F-424F-A38F-76CB2650B35C}">
      <dgm:prSet/>
      <dgm:spPr/>
      <dgm:t>
        <a:bodyPr/>
        <a:lstStyle/>
        <a:p>
          <a:endParaRPr lang="en-US"/>
        </a:p>
      </dgm:t>
    </dgm:pt>
    <dgm:pt modelId="{C65B70E0-46EF-A34A-AB90-445193BF930F}" type="sibTrans" cxnId="{DDBCAE4D-E48F-424F-A38F-76CB2650B35C}">
      <dgm:prSet/>
      <dgm:spPr>
        <a:solidFill>
          <a:srgbClr val="D99694"/>
        </a:solidFill>
        <a:ln>
          <a:solidFill>
            <a:srgbClr val="D99694"/>
          </a:solidFill>
        </a:ln>
      </dgm:spPr>
      <dgm:t>
        <a:bodyPr/>
        <a:lstStyle/>
        <a:p>
          <a:endParaRPr lang="en-US"/>
        </a:p>
      </dgm:t>
    </dgm:pt>
    <dgm:pt modelId="{6F5E68B5-341C-A145-AA03-B3C1830EDEB7}">
      <dgm:prSet phldrT="[Text]" custT="1">
        <dgm:style>
          <a:lnRef idx="3">
            <a:schemeClr val="lt1"/>
          </a:lnRef>
          <a:fillRef idx="1">
            <a:schemeClr val="accent3"/>
          </a:fillRef>
          <a:effectRef idx="1">
            <a:schemeClr val="accent3"/>
          </a:effectRef>
          <a:fontRef idx="minor">
            <a:schemeClr val="lt1"/>
          </a:fontRef>
        </dgm:style>
      </dgm:prSet>
      <dgm:spPr>
        <a:solidFill>
          <a:srgbClr val="8064A2"/>
        </a:solidFill>
      </dgm:spPr>
      <dgm:t>
        <a:bodyPr/>
        <a:lstStyle/>
        <a:p>
          <a:r>
            <a:rPr lang="en-US" sz="1800" smtClean="0"/>
            <a:t>Explore</a:t>
          </a:r>
          <a:endParaRPr lang="en-US" sz="1800"/>
        </a:p>
      </dgm:t>
    </dgm:pt>
    <dgm:pt modelId="{0FD8E0C9-ED1B-2B4C-964A-FC9B676C114E}" type="parTrans" cxnId="{F3CE981D-7F9A-0040-8584-50228ACFFFDA}">
      <dgm:prSet/>
      <dgm:spPr/>
      <dgm:t>
        <a:bodyPr/>
        <a:lstStyle/>
        <a:p>
          <a:endParaRPr lang="en-US"/>
        </a:p>
      </dgm:t>
    </dgm:pt>
    <dgm:pt modelId="{5ECA0900-97DB-6949-A767-AFA67DC332D7}" type="sibTrans" cxnId="{F3CE981D-7F9A-0040-8584-50228ACFFFDA}">
      <dgm:prSet/>
      <dgm:spPr>
        <a:solidFill>
          <a:srgbClr val="D99694"/>
        </a:solidFill>
        <a:ln>
          <a:solidFill>
            <a:srgbClr val="D99694"/>
          </a:solidFill>
        </a:ln>
      </dgm:spPr>
      <dgm:t>
        <a:bodyPr/>
        <a:lstStyle/>
        <a:p>
          <a:endParaRPr lang="en-US"/>
        </a:p>
      </dgm:t>
    </dgm:pt>
    <dgm:pt modelId="{D65D8864-9107-A44D-97FE-73712CE0D097}">
      <dgm:prSet phldrT="[Text]" custT="1">
        <dgm:style>
          <a:lnRef idx="3">
            <a:schemeClr val="lt1"/>
          </a:lnRef>
          <a:fillRef idx="1">
            <a:schemeClr val="accent2"/>
          </a:fillRef>
          <a:effectRef idx="1">
            <a:schemeClr val="accent2"/>
          </a:effectRef>
          <a:fontRef idx="minor">
            <a:schemeClr val="lt1"/>
          </a:fontRef>
        </dgm:style>
      </dgm:prSet>
      <dgm:spPr/>
      <dgm:t>
        <a:bodyPr/>
        <a:lstStyle/>
        <a:p>
          <a:r>
            <a:rPr lang="en-US" sz="1800" dirty="0" smtClean="0"/>
            <a:t>Experimental Design</a:t>
          </a:r>
          <a:endParaRPr lang="en-US" sz="1800" dirty="0"/>
        </a:p>
      </dgm:t>
    </dgm:pt>
    <dgm:pt modelId="{D9DFBBB3-2002-A84E-8499-2E9C28C76A24}" type="sibTrans" cxnId="{E494F614-202A-7449-AC4F-26E9481FEA8F}">
      <dgm:prSet/>
      <dgm:spPr/>
      <dgm:t>
        <a:bodyPr/>
        <a:lstStyle/>
        <a:p>
          <a:endParaRPr lang="en-US"/>
        </a:p>
      </dgm:t>
    </dgm:pt>
    <dgm:pt modelId="{802582C4-9F63-7D49-9C34-B8C771CE2C3C}" type="parTrans" cxnId="{E494F614-202A-7449-AC4F-26E9481FEA8F}">
      <dgm:prSet/>
      <dgm:spPr/>
      <dgm:t>
        <a:bodyPr/>
        <a:lstStyle/>
        <a:p>
          <a:endParaRPr lang="en-US"/>
        </a:p>
      </dgm:t>
    </dgm:pt>
    <dgm:pt modelId="{1237B5A2-6C05-2040-8DBA-96B88C07936C}" type="pres">
      <dgm:prSet presAssocID="{1BB16BA9-09F6-E44E-9281-2C85268B2D81}" presName="Name0" presStyleCnt="0">
        <dgm:presLayoutVars>
          <dgm:chMax val="1"/>
          <dgm:dir/>
          <dgm:animLvl val="ctr"/>
          <dgm:resizeHandles val="exact"/>
        </dgm:presLayoutVars>
      </dgm:prSet>
      <dgm:spPr/>
      <dgm:t>
        <a:bodyPr/>
        <a:lstStyle/>
        <a:p>
          <a:endParaRPr lang="en-US"/>
        </a:p>
      </dgm:t>
    </dgm:pt>
    <dgm:pt modelId="{A4B84E0B-3297-6741-A0BA-668B966357AB}" type="pres">
      <dgm:prSet presAssocID="{D65D8864-9107-A44D-97FE-73712CE0D097}" presName="centerShape" presStyleLbl="node0" presStyleIdx="0" presStyleCnt="1" custScaleX="165341" custScaleY="62776"/>
      <dgm:spPr/>
      <dgm:t>
        <a:bodyPr/>
        <a:lstStyle/>
        <a:p>
          <a:endParaRPr lang="en-US"/>
        </a:p>
      </dgm:t>
    </dgm:pt>
    <dgm:pt modelId="{1F6DDE22-BDB2-2043-8082-9A4018BF04C0}" type="pres">
      <dgm:prSet presAssocID="{6F5E68B5-341C-A145-AA03-B3C1830EDEB7}" presName="node" presStyleLbl="node1" presStyleIdx="0" presStyleCnt="3" custScaleX="195651" custScaleY="80897">
        <dgm:presLayoutVars>
          <dgm:bulletEnabled val="1"/>
        </dgm:presLayoutVars>
      </dgm:prSet>
      <dgm:spPr/>
      <dgm:t>
        <a:bodyPr/>
        <a:lstStyle/>
        <a:p>
          <a:endParaRPr lang="en-US"/>
        </a:p>
      </dgm:t>
    </dgm:pt>
    <dgm:pt modelId="{99319F52-9B22-0143-9CF4-7108B0FBE833}" type="pres">
      <dgm:prSet presAssocID="{6F5E68B5-341C-A145-AA03-B3C1830EDEB7}" presName="dummy" presStyleCnt="0"/>
      <dgm:spPr/>
    </dgm:pt>
    <dgm:pt modelId="{04735AD4-1468-CA41-97CC-A31B674BE0B8}" type="pres">
      <dgm:prSet presAssocID="{5ECA0900-97DB-6949-A767-AFA67DC332D7}" presName="sibTrans" presStyleLbl="sibTrans2D1" presStyleIdx="0" presStyleCnt="3"/>
      <dgm:spPr/>
      <dgm:t>
        <a:bodyPr/>
        <a:lstStyle/>
        <a:p>
          <a:endParaRPr lang="en-US"/>
        </a:p>
      </dgm:t>
    </dgm:pt>
    <dgm:pt modelId="{5132EDF4-B8FA-7649-B5AA-46BA1EE699F8}" type="pres">
      <dgm:prSet presAssocID="{4AF17925-05AE-9743-91BC-3ECF52519E56}" presName="node" presStyleLbl="node1" presStyleIdx="1" presStyleCnt="3" custScaleX="195651" custScaleY="80897">
        <dgm:presLayoutVars>
          <dgm:bulletEnabled val="1"/>
        </dgm:presLayoutVars>
      </dgm:prSet>
      <dgm:spPr/>
      <dgm:t>
        <a:bodyPr/>
        <a:lstStyle/>
        <a:p>
          <a:endParaRPr lang="en-US"/>
        </a:p>
      </dgm:t>
    </dgm:pt>
    <dgm:pt modelId="{C4029028-02DC-7041-9448-F1362B742000}" type="pres">
      <dgm:prSet presAssocID="{4AF17925-05AE-9743-91BC-3ECF52519E56}" presName="dummy" presStyleCnt="0"/>
      <dgm:spPr/>
    </dgm:pt>
    <dgm:pt modelId="{8E95350A-0C71-D44C-BF00-D46A3E009766}" type="pres">
      <dgm:prSet presAssocID="{919A8DB8-A6DC-2844-BF36-905BEE77B7DD}" presName="sibTrans" presStyleLbl="sibTrans2D1" presStyleIdx="1" presStyleCnt="3"/>
      <dgm:spPr/>
      <dgm:t>
        <a:bodyPr/>
        <a:lstStyle/>
        <a:p>
          <a:endParaRPr lang="en-US"/>
        </a:p>
      </dgm:t>
    </dgm:pt>
    <dgm:pt modelId="{5C7323EB-B60D-9341-91AF-FABA1CC33721}" type="pres">
      <dgm:prSet presAssocID="{52F146AA-7D06-FB4B-AD85-60DFC4E9BE96}" presName="node" presStyleLbl="node1" presStyleIdx="2" presStyleCnt="3" custScaleX="195651" custScaleY="80897">
        <dgm:presLayoutVars>
          <dgm:bulletEnabled val="1"/>
        </dgm:presLayoutVars>
      </dgm:prSet>
      <dgm:spPr/>
      <dgm:t>
        <a:bodyPr/>
        <a:lstStyle/>
        <a:p>
          <a:endParaRPr lang="en-US"/>
        </a:p>
      </dgm:t>
    </dgm:pt>
    <dgm:pt modelId="{14F56FC1-6130-EB49-BA00-C6F3BD86E476}" type="pres">
      <dgm:prSet presAssocID="{52F146AA-7D06-FB4B-AD85-60DFC4E9BE96}" presName="dummy" presStyleCnt="0"/>
      <dgm:spPr/>
    </dgm:pt>
    <dgm:pt modelId="{149DB8FC-F5C1-5B45-AE25-4928D7D98648}" type="pres">
      <dgm:prSet presAssocID="{C65B70E0-46EF-A34A-AB90-445193BF930F}" presName="sibTrans" presStyleLbl="sibTrans2D1" presStyleIdx="2" presStyleCnt="3"/>
      <dgm:spPr/>
      <dgm:t>
        <a:bodyPr/>
        <a:lstStyle/>
        <a:p>
          <a:endParaRPr lang="en-US"/>
        </a:p>
      </dgm:t>
    </dgm:pt>
  </dgm:ptLst>
  <dgm:cxnLst>
    <dgm:cxn modelId="{DDBCAE4D-E48F-424F-A38F-76CB2650B35C}" srcId="{D65D8864-9107-A44D-97FE-73712CE0D097}" destId="{52F146AA-7D06-FB4B-AD85-60DFC4E9BE96}" srcOrd="2" destOrd="0" parTransId="{BE605C68-CF72-8948-A86C-7EBEBC656AE9}" sibTransId="{C65B70E0-46EF-A34A-AB90-445193BF930F}"/>
    <dgm:cxn modelId="{956B3BD1-33F0-B047-8353-22ED43B703E4}" type="presOf" srcId="{52F146AA-7D06-FB4B-AD85-60DFC4E9BE96}" destId="{5C7323EB-B60D-9341-91AF-FABA1CC33721}" srcOrd="0" destOrd="0" presId="urn:microsoft.com/office/officeart/2005/8/layout/radial6"/>
    <dgm:cxn modelId="{E494F614-202A-7449-AC4F-26E9481FEA8F}" srcId="{1BB16BA9-09F6-E44E-9281-2C85268B2D81}" destId="{D65D8864-9107-A44D-97FE-73712CE0D097}" srcOrd="0" destOrd="0" parTransId="{802582C4-9F63-7D49-9C34-B8C771CE2C3C}" sibTransId="{D9DFBBB3-2002-A84E-8499-2E9C28C76A24}"/>
    <dgm:cxn modelId="{6DF83C69-45AD-FB4B-AC36-EB852DC51F8E}" type="presOf" srcId="{6F5E68B5-341C-A145-AA03-B3C1830EDEB7}" destId="{1F6DDE22-BDB2-2043-8082-9A4018BF04C0}" srcOrd="0" destOrd="0" presId="urn:microsoft.com/office/officeart/2005/8/layout/radial6"/>
    <dgm:cxn modelId="{7B179255-238D-624E-9727-075CA0493615}" srcId="{D65D8864-9107-A44D-97FE-73712CE0D097}" destId="{4AF17925-05AE-9743-91BC-3ECF52519E56}" srcOrd="1" destOrd="0" parTransId="{413E1F46-13FC-D147-B779-981F91F79E68}" sibTransId="{919A8DB8-A6DC-2844-BF36-905BEE77B7DD}"/>
    <dgm:cxn modelId="{B84C56CB-9180-5746-B019-49F35F92F615}" type="presOf" srcId="{4AF17925-05AE-9743-91BC-3ECF52519E56}" destId="{5132EDF4-B8FA-7649-B5AA-46BA1EE699F8}" srcOrd="0" destOrd="0" presId="urn:microsoft.com/office/officeart/2005/8/layout/radial6"/>
    <dgm:cxn modelId="{6FC453A5-397D-6944-9FF2-9FEAB8B53599}" type="presOf" srcId="{1BB16BA9-09F6-E44E-9281-2C85268B2D81}" destId="{1237B5A2-6C05-2040-8DBA-96B88C07936C}" srcOrd="0" destOrd="0" presId="urn:microsoft.com/office/officeart/2005/8/layout/radial6"/>
    <dgm:cxn modelId="{F3CE981D-7F9A-0040-8584-50228ACFFFDA}" srcId="{D65D8864-9107-A44D-97FE-73712CE0D097}" destId="{6F5E68B5-341C-A145-AA03-B3C1830EDEB7}" srcOrd="0" destOrd="0" parTransId="{0FD8E0C9-ED1B-2B4C-964A-FC9B676C114E}" sibTransId="{5ECA0900-97DB-6949-A767-AFA67DC332D7}"/>
    <dgm:cxn modelId="{3F356DEE-0AA9-EA42-81C4-943EF0C03A1D}" type="presOf" srcId="{D65D8864-9107-A44D-97FE-73712CE0D097}" destId="{A4B84E0B-3297-6741-A0BA-668B966357AB}" srcOrd="0" destOrd="0" presId="urn:microsoft.com/office/officeart/2005/8/layout/radial6"/>
    <dgm:cxn modelId="{C6954D35-89BE-084C-9390-526E6E495B1E}" type="presOf" srcId="{C65B70E0-46EF-A34A-AB90-445193BF930F}" destId="{149DB8FC-F5C1-5B45-AE25-4928D7D98648}" srcOrd="0" destOrd="0" presId="urn:microsoft.com/office/officeart/2005/8/layout/radial6"/>
    <dgm:cxn modelId="{28ED4669-DFB0-A14A-A8ED-C410C6F4DAD0}" type="presOf" srcId="{919A8DB8-A6DC-2844-BF36-905BEE77B7DD}" destId="{8E95350A-0C71-D44C-BF00-D46A3E009766}" srcOrd="0" destOrd="0" presId="urn:microsoft.com/office/officeart/2005/8/layout/radial6"/>
    <dgm:cxn modelId="{AD2F3D6E-4D7F-9545-A93C-6729F10D56FE}" type="presOf" srcId="{5ECA0900-97DB-6949-A767-AFA67DC332D7}" destId="{04735AD4-1468-CA41-97CC-A31B674BE0B8}" srcOrd="0" destOrd="0" presId="urn:microsoft.com/office/officeart/2005/8/layout/radial6"/>
    <dgm:cxn modelId="{1B1D46F9-33FF-1E44-B746-66E3B436AD4D}" type="presParOf" srcId="{1237B5A2-6C05-2040-8DBA-96B88C07936C}" destId="{A4B84E0B-3297-6741-A0BA-668B966357AB}" srcOrd="0" destOrd="0" presId="urn:microsoft.com/office/officeart/2005/8/layout/radial6"/>
    <dgm:cxn modelId="{061A63D0-5FFF-E742-ACE7-57515367FFBD}" type="presParOf" srcId="{1237B5A2-6C05-2040-8DBA-96B88C07936C}" destId="{1F6DDE22-BDB2-2043-8082-9A4018BF04C0}" srcOrd="1" destOrd="0" presId="urn:microsoft.com/office/officeart/2005/8/layout/radial6"/>
    <dgm:cxn modelId="{7269ED25-6685-3D47-81DC-D12B3235DBD5}" type="presParOf" srcId="{1237B5A2-6C05-2040-8DBA-96B88C07936C}" destId="{99319F52-9B22-0143-9CF4-7108B0FBE833}" srcOrd="2" destOrd="0" presId="urn:microsoft.com/office/officeart/2005/8/layout/radial6"/>
    <dgm:cxn modelId="{8FE07DF9-008E-6E44-BDA1-2BFB205F4379}" type="presParOf" srcId="{1237B5A2-6C05-2040-8DBA-96B88C07936C}" destId="{04735AD4-1468-CA41-97CC-A31B674BE0B8}" srcOrd="3" destOrd="0" presId="urn:microsoft.com/office/officeart/2005/8/layout/radial6"/>
    <dgm:cxn modelId="{51860F83-CC40-C742-A7D3-54BB500AF88E}" type="presParOf" srcId="{1237B5A2-6C05-2040-8DBA-96B88C07936C}" destId="{5132EDF4-B8FA-7649-B5AA-46BA1EE699F8}" srcOrd="4" destOrd="0" presId="urn:microsoft.com/office/officeart/2005/8/layout/radial6"/>
    <dgm:cxn modelId="{EFA5DF3E-7346-0648-868C-691AACC04F37}" type="presParOf" srcId="{1237B5A2-6C05-2040-8DBA-96B88C07936C}" destId="{C4029028-02DC-7041-9448-F1362B742000}" srcOrd="5" destOrd="0" presId="urn:microsoft.com/office/officeart/2005/8/layout/radial6"/>
    <dgm:cxn modelId="{B80AD33D-116F-8F49-A3E9-1123F9C42D6B}" type="presParOf" srcId="{1237B5A2-6C05-2040-8DBA-96B88C07936C}" destId="{8E95350A-0C71-D44C-BF00-D46A3E009766}" srcOrd="6" destOrd="0" presId="urn:microsoft.com/office/officeart/2005/8/layout/radial6"/>
    <dgm:cxn modelId="{8D12BF42-EA2F-9444-85A1-59CADE13F3AF}" type="presParOf" srcId="{1237B5A2-6C05-2040-8DBA-96B88C07936C}" destId="{5C7323EB-B60D-9341-91AF-FABA1CC33721}" srcOrd="7" destOrd="0" presId="urn:microsoft.com/office/officeart/2005/8/layout/radial6"/>
    <dgm:cxn modelId="{50FE4C8C-E081-6240-AC21-879E41B93F6D}" type="presParOf" srcId="{1237B5A2-6C05-2040-8DBA-96B88C07936C}" destId="{14F56FC1-6130-EB49-BA00-C6F3BD86E476}" srcOrd="8" destOrd="0" presId="urn:microsoft.com/office/officeart/2005/8/layout/radial6"/>
    <dgm:cxn modelId="{7FD8B153-4FFA-2241-A6F9-6EC3268623B8}" type="presParOf" srcId="{1237B5A2-6C05-2040-8DBA-96B88C07936C}" destId="{149DB8FC-F5C1-5B45-AE25-4928D7D98648}" srcOrd="9" destOrd="0" presId="urn:microsoft.com/office/officeart/2005/8/layout/radial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1BB16BA9-09F6-E44E-9281-2C85268B2D81}" type="doc">
      <dgm:prSet loTypeId="urn:microsoft.com/office/officeart/2005/8/layout/radial6" loCatId="" qsTypeId="urn:microsoft.com/office/officeart/2005/8/quickstyle/simple1" qsCatId="simple" csTypeId="urn:microsoft.com/office/officeart/2005/8/colors/accent1_2" csCatId="accent1" phldr="1"/>
      <dgm:spPr/>
      <dgm:t>
        <a:bodyPr/>
        <a:lstStyle/>
        <a:p>
          <a:endParaRPr lang="en-US"/>
        </a:p>
      </dgm:t>
    </dgm:pt>
    <dgm:pt modelId="{4AF17925-05AE-9743-91BC-3ECF52519E56}">
      <dgm:prSet phldrT="[Text]" custT="1">
        <dgm:style>
          <a:lnRef idx="3">
            <a:schemeClr val="lt1"/>
          </a:lnRef>
          <a:fillRef idx="1">
            <a:schemeClr val="accent6"/>
          </a:fillRef>
          <a:effectRef idx="1">
            <a:schemeClr val="accent6"/>
          </a:effectRef>
          <a:fontRef idx="minor">
            <a:schemeClr val="lt1"/>
          </a:fontRef>
        </dgm:style>
      </dgm:prSet>
      <dgm:spPr>
        <a:solidFill>
          <a:schemeClr val="accent3"/>
        </a:solidFill>
      </dgm:spPr>
      <dgm:t>
        <a:bodyPr/>
        <a:lstStyle/>
        <a:p>
          <a:r>
            <a:rPr lang="en-US" sz="1800" smtClean="0"/>
            <a:t>Analyze</a:t>
          </a:r>
          <a:endParaRPr lang="en-US" sz="1800"/>
        </a:p>
      </dgm:t>
    </dgm:pt>
    <dgm:pt modelId="{413E1F46-13FC-D147-B779-981F91F79E68}" type="parTrans" cxnId="{7B179255-238D-624E-9727-075CA0493615}">
      <dgm:prSet/>
      <dgm:spPr/>
      <dgm:t>
        <a:bodyPr/>
        <a:lstStyle/>
        <a:p>
          <a:endParaRPr lang="en-US"/>
        </a:p>
      </dgm:t>
    </dgm:pt>
    <dgm:pt modelId="{919A8DB8-A6DC-2844-BF36-905BEE77B7DD}" type="sibTrans" cxnId="{7B179255-238D-624E-9727-075CA0493615}">
      <dgm:prSet/>
      <dgm:spPr>
        <a:solidFill>
          <a:srgbClr val="D99694"/>
        </a:solidFill>
        <a:ln>
          <a:solidFill>
            <a:srgbClr val="D99694"/>
          </a:solidFill>
        </a:ln>
      </dgm:spPr>
      <dgm:t>
        <a:bodyPr/>
        <a:lstStyle/>
        <a:p>
          <a:endParaRPr lang="en-US"/>
        </a:p>
      </dgm:t>
    </dgm:pt>
    <dgm:pt modelId="{52F146AA-7D06-FB4B-AD85-60DFC4E9BE96}">
      <dgm:prSet phldrT="[Text]" custT="1">
        <dgm:style>
          <a:lnRef idx="3">
            <a:schemeClr val="lt1"/>
          </a:lnRef>
          <a:fillRef idx="1">
            <a:schemeClr val="accent1"/>
          </a:fillRef>
          <a:effectRef idx="1">
            <a:schemeClr val="accent1"/>
          </a:effectRef>
          <a:fontRef idx="minor">
            <a:schemeClr val="lt1"/>
          </a:fontRef>
        </dgm:style>
      </dgm:prSet>
      <dgm:spPr/>
      <dgm:t>
        <a:bodyPr/>
        <a:lstStyle/>
        <a:p>
          <a:r>
            <a:rPr lang="en-US" sz="1800" smtClean="0"/>
            <a:t>Synthesize</a:t>
          </a:r>
          <a:endParaRPr lang="en-US" sz="1800"/>
        </a:p>
      </dgm:t>
    </dgm:pt>
    <dgm:pt modelId="{BE605C68-CF72-8948-A86C-7EBEBC656AE9}" type="parTrans" cxnId="{DDBCAE4D-E48F-424F-A38F-76CB2650B35C}">
      <dgm:prSet/>
      <dgm:spPr/>
      <dgm:t>
        <a:bodyPr/>
        <a:lstStyle/>
        <a:p>
          <a:endParaRPr lang="en-US"/>
        </a:p>
      </dgm:t>
    </dgm:pt>
    <dgm:pt modelId="{C65B70E0-46EF-A34A-AB90-445193BF930F}" type="sibTrans" cxnId="{DDBCAE4D-E48F-424F-A38F-76CB2650B35C}">
      <dgm:prSet/>
      <dgm:spPr>
        <a:solidFill>
          <a:srgbClr val="D99694"/>
        </a:solidFill>
        <a:ln>
          <a:solidFill>
            <a:srgbClr val="D99694"/>
          </a:solidFill>
        </a:ln>
      </dgm:spPr>
      <dgm:t>
        <a:bodyPr/>
        <a:lstStyle/>
        <a:p>
          <a:endParaRPr lang="en-US"/>
        </a:p>
      </dgm:t>
    </dgm:pt>
    <dgm:pt modelId="{6F5E68B5-341C-A145-AA03-B3C1830EDEB7}">
      <dgm:prSet phldrT="[Text]" custT="1">
        <dgm:style>
          <a:lnRef idx="3">
            <a:schemeClr val="lt1"/>
          </a:lnRef>
          <a:fillRef idx="1">
            <a:schemeClr val="accent3"/>
          </a:fillRef>
          <a:effectRef idx="1">
            <a:schemeClr val="accent3"/>
          </a:effectRef>
          <a:fontRef idx="minor">
            <a:schemeClr val="lt1"/>
          </a:fontRef>
        </dgm:style>
      </dgm:prSet>
      <dgm:spPr>
        <a:solidFill>
          <a:srgbClr val="8064A2"/>
        </a:solidFill>
      </dgm:spPr>
      <dgm:t>
        <a:bodyPr/>
        <a:lstStyle/>
        <a:p>
          <a:r>
            <a:rPr lang="en-US" sz="1800" smtClean="0"/>
            <a:t>Explore</a:t>
          </a:r>
          <a:endParaRPr lang="en-US" sz="1800"/>
        </a:p>
      </dgm:t>
    </dgm:pt>
    <dgm:pt modelId="{0FD8E0C9-ED1B-2B4C-964A-FC9B676C114E}" type="parTrans" cxnId="{F3CE981D-7F9A-0040-8584-50228ACFFFDA}">
      <dgm:prSet/>
      <dgm:spPr/>
      <dgm:t>
        <a:bodyPr/>
        <a:lstStyle/>
        <a:p>
          <a:endParaRPr lang="en-US"/>
        </a:p>
      </dgm:t>
    </dgm:pt>
    <dgm:pt modelId="{5ECA0900-97DB-6949-A767-AFA67DC332D7}" type="sibTrans" cxnId="{F3CE981D-7F9A-0040-8584-50228ACFFFDA}">
      <dgm:prSet/>
      <dgm:spPr>
        <a:solidFill>
          <a:srgbClr val="D99694"/>
        </a:solidFill>
        <a:ln>
          <a:solidFill>
            <a:srgbClr val="D99694"/>
          </a:solidFill>
        </a:ln>
      </dgm:spPr>
      <dgm:t>
        <a:bodyPr/>
        <a:lstStyle/>
        <a:p>
          <a:endParaRPr lang="en-US"/>
        </a:p>
      </dgm:t>
    </dgm:pt>
    <dgm:pt modelId="{D65D8864-9107-A44D-97FE-73712CE0D097}">
      <dgm:prSet phldrT="[Text]" custT="1">
        <dgm:style>
          <a:lnRef idx="3">
            <a:schemeClr val="lt1"/>
          </a:lnRef>
          <a:fillRef idx="1">
            <a:schemeClr val="accent2"/>
          </a:fillRef>
          <a:effectRef idx="1">
            <a:schemeClr val="accent2"/>
          </a:effectRef>
          <a:fontRef idx="minor">
            <a:schemeClr val="lt1"/>
          </a:fontRef>
        </dgm:style>
      </dgm:prSet>
      <dgm:spPr/>
      <dgm:t>
        <a:bodyPr/>
        <a:lstStyle/>
        <a:p>
          <a:r>
            <a:rPr lang="en-US" sz="1800" smtClean="0"/>
            <a:t>Experimental Design</a:t>
          </a:r>
          <a:endParaRPr lang="en-US" sz="1800"/>
        </a:p>
      </dgm:t>
    </dgm:pt>
    <dgm:pt modelId="{D9DFBBB3-2002-A84E-8499-2E9C28C76A24}" type="sibTrans" cxnId="{E494F614-202A-7449-AC4F-26E9481FEA8F}">
      <dgm:prSet/>
      <dgm:spPr/>
      <dgm:t>
        <a:bodyPr/>
        <a:lstStyle/>
        <a:p>
          <a:endParaRPr lang="en-US"/>
        </a:p>
      </dgm:t>
    </dgm:pt>
    <dgm:pt modelId="{802582C4-9F63-7D49-9C34-B8C771CE2C3C}" type="parTrans" cxnId="{E494F614-202A-7449-AC4F-26E9481FEA8F}">
      <dgm:prSet/>
      <dgm:spPr/>
      <dgm:t>
        <a:bodyPr/>
        <a:lstStyle/>
        <a:p>
          <a:endParaRPr lang="en-US"/>
        </a:p>
      </dgm:t>
    </dgm:pt>
    <dgm:pt modelId="{1237B5A2-6C05-2040-8DBA-96B88C07936C}" type="pres">
      <dgm:prSet presAssocID="{1BB16BA9-09F6-E44E-9281-2C85268B2D81}" presName="Name0" presStyleCnt="0">
        <dgm:presLayoutVars>
          <dgm:chMax val="1"/>
          <dgm:dir/>
          <dgm:animLvl val="ctr"/>
          <dgm:resizeHandles val="exact"/>
        </dgm:presLayoutVars>
      </dgm:prSet>
      <dgm:spPr/>
      <dgm:t>
        <a:bodyPr/>
        <a:lstStyle/>
        <a:p>
          <a:endParaRPr lang="en-US"/>
        </a:p>
      </dgm:t>
    </dgm:pt>
    <dgm:pt modelId="{A4B84E0B-3297-6741-A0BA-668B966357AB}" type="pres">
      <dgm:prSet presAssocID="{D65D8864-9107-A44D-97FE-73712CE0D097}" presName="centerShape" presStyleLbl="node0" presStyleIdx="0" presStyleCnt="1" custScaleX="165341" custScaleY="62776"/>
      <dgm:spPr/>
      <dgm:t>
        <a:bodyPr/>
        <a:lstStyle/>
        <a:p>
          <a:endParaRPr lang="en-US"/>
        </a:p>
      </dgm:t>
    </dgm:pt>
    <dgm:pt modelId="{1F6DDE22-BDB2-2043-8082-9A4018BF04C0}" type="pres">
      <dgm:prSet presAssocID="{6F5E68B5-341C-A145-AA03-B3C1830EDEB7}" presName="node" presStyleLbl="node1" presStyleIdx="0" presStyleCnt="3" custScaleX="195651" custScaleY="80897">
        <dgm:presLayoutVars>
          <dgm:bulletEnabled val="1"/>
        </dgm:presLayoutVars>
      </dgm:prSet>
      <dgm:spPr/>
      <dgm:t>
        <a:bodyPr/>
        <a:lstStyle/>
        <a:p>
          <a:endParaRPr lang="en-US"/>
        </a:p>
      </dgm:t>
    </dgm:pt>
    <dgm:pt modelId="{99319F52-9B22-0143-9CF4-7108B0FBE833}" type="pres">
      <dgm:prSet presAssocID="{6F5E68B5-341C-A145-AA03-B3C1830EDEB7}" presName="dummy" presStyleCnt="0"/>
      <dgm:spPr/>
    </dgm:pt>
    <dgm:pt modelId="{04735AD4-1468-CA41-97CC-A31B674BE0B8}" type="pres">
      <dgm:prSet presAssocID="{5ECA0900-97DB-6949-A767-AFA67DC332D7}" presName="sibTrans" presStyleLbl="sibTrans2D1" presStyleIdx="0" presStyleCnt="3"/>
      <dgm:spPr/>
      <dgm:t>
        <a:bodyPr/>
        <a:lstStyle/>
        <a:p>
          <a:endParaRPr lang="en-US"/>
        </a:p>
      </dgm:t>
    </dgm:pt>
    <dgm:pt modelId="{5132EDF4-B8FA-7649-B5AA-46BA1EE699F8}" type="pres">
      <dgm:prSet presAssocID="{4AF17925-05AE-9743-91BC-3ECF52519E56}" presName="node" presStyleLbl="node1" presStyleIdx="1" presStyleCnt="3" custScaleX="195651" custScaleY="80897">
        <dgm:presLayoutVars>
          <dgm:bulletEnabled val="1"/>
        </dgm:presLayoutVars>
      </dgm:prSet>
      <dgm:spPr/>
      <dgm:t>
        <a:bodyPr/>
        <a:lstStyle/>
        <a:p>
          <a:endParaRPr lang="en-US"/>
        </a:p>
      </dgm:t>
    </dgm:pt>
    <dgm:pt modelId="{C4029028-02DC-7041-9448-F1362B742000}" type="pres">
      <dgm:prSet presAssocID="{4AF17925-05AE-9743-91BC-3ECF52519E56}" presName="dummy" presStyleCnt="0"/>
      <dgm:spPr/>
    </dgm:pt>
    <dgm:pt modelId="{8E95350A-0C71-D44C-BF00-D46A3E009766}" type="pres">
      <dgm:prSet presAssocID="{919A8DB8-A6DC-2844-BF36-905BEE77B7DD}" presName="sibTrans" presStyleLbl="sibTrans2D1" presStyleIdx="1" presStyleCnt="3"/>
      <dgm:spPr/>
      <dgm:t>
        <a:bodyPr/>
        <a:lstStyle/>
        <a:p>
          <a:endParaRPr lang="en-US"/>
        </a:p>
      </dgm:t>
    </dgm:pt>
    <dgm:pt modelId="{5C7323EB-B60D-9341-91AF-FABA1CC33721}" type="pres">
      <dgm:prSet presAssocID="{52F146AA-7D06-FB4B-AD85-60DFC4E9BE96}" presName="node" presStyleLbl="node1" presStyleIdx="2" presStyleCnt="3" custScaleX="195651" custScaleY="80897">
        <dgm:presLayoutVars>
          <dgm:bulletEnabled val="1"/>
        </dgm:presLayoutVars>
      </dgm:prSet>
      <dgm:spPr/>
      <dgm:t>
        <a:bodyPr/>
        <a:lstStyle/>
        <a:p>
          <a:endParaRPr lang="en-US"/>
        </a:p>
      </dgm:t>
    </dgm:pt>
    <dgm:pt modelId="{14F56FC1-6130-EB49-BA00-C6F3BD86E476}" type="pres">
      <dgm:prSet presAssocID="{52F146AA-7D06-FB4B-AD85-60DFC4E9BE96}" presName="dummy" presStyleCnt="0"/>
      <dgm:spPr/>
    </dgm:pt>
    <dgm:pt modelId="{149DB8FC-F5C1-5B45-AE25-4928D7D98648}" type="pres">
      <dgm:prSet presAssocID="{C65B70E0-46EF-A34A-AB90-445193BF930F}" presName="sibTrans" presStyleLbl="sibTrans2D1" presStyleIdx="2" presStyleCnt="3"/>
      <dgm:spPr/>
      <dgm:t>
        <a:bodyPr/>
        <a:lstStyle/>
        <a:p>
          <a:endParaRPr lang="en-US"/>
        </a:p>
      </dgm:t>
    </dgm:pt>
  </dgm:ptLst>
  <dgm:cxnLst>
    <dgm:cxn modelId="{79309E68-7F3D-5843-9CA1-9BD5751EDE66}" type="presOf" srcId="{1BB16BA9-09F6-E44E-9281-2C85268B2D81}" destId="{1237B5A2-6C05-2040-8DBA-96B88C07936C}" srcOrd="0" destOrd="0" presId="urn:microsoft.com/office/officeart/2005/8/layout/radial6"/>
    <dgm:cxn modelId="{DDBCAE4D-E48F-424F-A38F-76CB2650B35C}" srcId="{D65D8864-9107-A44D-97FE-73712CE0D097}" destId="{52F146AA-7D06-FB4B-AD85-60DFC4E9BE96}" srcOrd="2" destOrd="0" parTransId="{BE605C68-CF72-8948-A86C-7EBEBC656AE9}" sibTransId="{C65B70E0-46EF-A34A-AB90-445193BF930F}"/>
    <dgm:cxn modelId="{343F9D8B-2FA6-BC4A-9AFD-BB6AE99B6A90}" type="presOf" srcId="{4AF17925-05AE-9743-91BC-3ECF52519E56}" destId="{5132EDF4-B8FA-7649-B5AA-46BA1EE699F8}" srcOrd="0" destOrd="0" presId="urn:microsoft.com/office/officeart/2005/8/layout/radial6"/>
    <dgm:cxn modelId="{99BDDA0C-B5C7-E144-91C5-DEBA45C24F0F}" type="presOf" srcId="{D65D8864-9107-A44D-97FE-73712CE0D097}" destId="{A4B84E0B-3297-6741-A0BA-668B966357AB}" srcOrd="0" destOrd="0" presId="urn:microsoft.com/office/officeart/2005/8/layout/radial6"/>
    <dgm:cxn modelId="{E494F614-202A-7449-AC4F-26E9481FEA8F}" srcId="{1BB16BA9-09F6-E44E-9281-2C85268B2D81}" destId="{D65D8864-9107-A44D-97FE-73712CE0D097}" srcOrd="0" destOrd="0" parTransId="{802582C4-9F63-7D49-9C34-B8C771CE2C3C}" sibTransId="{D9DFBBB3-2002-A84E-8499-2E9C28C76A24}"/>
    <dgm:cxn modelId="{7B179255-238D-624E-9727-075CA0493615}" srcId="{D65D8864-9107-A44D-97FE-73712CE0D097}" destId="{4AF17925-05AE-9743-91BC-3ECF52519E56}" srcOrd="1" destOrd="0" parTransId="{413E1F46-13FC-D147-B779-981F91F79E68}" sibTransId="{919A8DB8-A6DC-2844-BF36-905BEE77B7DD}"/>
    <dgm:cxn modelId="{F3CE981D-7F9A-0040-8584-50228ACFFFDA}" srcId="{D65D8864-9107-A44D-97FE-73712CE0D097}" destId="{6F5E68B5-341C-A145-AA03-B3C1830EDEB7}" srcOrd="0" destOrd="0" parTransId="{0FD8E0C9-ED1B-2B4C-964A-FC9B676C114E}" sibTransId="{5ECA0900-97DB-6949-A767-AFA67DC332D7}"/>
    <dgm:cxn modelId="{B942B7C0-55E9-C440-9116-28E1963A5007}" type="presOf" srcId="{919A8DB8-A6DC-2844-BF36-905BEE77B7DD}" destId="{8E95350A-0C71-D44C-BF00-D46A3E009766}" srcOrd="0" destOrd="0" presId="urn:microsoft.com/office/officeart/2005/8/layout/radial6"/>
    <dgm:cxn modelId="{9233C813-82F6-6643-822E-F0188A0B44DC}" type="presOf" srcId="{6F5E68B5-341C-A145-AA03-B3C1830EDEB7}" destId="{1F6DDE22-BDB2-2043-8082-9A4018BF04C0}" srcOrd="0" destOrd="0" presId="urn:microsoft.com/office/officeart/2005/8/layout/radial6"/>
    <dgm:cxn modelId="{5268F49E-A3AD-2442-95E0-DA3334B02573}" type="presOf" srcId="{C65B70E0-46EF-A34A-AB90-445193BF930F}" destId="{149DB8FC-F5C1-5B45-AE25-4928D7D98648}" srcOrd="0" destOrd="0" presId="urn:microsoft.com/office/officeart/2005/8/layout/radial6"/>
    <dgm:cxn modelId="{BB8E36A5-FBE6-C741-9C10-BF53E0FA2AD4}" type="presOf" srcId="{5ECA0900-97DB-6949-A767-AFA67DC332D7}" destId="{04735AD4-1468-CA41-97CC-A31B674BE0B8}" srcOrd="0" destOrd="0" presId="urn:microsoft.com/office/officeart/2005/8/layout/radial6"/>
    <dgm:cxn modelId="{943C269C-09C8-B847-9613-44C2B682E456}" type="presOf" srcId="{52F146AA-7D06-FB4B-AD85-60DFC4E9BE96}" destId="{5C7323EB-B60D-9341-91AF-FABA1CC33721}" srcOrd="0" destOrd="0" presId="urn:microsoft.com/office/officeart/2005/8/layout/radial6"/>
    <dgm:cxn modelId="{22D93F60-AD32-EF49-B66E-D8349B67D06D}" type="presParOf" srcId="{1237B5A2-6C05-2040-8DBA-96B88C07936C}" destId="{A4B84E0B-3297-6741-A0BA-668B966357AB}" srcOrd="0" destOrd="0" presId="urn:microsoft.com/office/officeart/2005/8/layout/radial6"/>
    <dgm:cxn modelId="{E42E1B91-63FA-4946-92FE-8E26B908E3DD}" type="presParOf" srcId="{1237B5A2-6C05-2040-8DBA-96B88C07936C}" destId="{1F6DDE22-BDB2-2043-8082-9A4018BF04C0}" srcOrd="1" destOrd="0" presId="urn:microsoft.com/office/officeart/2005/8/layout/radial6"/>
    <dgm:cxn modelId="{976EF668-0E58-4F4D-B6E2-ED267A84E028}" type="presParOf" srcId="{1237B5A2-6C05-2040-8DBA-96B88C07936C}" destId="{99319F52-9B22-0143-9CF4-7108B0FBE833}" srcOrd="2" destOrd="0" presId="urn:microsoft.com/office/officeart/2005/8/layout/radial6"/>
    <dgm:cxn modelId="{9B6E5618-3B96-F146-85CB-841C1DDACF78}" type="presParOf" srcId="{1237B5A2-6C05-2040-8DBA-96B88C07936C}" destId="{04735AD4-1468-CA41-97CC-A31B674BE0B8}" srcOrd="3" destOrd="0" presId="urn:microsoft.com/office/officeart/2005/8/layout/radial6"/>
    <dgm:cxn modelId="{3BBC60C6-91FD-D94C-AA0D-3D51BF928F40}" type="presParOf" srcId="{1237B5A2-6C05-2040-8DBA-96B88C07936C}" destId="{5132EDF4-B8FA-7649-B5AA-46BA1EE699F8}" srcOrd="4" destOrd="0" presId="urn:microsoft.com/office/officeart/2005/8/layout/radial6"/>
    <dgm:cxn modelId="{0DE4AAA4-69A3-AD4F-97D6-D98C37CA7780}" type="presParOf" srcId="{1237B5A2-6C05-2040-8DBA-96B88C07936C}" destId="{C4029028-02DC-7041-9448-F1362B742000}" srcOrd="5" destOrd="0" presId="urn:microsoft.com/office/officeart/2005/8/layout/radial6"/>
    <dgm:cxn modelId="{06D5C2C6-6F04-234C-BD45-44A33DDF31FE}" type="presParOf" srcId="{1237B5A2-6C05-2040-8DBA-96B88C07936C}" destId="{8E95350A-0C71-D44C-BF00-D46A3E009766}" srcOrd="6" destOrd="0" presId="urn:microsoft.com/office/officeart/2005/8/layout/radial6"/>
    <dgm:cxn modelId="{59F61383-53C6-864B-90F6-6F01B7E9DDA1}" type="presParOf" srcId="{1237B5A2-6C05-2040-8DBA-96B88C07936C}" destId="{5C7323EB-B60D-9341-91AF-FABA1CC33721}" srcOrd="7" destOrd="0" presId="urn:microsoft.com/office/officeart/2005/8/layout/radial6"/>
    <dgm:cxn modelId="{AEB9E497-C17F-F242-82E1-B2893DB305CD}" type="presParOf" srcId="{1237B5A2-6C05-2040-8DBA-96B88C07936C}" destId="{14F56FC1-6130-EB49-BA00-C6F3BD86E476}" srcOrd="8" destOrd="0" presId="urn:microsoft.com/office/officeart/2005/8/layout/radial6"/>
    <dgm:cxn modelId="{A7CD1686-5778-7D4D-87A9-B31C4234B576}" type="presParOf" srcId="{1237B5A2-6C05-2040-8DBA-96B88C07936C}" destId="{149DB8FC-F5C1-5B45-AE25-4928D7D98648}" srcOrd="9" destOrd="0" presId="urn:microsoft.com/office/officeart/2005/8/layout/radial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BB16BA9-09F6-E44E-9281-2C85268B2D81}" type="doc">
      <dgm:prSet loTypeId="urn:microsoft.com/office/officeart/2005/8/layout/radial6" loCatId="" qsTypeId="urn:microsoft.com/office/officeart/2005/8/quickstyle/simple1" qsCatId="simple" csTypeId="urn:microsoft.com/office/officeart/2005/8/colors/accent1_2" csCatId="accent1" phldr="1"/>
      <dgm:spPr/>
      <dgm:t>
        <a:bodyPr/>
        <a:lstStyle/>
        <a:p>
          <a:endParaRPr lang="en-US"/>
        </a:p>
      </dgm:t>
    </dgm:pt>
    <dgm:pt modelId="{4AF17925-05AE-9743-91BC-3ECF52519E56}">
      <dgm:prSet phldrT="[Text]" custT="1">
        <dgm:style>
          <a:lnRef idx="3">
            <a:schemeClr val="lt1"/>
          </a:lnRef>
          <a:fillRef idx="1">
            <a:schemeClr val="accent6"/>
          </a:fillRef>
          <a:effectRef idx="1">
            <a:schemeClr val="accent6"/>
          </a:effectRef>
          <a:fontRef idx="minor">
            <a:schemeClr val="lt1"/>
          </a:fontRef>
        </dgm:style>
      </dgm:prSet>
      <dgm:spPr>
        <a:solidFill>
          <a:schemeClr val="accent3"/>
        </a:solidFill>
      </dgm:spPr>
      <dgm:t>
        <a:bodyPr/>
        <a:lstStyle/>
        <a:p>
          <a:r>
            <a:rPr lang="en-US" sz="1800" smtClean="0"/>
            <a:t>Analyze</a:t>
          </a:r>
          <a:endParaRPr lang="en-US" sz="1800"/>
        </a:p>
      </dgm:t>
    </dgm:pt>
    <dgm:pt modelId="{413E1F46-13FC-D147-B779-981F91F79E68}" type="parTrans" cxnId="{7B179255-238D-624E-9727-075CA0493615}">
      <dgm:prSet/>
      <dgm:spPr/>
      <dgm:t>
        <a:bodyPr/>
        <a:lstStyle/>
        <a:p>
          <a:endParaRPr lang="en-US"/>
        </a:p>
      </dgm:t>
    </dgm:pt>
    <dgm:pt modelId="{919A8DB8-A6DC-2844-BF36-905BEE77B7DD}" type="sibTrans" cxnId="{7B179255-238D-624E-9727-075CA0493615}">
      <dgm:prSet/>
      <dgm:spPr>
        <a:solidFill>
          <a:srgbClr val="D99694"/>
        </a:solidFill>
        <a:ln>
          <a:solidFill>
            <a:srgbClr val="D99694"/>
          </a:solidFill>
        </a:ln>
      </dgm:spPr>
      <dgm:t>
        <a:bodyPr/>
        <a:lstStyle/>
        <a:p>
          <a:endParaRPr lang="en-US"/>
        </a:p>
      </dgm:t>
    </dgm:pt>
    <dgm:pt modelId="{52F146AA-7D06-FB4B-AD85-60DFC4E9BE96}">
      <dgm:prSet phldrT="[Text]" custT="1">
        <dgm:style>
          <a:lnRef idx="3">
            <a:schemeClr val="lt1"/>
          </a:lnRef>
          <a:fillRef idx="1">
            <a:schemeClr val="accent1"/>
          </a:fillRef>
          <a:effectRef idx="1">
            <a:schemeClr val="accent1"/>
          </a:effectRef>
          <a:fontRef idx="minor">
            <a:schemeClr val="lt1"/>
          </a:fontRef>
        </dgm:style>
      </dgm:prSet>
      <dgm:spPr/>
      <dgm:t>
        <a:bodyPr/>
        <a:lstStyle/>
        <a:p>
          <a:r>
            <a:rPr lang="en-US" sz="1800" smtClean="0"/>
            <a:t>Synthesize</a:t>
          </a:r>
          <a:endParaRPr lang="en-US" sz="1800"/>
        </a:p>
      </dgm:t>
    </dgm:pt>
    <dgm:pt modelId="{BE605C68-CF72-8948-A86C-7EBEBC656AE9}" type="parTrans" cxnId="{DDBCAE4D-E48F-424F-A38F-76CB2650B35C}">
      <dgm:prSet/>
      <dgm:spPr/>
      <dgm:t>
        <a:bodyPr/>
        <a:lstStyle/>
        <a:p>
          <a:endParaRPr lang="en-US"/>
        </a:p>
      </dgm:t>
    </dgm:pt>
    <dgm:pt modelId="{C65B70E0-46EF-A34A-AB90-445193BF930F}" type="sibTrans" cxnId="{DDBCAE4D-E48F-424F-A38F-76CB2650B35C}">
      <dgm:prSet/>
      <dgm:spPr>
        <a:solidFill>
          <a:srgbClr val="D99694"/>
        </a:solidFill>
        <a:ln>
          <a:solidFill>
            <a:srgbClr val="D99694"/>
          </a:solidFill>
        </a:ln>
      </dgm:spPr>
      <dgm:t>
        <a:bodyPr/>
        <a:lstStyle/>
        <a:p>
          <a:endParaRPr lang="en-US"/>
        </a:p>
      </dgm:t>
    </dgm:pt>
    <dgm:pt modelId="{6F5E68B5-341C-A145-AA03-B3C1830EDEB7}">
      <dgm:prSet phldrT="[Text]" custT="1">
        <dgm:style>
          <a:lnRef idx="3">
            <a:schemeClr val="lt1"/>
          </a:lnRef>
          <a:fillRef idx="1">
            <a:schemeClr val="accent3"/>
          </a:fillRef>
          <a:effectRef idx="1">
            <a:schemeClr val="accent3"/>
          </a:effectRef>
          <a:fontRef idx="minor">
            <a:schemeClr val="lt1"/>
          </a:fontRef>
        </dgm:style>
      </dgm:prSet>
      <dgm:spPr>
        <a:solidFill>
          <a:srgbClr val="8064A2"/>
        </a:solidFill>
      </dgm:spPr>
      <dgm:t>
        <a:bodyPr/>
        <a:lstStyle/>
        <a:p>
          <a:r>
            <a:rPr lang="en-US" sz="1800" smtClean="0"/>
            <a:t>Explore</a:t>
          </a:r>
          <a:endParaRPr lang="en-US" sz="1800"/>
        </a:p>
      </dgm:t>
    </dgm:pt>
    <dgm:pt modelId="{0FD8E0C9-ED1B-2B4C-964A-FC9B676C114E}" type="parTrans" cxnId="{F3CE981D-7F9A-0040-8584-50228ACFFFDA}">
      <dgm:prSet/>
      <dgm:spPr/>
      <dgm:t>
        <a:bodyPr/>
        <a:lstStyle/>
        <a:p>
          <a:endParaRPr lang="en-US"/>
        </a:p>
      </dgm:t>
    </dgm:pt>
    <dgm:pt modelId="{5ECA0900-97DB-6949-A767-AFA67DC332D7}" type="sibTrans" cxnId="{F3CE981D-7F9A-0040-8584-50228ACFFFDA}">
      <dgm:prSet/>
      <dgm:spPr>
        <a:solidFill>
          <a:srgbClr val="D99694"/>
        </a:solidFill>
        <a:ln>
          <a:solidFill>
            <a:srgbClr val="D99694"/>
          </a:solidFill>
        </a:ln>
      </dgm:spPr>
      <dgm:t>
        <a:bodyPr/>
        <a:lstStyle/>
        <a:p>
          <a:endParaRPr lang="en-US"/>
        </a:p>
      </dgm:t>
    </dgm:pt>
    <dgm:pt modelId="{D65D8864-9107-A44D-97FE-73712CE0D097}">
      <dgm:prSet phldrT="[Text]" custT="1">
        <dgm:style>
          <a:lnRef idx="3">
            <a:schemeClr val="lt1"/>
          </a:lnRef>
          <a:fillRef idx="1">
            <a:schemeClr val="accent2"/>
          </a:fillRef>
          <a:effectRef idx="1">
            <a:schemeClr val="accent2"/>
          </a:effectRef>
          <a:fontRef idx="minor">
            <a:schemeClr val="lt1"/>
          </a:fontRef>
        </dgm:style>
      </dgm:prSet>
      <dgm:spPr/>
      <dgm:t>
        <a:bodyPr/>
        <a:lstStyle/>
        <a:p>
          <a:r>
            <a:rPr lang="en-US" sz="1800" smtClean="0"/>
            <a:t>Experimental Design</a:t>
          </a:r>
          <a:endParaRPr lang="en-US" sz="1800"/>
        </a:p>
      </dgm:t>
    </dgm:pt>
    <dgm:pt modelId="{D9DFBBB3-2002-A84E-8499-2E9C28C76A24}" type="sibTrans" cxnId="{E494F614-202A-7449-AC4F-26E9481FEA8F}">
      <dgm:prSet/>
      <dgm:spPr/>
      <dgm:t>
        <a:bodyPr/>
        <a:lstStyle/>
        <a:p>
          <a:endParaRPr lang="en-US"/>
        </a:p>
      </dgm:t>
    </dgm:pt>
    <dgm:pt modelId="{802582C4-9F63-7D49-9C34-B8C771CE2C3C}" type="parTrans" cxnId="{E494F614-202A-7449-AC4F-26E9481FEA8F}">
      <dgm:prSet/>
      <dgm:spPr/>
      <dgm:t>
        <a:bodyPr/>
        <a:lstStyle/>
        <a:p>
          <a:endParaRPr lang="en-US"/>
        </a:p>
      </dgm:t>
    </dgm:pt>
    <dgm:pt modelId="{1237B5A2-6C05-2040-8DBA-96B88C07936C}" type="pres">
      <dgm:prSet presAssocID="{1BB16BA9-09F6-E44E-9281-2C85268B2D81}" presName="Name0" presStyleCnt="0">
        <dgm:presLayoutVars>
          <dgm:chMax val="1"/>
          <dgm:dir/>
          <dgm:animLvl val="ctr"/>
          <dgm:resizeHandles val="exact"/>
        </dgm:presLayoutVars>
      </dgm:prSet>
      <dgm:spPr/>
      <dgm:t>
        <a:bodyPr/>
        <a:lstStyle/>
        <a:p>
          <a:endParaRPr lang="en-US"/>
        </a:p>
      </dgm:t>
    </dgm:pt>
    <dgm:pt modelId="{A4B84E0B-3297-6741-A0BA-668B966357AB}" type="pres">
      <dgm:prSet presAssocID="{D65D8864-9107-A44D-97FE-73712CE0D097}" presName="centerShape" presStyleLbl="node0" presStyleIdx="0" presStyleCnt="1" custScaleX="165341" custScaleY="62776"/>
      <dgm:spPr/>
      <dgm:t>
        <a:bodyPr/>
        <a:lstStyle/>
        <a:p>
          <a:endParaRPr lang="en-US"/>
        </a:p>
      </dgm:t>
    </dgm:pt>
    <dgm:pt modelId="{1F6DDE22-BDB2-2043-8082-9A4018BF04C0}" type="pres">
      <dgm:prSet presAssocID="{6F5E68B5-341C-A145-AA03-B3C1830EDEB7}" presName="node" presStyleLbl="node1" presStyleIdx="0" presStyleCnt="3" custScaleX="195651" custScaleY="80897">
        <dgm:presLayoutVars>
          <dgm:bulletEnabled val="1"/>
        </dgm:presLayoutVars>
      </dgm:prSet>
      <dgm:spPr/>
      <dgm:t>
        <a:bodyPr/>
        <a:lstStyle/>
        <a:p>
          <a:endParaRPr lang="en-US"/>
        </a:p>
      </dgm:t>
    </dgm:pt>
    <dgm:pt modelId="{99319F52-9B22-0143-9CF4-7108B0FBE833}" type="pres">
      <dgm:prSet presAssocID="{6F5E68B5-341C-A145-AA03-B3C1830EDEB7}" presName="dummy" presStyleCnt="0"/>
      <dgm:spPr/>
    </dgm:pt>
    <dgm:pt modelId="{04735AD4-1468-CA41-97CC-A31B674BE0B8}" type="pres">
      <dgm:prSet presAssocID="{5ECA0900-97DB-6949-A767-AFA67DC332D7}" presName="sibTrans" presStyleLbl="sibTrans2D1" presStyleIdx="0" presStyleCnt="3"/>
      <dgm:spPr/>
      <dgm:t>
        <a:bodyPr/>
        <a:lstStyle/>
        <a:p>
          <a:endParaRPr lang="en-US"/>
        </a:p>
      </dgm:t>
    </dgm:pt>
    <dgm:pt modelId="{5132EDF4-B8FA-7649-B5AA-46BA1EE699F8}" type="pres">
      <dgm:prSet presAssocID="{4AF17925-05AE-9743-91BC-3ECF52519E56}" presName="node" presStyleLbl="node1" presStyleIdx="1" presStyleCnt="3" custScaleX="195651" custScaleY="80897">
        <dgm:presLayoutVars>
          <dgm:bulletEnabled val="1"/>
        </dgm:presLayoutVars>
      </dgm:prSet>
      <dgm:spPr/>
      <dgm:t>
        <a:bodyPr/>
        <a:lstStyle/>
        <a:p>
          <a:endParaRPr lang="en-US"/>
        </a:p>
      </dgm:t>
    </dgm:pt>
    <dgm:pt modelId="{C4029028-02DC-7041-9448-F1362B742000}" type="pres">
      <dgm:prSet presAssocID="{4AF17925-05AE-9743-91BC-3ECF52519E56}" presName="dummy" presStyleCnt="0"/>
      <dgm:spPr/>
    </dgm:pt>
    <dgm:pt modelId="{8E95350A-0C71-D44C-BF00-D46A3E009766}" type="pres">
      <dgm:prSet presAssocID="{919A8DB8-A6DC-2844-BF36-905BEE77B7DD}" presName="sibTrans" presStyleLbl="sibTrans2D1" presStyleIdx="1" presStyleCnt="3"/>
      <dgm:spPr/>
      <dgm:t>
        <a:bodyPr/>
        <a:lstStyle/>
        <a:p>
          <a:endParaRPr lang="en-US"/>
        </a:p>
      </dgm:t>
    </dgm:pt>
    <dgm:pt modelId="{5C7323EB-B60D-9341-91AF-FABA1CC33721}" type="pres">
      <dgm:prSet presAssocID="{52F146AA-7D06-FB4B-AD85-60DFC4E9BE96}" presName="node" presStyleLbl="node1" presStyleIdx="2" presStyleCnt="3" custScaleX="195651" custScaleY="80897">
        <dgm:presLayoutVars>
          <dgm:bulletEnabled val="1"/>
        </dgm:presLayoutVars>
      </dgm:prSet>
      <dgm:spPr/>
      <dgm:t>
        <a:bodyPr/>
        <a:lstStyle/>
        <a:p>
          <a:endParaRPr lang="en-US"/>
        </a:p>
      </dgm:t>
    </dgm:pt>
    <dgm:pt modelId="{14F56FC1-6130-EB49-BA00-C6F3BD86E476}" type="pres">
      <dgm:prSet presAssocID="{52F146AA-7D06-FB4B-AD85-60DFC4E9BE96}" presName="dummy" presStyleCnt="0"/>
      <dgm:spPr/>
    </dgm:pt>
    <dgm:pt modelId="{149DB8FC-F5C1-5B45-AE25-4928D7D98648}" type="pres">
      <dgm:prSet presAssocID="{C65B70E0-46EF-A34A-AB90-445193BF930F}" presName="sibTrans" presStyleLbl="sibTrans2D1" presStyleIdx="2" presStyleCnt="3"/>
      <dgm:spPr/>
      <dgm:t>
        <a:bodyPr/>
        <a:lstStyle/>
        <a:p>
          <a:endParaRPr lang="en-US"/>
        </a:p>
      </dgm:t>
    </dgm:pt>
  </dgm:ptLst>
  <dgm:cxnLst>
    <dgm:cxn modelId="{DDBCAE4D-E48F-424F-A38F-76CB2650B35C}" srcId="{D65D8864-9107-A44D-97FE-73712CE0D097}" destId="{52F146AA-7D06-FB4B-AD85-60DFC4E9BE96}" srcOrd="2" destOrd="0" parTransId="{BE605C68-CF72-8948-A86C-7EBEBC656AE9}" sibTransId="{C65B70E0-46EF-A34A-AB90-445193BF930F}"/>
    <dgm:cxn modelId="{6C2D44DF-EFB6-DA45-9307-F4E6DC2C2356}" type="presOf" srcId="{6F5E68B5-341C-A145-AA03-B3C1830EDEB7}" destId="{1F6DDE22-BDB2-2043-8082-9A4018BF04C0}" srcOrd="0" destOrd="0" presId="urn:microsoft.com/office/officeart/2005/8/layout/radial6"/>
    <dgm:cxn modelId="{AD1CB051-90B4-CF4C-A73E-D26DD62B2F9E}" type="presOf" srcId="{D65D8864-9107-A44D-97FE-73712CE0D097}" destId="{A4B84E0B-3297-6741-A0BA-668B966357AB}" srcOrd="0" destOrd="0" presId="urn:microsoft.com/office/officeart/2005/8/layout/radial6"/>
    <dgm:cxn modelId="{091EF212-D3A6-F547-A848-C9066C742B78}" type="presOf" srcId="{C65B70E0-46EF-A34A-AB90-445193BF930F}" destId="{149DB8FC-F5C1-5B45-AE25-4928D7D98648}" srcOrd="0" destOrd="0" presId="urn:microsoft.com/office/officeart/2005/8/layout/radial6"/>
    <dgm:cxn modelId="{2A747B5A-E596-7748-BCE5-64FE64784FE1}" type="presOf" srcId="{1BB16BA9-09F6-E44E-9281-2C85268B2D81}" destId="{1237B5A2-6C05-2040-8DBA-96B88C07936C}" srcOrd="0" destOrd="0" presId="urn:microsoft.com/office/officeart/2005/8/layout/radial6"/>
    <dgm:cxn modelId="{E494F614-202A-7449-AC4F-26E9481FEA8F}" srcId="{1BB16BA9-09F6-E44E-9281-2C85268B2D81}" destId="{D65D8864-9107-A44D-97FE-73712CE0D097}" srcOrd="0" destOrd="0" parTransId="{802582C4-9F63-7D49-9C34-B8C771CE2C3C}" sibTransId="{D9DFBBB3-2002-A84E-8499-2E9C28C76A24}"/>
    <dgm:cxn modelId="{FA9A8B82-1039-9248-BE4D-A1A97060BF07}" type="presOf" srcId="{5ECA0900-97DB-6949-A767-AFA67DC332D7}" destId="{04735AD4-1468-CA41-97CC-A31B674BE0B8}" srcOrd="0" destOrd="0" presId="urn:microsoft.com/office/officeart/2005/8/layout/radial6"/>
    <dgm:cxn modelId="{F6D22897-2AEE-EC42-835C-D1B9A0569A71}" type="presOf" srcId="{4AF17925-05AE-9743-91BC-3ECF52519E56}" destId="{5132EDF4-B8FA-7649-B5AA-46BA1EE699F8}" srcOrd="0" destOrd="0" presId="urn:microsoft.com/office/officeart/2005/8/layout/radial6"/>
    <dgm:cxn modelId="{7B179255-238D-624E-9727-075CA0493615}" srcId="{D65D8864-9107-A44D-97FE-73712CE0D097}" destId="{4AF17925-05AE-9743-91BC-3ECF52519E56}" srcOrd="1" destOrd="0" parTransId="{413E1F46-13FC-D147-B779-981F91F79E68}" sibTransId="{919A8DB8-A6DC-2844-BF36-905BEE77B7DD}"/>
    <dgm:cxn modelId="{F3CE981D-7F9A-0040-8584-50228ACFFFDA}" srcId="{D65D8864-9107-A44D-97FE-73712CE0D097}" destId="{6F5E68B5-341C-A145-AA03-B3C1830EDEB7}" srcOrd="0" destOrd="0" parTransId="{0FD8E0C9-ED1B-2B4C-964A-FC9B676C114E}" sibTransId="{5ECA0900-97DB-6949-A767-AFA67DC332D7}"/>
    <dgm:cxn modelId="{E8A96EDF-62A8-AF4E-AD31-1169FAA8ED2D}" type="presOf" srcId="{919A8DB8-A6DC-2844-BF36-905BEE77B7DD}" destId="{8E95350A-0C71-D44C-BF00-D46A3E009766}" srcOrd="0" destOrd="0" presId="urn:microsoft.com/office/officeart/2005/8/layout/radial6"/>
    <dgm:cxn modelId="{CFB8A324-EFAA-E341-9B7E-08013F7C131E}" type="presOf" srcId="{52F146AA-7D06-FB4B-AD85-60DFC4E9BE96}" destId="{5C7323EB-B60D-9341-91AF-FABA1CC33721}" srcOrd="0" destOrd="0" presId="urn:microsoft.com/office/officeart/2005/8/layout/radial6"/>
    <dgm:cxn modelId="{98FF2A47-D626-DE44-82AD-7CA3A9C1C30D}" type="presParOf" srcId="{1237B5A2-6C05-2040-8DBA-96B88C07936C}" destId="{A4B84E0B-3297-6741-A0BA-668B966357AB}" srcOrd="0" destOrd="0" presId="urn:microsoft.com/office/officeart/2005/8/layout/radial6"/>
    <dgm:cxn modelId="{C71D56E8-A2F2-5C46-BACD-DC2F83585E37}" type="presParOf" srcId="{1237B5A2-6C05-2040-8DBA-96B88C07936C}" destId="{1F6DDE22-BDB2-2043-8082-9A4018BF04C0}" srcOrd="1" destOrd="0" presId="urn:microsoft.com/office/officeart/2005/8/layout/radial6"/>
    <dgm:cxn modelId="{3E78958F-AA8B-8B4E-9638-534F1E80E163}" type="presParOf" srcId="{1237B5A2-6C05-2040-8DBA-96B88C07936C}" destId="{99319F52-9B22-0143-9CF4-7108B0FBE833}" srcOrd="2" destOrd="0" presId="urn:microsoft.com/office/officeart/2005/8/layout/radial6"/>
    <dgm:cxn modelId="{2FA1D48B-2527-5341-9976-0F156C675358}" type="presParOf" srcId="{1237B5A2-6C05-2040-8DBA-96B88C07936C}" destId="{04735AD4-1468-CA41-97CC-A31B674BE0B8}" srcOrd="3" destOrd="0" presId="urn:microsoft.com/office/officeart/2005/8/layout/radial6"/>
    <dgm:cxn modelId="{2D521095-A9A7-8A4B-8777-D58A05EACAA8}" type="presParOf" srcId="{1237B5A2-6C05-2040-8DBA-96B88C07936C}" destId="{5132EDF4-B8FA-7649-B5AA-46BA1EE699F8}" srcOrd="4" destOrd="0" presId="urn:microsoft.com/office/officeart/2005/8/layout/radial6"/>
    <dgm:cxn modelId="{E32C84C9-ED9A-AB45-BC60-DD9602512700}" type="presParOf" srcId="{1237B5A2-6C05-2040-8DBA-96B88C07936C}" destId="{C4029028-02DC-7041-9448-F1362B742000}" srcOrd="5" destOrd="0" presId="urn:microsoft.com/office/officeart/2005/8/layout/radial6"/>
    <dgm:cxn modelId="{3B5BF201-E05A-0641-855E-E1622DD7258C}" type="presParOf" srcId="{1237B5A2-6C05-2040-8DBA-96B88C07936C}" destId="{8E95350A-0C71-D44C-BF00-D46A3E009766}" srcOrd="6" destOrd="0" presId="urn:microsoft.com/office/officeart/2005/8/layout/radial6"/>
    <dgm:cxn modelId="{AF121C9D-AEFF-D848-89CE-2DEF6FB68F78}" type="presParOf" srcId="{1237B5A2-6C05-2040-8DBA-96B88C07936C}" destId="{5C7323EB-B60D-9341-91AF-FABA1CC33721}" srcOrd="7" destOrd="0" presId="urn:microsoft.com/office/officeart/2005/8/layout/radial6"/>
    <dgm:cxn modelId="{6547DDFE-6D37-C146-910D-FCDB1226BD6A}" type="presParOf" srcId="{1237B5A2-6C05-2040-8DBA-96B88C07936C}" destId="{14F56FC1-6130-EB49-BA00-C6F3BD86E476}" srcOrd="8" destOrd="0" presId="urn:microsoft.com/office/officeart/2005/8/layout/radial6"/>
    <dgm:cxn modelId="{35373BD8-2839-C645-8BAA-88312453C4F2}" type="presParOf" srcId="{1237B5A2-6C05-2040-8DBA-96B88C07936C}" destId="{149DB8FC-F5C1-5B45-AE25-4928D7D98648}" srcOrd="9" destOrd="0" presId="urn:microsoft.com/office/officeart/2005/8/layout/radial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BB16BA9-09F6-E44E-9281-2C85268B2D81}" type="doc">
      <dgm:prSet loTypeId="urn:microsoft.com/office/officeart/2005/8/layout/radial6" loCatId="" qsTypeId="urn:microsoft.com/office/officeart/2005/8/quickstyle/simple1" qsCatId="simple" csTypeId="urn:microsoft.com/office/officeart/2005/8/colors/accent1_2" csCatId="accent1" phldr="1"/>
      <dgm:spPr/>
      <dgm:t>
        <a:bodyPr/>
        <a:lstStyle/>
        <a:p>
          <a:endParaRPr lang="en-US"/>
        </a:p>
      </dgm:t>
    </dgm:pt>
    <dgm:pt modelId="{4AF17925-05AE-9743-91BC-3ECF52519E56}">
      <dgm:prSet phldrT="[Text]" custT="1">
        <dgm:style>
          <a:lnRef idx="3">
            <a:schemeClr val="lt1"/>
          </a:lnRef>
          <a:fillRef idx="1">
            <a:schemeClr val="accent6"/>
          </a:fillRef>
          <a:effectRef idx="1">
            <a:schemeClr val="accent6"/>
          </a:effectRef>
          <a:fontRef idx="minor">
            <a:schemeClr val="lt1"/>
          </a:fontRef>
        </dgm:style>
      </dgm:prSet>
      <dgm:spPr>
        <a:solidFill>
          <a:schemeClr val="accent3"/>
        </a:solidFill>
      </dgm:spPr>
      <dgm:t>
        <a:bodyPr/>
        <a:lstStyle/>
        <a:p>
          <a:r>
            <a:rPr lang="en-US" sz="1800" smtClean="0"/>
            <a:t>Analyze</a:t>
          </a:r>
          <a:endParaRPr lang="en-US" sz="1800"/>
        </a:p>
      </dgm:t>
    </dgm:pt>
    <dgm:pt modelId="{413E1F46-13FC-D147-B779-981F91F79E68}" type="parTrans" cxnId="{7B179255-238D-624E-9727-075CA0493615}">
      <dgm:prSet/>
      <dgm:spPr/>
      <dgm:t>
        <a:bodyPr/>
        <a:lstStyle/>
        <a:p>
          <a:endParaRPr lang="en-US"/>
        </a:p>
      </dgm:t>
    </dgm:pt>
    <dgm:pt modelId="{919A8DB8-A6DC-2844-BF36-905BEE77B7DD}" type="sibTrans" cxnId="{7B179255-238D-624E-9727-075CA0493615}">
      <dgm:prSet/>
      <dgm:spPr>
        <a:solidFill>
          <a:srgbClr val="D99694"/>
        </a:solidFill>
        <a:ln>
          <a:solidFill>
            <a:srgbClr val="D99694"/>
          </a:solidFill>
        </a:ln>
      </dgm:spPr>
      <dgm:t>
        <a:bodyPr/>
        <a:lstStyle/>
        <a:p>
          <a:endParaRPr lang="en-US"/>
        </a:p>
      </dgm:t>
    </dgm:pt>
    <dgm:pt modelId="{52F146AA-7D06-FB4B-AD85-60DFC4E9BE96}">
      <dgm:prSet phldrT="[Text]" custT="1">
        <dgm:style>
          <a:lnRef idx="3">
            <a:schemeClr val="lt1"/>
          </a:lnRef>
          <a:fillRef idx="1">
            <a:schemeClr val="accent1"/>
          </a:fillRef>
          <a:effectRef idx="1">
            <a:schemeClr val="accent1"/>
          </a:effectRef>
          <a:fontRef idx="minor">
            <a:schemeClr val="lt1"/>
          </a:fontRef>
        </dgm:style>
      </dgm:prSet>
      <dgm:spPr/>
      <dgm:t>
        <a:bodyPr/>
        <a:lstStyle/>
        <a:p>
          <a:r>
            <a:rPr lang="en-US" sz="1800" smtClean="0"/>
            <a:t>Synthesize</a:t>
          </a:r>
          <a:endParaRPr lang="en-US" sz="1800"/>
        </a:p>
      </dgm:t>
    </dgm:pt>
    <dgm:pt modelId="{BE605C68-CF72-8948-A86C-7EBEBC656AE9}" type="parTrans" cxnId="{DDBCAE4D-E48F-424F-A38F-76CB2650B35C}">
      <dgm:prSet/>
      <dgm:spPr/>
      <dgm:t>
        <a:bodyPr/>
        <a:lstStyle/>
        <a:p>
          <a:endParaRPr lang="en-US"/>
        </a:p>
      </dgm:t>
    </dgm:pt>
    <dgm:pt modelId="{C65B70E0-46EF-A34A-AB90-445193BF930F}" type="sibTrans" cxnId="{DDBCAE4D-E48F-424F-A38F-76CB2650B35C}">
      <dgm:prSet/>
      <dgm:spPr>
        <a:solidFill>
          <a:srgbClr val="D99694"/>
        </a:solidFill>
        <a:ln>
          <a:solidFill>
            <a:srgbClr val="D99694"/>
          </a:solidFill>
        </a:ln>
      </dgm:spPr>
      <dgm:t>
        <a:bodyPr/>
        <a:lstStyle/>
        <a:p>
          <a:endParaRPr lang="en-US"/>
        </a:p>
      </dgm:t>
    </dgm:pt>
    <dgm:pt modelId="{6F5E68B5-341C-A145-AA03-B3C1830EDEB7}">
      <dgm:prSet phldrT="[Text]" custT="1">
        <dgm:style>
          <a:lnRef idx="3">
            <a:schemeClr val="lt1"/>
          </a:lnRef>
          <a:fillRef idx="1">
            <a:schemeClr val="accent3"/>
          </a:fillRef>
          <a:effectRef idx="1">
            <a:schemeClr val="accent3"/>
          </a:effectRef>
          <a:fontRef idx="minor">
            <a:schemeClr val="lt1"/>
          </a:fontRef>
        </dgm:style>
      </dgm:prSet>
      <dgm:spPr>
        <a:solidFill>
          <a:srgbClr val="8064A2"/>
        </a:solidFill>
      </dgm:spPr>
      <dgm:t>
        <a:bodyPr/>
        <a:lstStyle/>
        <a:p>
          <a:r>
            <a:rPr lang="en-US" sz="1800" smtClean="0"/>
            <a:t>Explore</a:t>
          </a:r>
          <a:endParaRPr lang="en-US" sz="1800"/>
        </a:p>
      </dgm:t>
    </dgm:pt>
    <dgm:pt modelId="{0FD8E0C9-ED1B-2B4C-964A-FC9B676C114E}" type="parTrans" cxnId="{F3CE981D-7F9A-0040-8584-50228ACFFFDA}">
      <dgm:prSet/>
      <dgm:spPr/>
      <dgm:t>
        <a:bodyPr/>
        <a:lstStyle/>
        <a:p>
          <a:endParaRPr lang="en-US"/>
        </a:p>
      </dgm:t>
    </dgm:pt>
    <dgm:pt modelId="{5ECA0900-97DB-6949-A767-AFA67DC332D7}" type="sibTrans" cxnId="{F3CE981D-7F9A-0040-8584-50228ACFFFDA}">
      <dgm:prSet/>
      <dgm:spPr>
        <a:solidFill>
          <a:srgbClr val="D99694"/>
        </a:solidFill>
        <a:ln>
          <a:solidFill>
            <a:srgbClr val="D99694"/>
          </a:solidFill>
        </a:ln>
      </dgm:spPr>
      <dgm:t>
        <a:bodyPr/>
        <a:lstStyle/>
        <a:p>
          <a:endParaRPr lang="en-US"/>
        </a:p>
      </dgm:t>
    </dgm:pt>
    <dgm:pt modelId="{D65D8864-9107-A44D-97FE-73712CE0D097}">
      <dgm:prSet phldrT="[Text]" custT="1">
        <dgm:style>
          <a:lnRef idx="3">
            <a:schemeClr val="lt1"/>
          </a:lnRef>
          <a:fillRef idx="1">
            <a:schemeClr val="accent2"/>
          </a:fillRef>
          <a:effectRef idx="1">
            <a:schemeClr val="accent2"/>
          </a:effectRef>
          <a:fontRef idx="minor">
            <a:schemeClr val="lt1"/>
          </a:fontRef>
        </dgm:style>
      </dgm:prSet>
      <dgm:spPr/>
      <dgm:t>
        <a:bodyPr/>
        <a:lstStyle/>
        <a:p>
          <a:r>
            <a:rPr lang="en-US" sz="1800" smtClean="0"/>
            <a:t>Experimental Design</a:t>
          </a:r>
          <a:endParaRPr lang="en-US" sz="1800"/>
        </a:p>
      </dgm:t>
    </dgm:pt>
    <dgm:pt modelId="{D9DFBBB3-2002-A84E-8499-2E9C28C76A24}" type="sibTrans" cxnId="{E494F614-202A-7449-AC4F-26E9481FEA8F}">
      <dgm:prSet/>
      <dgm:spPr/>
      <dgm:t>
        <a:bodyPr/>
        <a:lstStyle/>
        <a:p>
          <a:endParaRPr lang="en-US"/>
        </a:p>
      </dgm:t>
    </dgm:pt>
    <dgm:pt modelId="{802582C4-9F63-7D49-9C34-B8C771CE2C3C}" type="parTrans" cxnId="{E494F614-202A-7449-AC4F-26E9481FEA8F}">
      <dgm:prSet/>
      <dgm:spPr/>
      <dgm:t>
        <a:bodyPr/>
        <a:lstStyle/>
        <a:p>
          <a:endParaRPr lang="en-US"/>
        </a:p>
      </dgm:t>
    </dgm:pt>
    <dgm:pt modelId="{1237B5A2-6C05-2040-8DBA-96B88C07936C}" type="pres">
      <dgm:prSet presAssocID="{1BB16BA9-09F6-E44E-9281-2C85268B2D81}" presName="Name0" presStyleCnt="0">
        <dgm:presLayoutVars>
          <dgm:chMax val="1"/>
          <dgm:dir/>
          <dgm:animLvl val="ctr"/>
          <dgm:resizeHandles val="exact"/>
        </dgm:presLayoutVars>
      </dgm:prSet>
      <dgm:spPr/>
      <dgm:t>
        <a:bodyPr/>
        <a:lstStyle/>
        <a:p>
          <a:endParaRPr lang="en-US"/>
        </a:p>
      </dgm:t>
    </dgm:pt>
    <dgm:pt modelId="{A4B84E0B-3297-6741-A0BA-668B966357AB}" type="pres">
      <dgm:prSet presAssocID="{D65D8864-9107-A44D-97FE-73712CE0D097}" presName="centerShape" presStyleLbl="node0" presStyleIdx="0" presStyleCnt="1" custScaleX="165341" custScaleY="62776"/>
      <dgm:spPr/>
      <dgm:t>
        <a:bodyPr/>
        <a:lstStyle/>
        <a:p>
          <a:endParaRPr lang="en-US"/>
        </a:p>
      </dgm:t>
    </dgm:pt>
    <dgm:pt modelId="{1F6DDE22-BDB2-2043-8082-9A4018BF04C0}" type="pres">
      <dgm:prSet presAssocID="{6F5E68B5-341C-A145-AA03-B3C1830EDEB7}" presName="node" presStyleLbl="node1" presStyleIdx="0" presStyleCnt="3" custScaleX="195651" custScaleY="80897">
        <dgm:presLayoutVars>
          <dgm:bulletEnabled val="1"/>
        </dgm:presLayoutVars>
      </dgm:prSet>
      <dgm:spPr/>
      <dgm:t>
        <a:bodyPr/>
        <a:lstStyle/>
        <a:p>
          <a:endParaRPr lang="en-US"/>
        </a:p>
      </dgm:t>
    </dgm:pt>
    <dgm:pt modelId="{99319F52-9B22-0143-9CF4-7108B0FBE833}" type="pres">
      <dgm:prSet presAssocID="{6F5E68B5-341C-A145-AA03-B3C1830EDEB7}" presName="dummy" presStyleCnt="0"/>
      <dgm:spPr/>
    </dgm:pt>
    <dgm:pt modelId="{04735AD4-1468-CA41-97CC-A31B674BE0B8}" type="pres">
      <dgm:prSet presAssocID="{5ECA0900-97DB-6949-A767-AFA67DC332D7}" presName="sibTrans" presStyleLbl="sibTrans2D1" presStyleIdx="0" presStyleCnt="3"/>
      <dgm:spPr/>
      <dgm:t>
        <a:bodyPr/>
        <a:lstStyle/>
        <a:p>
          <a:endParaRPr lang="en-US"/>
        </a:p>
      </dgm:t>
    </dgm:pt>
    <dgm:pt modelId="{5132EDF4-B8FA-7649-B5AA-46BA1EE699F8}" type="pres">
      <dgm:prSet presAssocID="{4AF17925-05AE-9743-91BC-3ECF52519E56}" presName="node" presStyleLbl="node1" presStyleIdx="1" presStyleCnt="3" custScaleX="195651" custScaleY="80897">
        <dgm:presLayoutVars>
          <dgm:bulletEnabled val="1"/>
        </dgm:presLayoutVars>
      </dgm:prSet>
      <dgm:spPr/>
      <dgm:t>
        <a:bodyPr/>
        <a:lstStyle/>
        <a:p>
          <a:endParaRPr lang="en-US"/>
        </a:p>
      </dgm:t>
    </dgm:pt>
    <dgm:pt modelId="{C4029028-02DC-7041-9448-F1362B742000}" type="pres">
      <dgm:prSet presAssocID="{4AF17925-05AE-9743-91BC-3ECF52519E56}" presName="dummy" presStyleCnt="0"/>
      <dgm:spPr/>
    </dgm:pt>
    <dgm:pt modelId="{8E95350A-0C71-D44C-BF00-D46A3E009766}" type="pres">
      <dgm:prSet presAssocID="{919A8DB8-A6DC-2844-BF36-905BEE77B7DD}" presName="sibTrans" presStyleLbl="sibTrans2D1" presStyleIdx="1" presStyleCnt="3"/>
      <dgm:spPr/>
      <dgm:t>
        <a:bodyPr/>
        <a:lstStyle/>
        <a:p>
          <a:endParaRPr lang="en-US"/>
        </a:p>
      </dgm:t>
    </dgm:pt>
    <dgm:pt modelId="{5C7323EB-B60D-9341-91AF-FABA1CC33721}" type="pres">
      <dgm:prSet presAssocID="{52F146AA-7D06-FB4B-AD85-60DFC4E9BE96}" presName="node" presStyleLbl="node1" presStyleIdx="2" presStyleCnt="3" custScaleX="195651" custScaleY="80897">
        <dgm:presLayoutVars>
          <dgm:bulletEnabled val="1"/>
        </dgm:presLayoutVars>
      </dgm:prSet>
      <dgm:spPr/>
      <dgm:t>
        <a:bodyPr/>
        <a:lstStyle/>
        <a:p>
          <a:endParaRPr lang="en-US"/>
        </a:p>
      </dgm:t>
    </dgm:pt>
    <dgm:pt modelId="{14F56FC1-6130-EB49-BA00-C6F3BD86E476}" type="pres">
      <dgm:prSet presAssocID="{52F146AA-7D06-FB4B-AD85-60DFC4E9BE96}" presName="dummy" presStyleCnt="0"/>
      <dgm:spPr/>
    </dgm:pt>
    <dgm:pt modelId="{149DB8FC-F5C1-5B45-AE25-4928D7D98648}" type="pres">
      <dgm:prSet presAssocID="{C65B70E0-46EF-A34A-AB90-445193BF930F}" presName="sibTrans" presStyleLbl="sibTrans2D1" presStyleIdx="2" presStyleCnt="3"/>
      <dgm:spPr/>
      <dgm:t>
        <a:bodyPr/>
        <a:lstStyle/>
        <a:p>
          <a:endParaRPr lang="en-US"/>
        </a:p>
      </dgm:t>
    </dgm:pt>
  </dgm:ptLst>
  <dgm:cxnLst>
    <dgm:cxn modelId="{D337F975-AB2E-7D47-9768-338D210B264D}" type="presOf" srcId="{4AF17925-05AE-9743-91BC-3ECF52519E56}" destId="{5132EDF4-B8FA-7649-B5AA-46BA1EE699F8}" srcOrd="0" destOrd="0" presId="urn:microsoft.com/office/officeart/2005/8/layout/radial6"/>
    <dgm:cxn modelId="{DDBCAE4D-E48F-424F-A38F-76CB2650B35C}" srcId="{D65D8864-9107-A44D-97FE-73712CE0D097}" destId="{52F146AA-7D06-FB4B-AD85-60DFC4E9BE96}" srcOrd="2" destOrd="0" parTransId="{BE605C68-CF72-8948-A86C-7EBEBC656AE9}" sibTransId="{C65B70E0-46EF-A34A-AB90-445193BF930F}"/>
    <dgm:cxn modelId="{993CCB71-1325-C741-B9C1-3B1574B40576}" type="presOf" srcId="{52F146AA-7D06-FB4B-AD85-60DFC4E9BE96}" destId="{5C7323EB-B60D-9341-91AF-FABA1CC33721}" srcOrd="0" destOrd="0" presId="urn:microsoft.com/office/officeart/2005/8/layout/radial6"/>
    <dgm:cxn modelId="{45F7EE0A-F41F-3547-81F2-DC64D079F2F7}" type="presOf" srcId="{919A8DB8-A6DC-2844-BF36-905BEE77B7DD}" destId="{8E95350A-0C71-D44C-BF00-D46A3E009766}" srcOrd="0" destOrd="0" presId="urn:microsoft.com/office/officeart/2005/8/layout/radial6"/>
    <dgm:cxn modelId="{6F2E1197-3F83-7143-865A-926F0BB02757}" type="presOf" srcId="{D65D8864-9107-A44D-97FE-73712CE0D097}" destId="{A4B84E0B-3297-6741-A0BA-668B966357AB}" srcOrd="0" destOrd="0" presId="urn:microsoft.com/office/officeart/2005/8/layout/radial6"/>
    <dgm:cxn modelId="{E494F614-202A-7449-AC4F-26E9481FEA8F}" srcId="{1BB16BA9-09F6-E44E-9281-2C85268B2D81}" destId="{D65D8864-9107-A44D-97FE-73712CE0D097}" srcOrd="0" destOrd="0" parTransId="{802582C4-9F63-7D49-9C34-B8C771CE2C3C}" sibTransId="{D9DFBBB3-2002-A84E-8499-2E9C28C76A24}"/>
    <dgm:cxn modelId="{7B179255-238D-624E-9727-075CA0493615}" srcId="{D65D8864-9107-A44D-97FE-73712CE0D097}" destId="{4AF17925-05AE-9743-91BC-3ECF52519E56}" srcOrd="1" destOrd="0" parTransId="{413E1F46-13FC-D147-B779-981F91F79E68}" sibTransId="{919A8DB8-A6DC-2844-BF36-905BEE77B7DD}"/>
    <dgm:cxn modelId="{50E808DD-04D0-9843-9635-FE33600D0C88}" type="presOf" srcId="{5ECA0900-97DB-6949-A767-AFA67DC332D7}" destId="{04735AD4-1468-CA41-97CC-A31B674BE0B8}" srcOrd="0" destOrd="0" presId="urn:microsoft.com/office/officeart/2005/8/layout/radial6"/>
    <dgm:cxn modelId="{773A8D24-6395-B143-9246-C3BE12A39373}" type="presOf" srcId="{1BB16BA9-09F6-E44E-9281-2C85268B2D81}" destId="{1237B5A2-6C05-2040-8DBA-96B88C07936C}" srcOrd="0" destOrd="0" presId="urn:microsoft.com/office/officeart/2005/8/layout/radial6"/>
    <dgm:cxn modelId="{E6F8158B-DA8C-CC45-ABF4-7848373E706A}" type="presOf" srcId="{C65B70E0-46EF-A34A-AB90-445193BF930F}" destId="{149DB8FC-F5C1-5B45-AE25-4928D7D98648}" srcOrd="0" destOrd="0" presId="urn:microsoft.com/office/officeart/2005/8/layout/radial6"/>
    <dgm:cxn modelId="{F3CE981D-7F9A-0040-8584-50228ACFFFDA}" srcId="{D65D8864-9107-A44D-97FE-73712CE0D097}" destId="{6F5E68B5-341C-A145-AA03-B3C1830EDEB7}" srcOrd="0" destOrd="0" parTransId="{0FD8E0C9-ED1B-2B4C-964A-FC9B676C114E}" sibTransId="{5ECA0900-97DB-6949-A767-AFA67DC332D7}"/>
    <dgm:cxn modelId="{8BDAE836-DF28-7C42-A2B7-B4FE4FBCC98C}" type="presOf" srcId="{6F5E68B5-341C-A145-AA03-B3C1830EDEB7}" destId="{1F6DDE22-BDB2-2043-8082-9A4018BF04C0}" srcOrd="0" destOrd="0" presId="urn:microsoft.com/office/officeart/2005/8/layout/radial6"/>
    <dgm:cxn modelId="{09098D62-3512-A045-91BE-9D649BAF81E8}" type="presParOf" srcId="{1237B5A2-6C05-2040-8DBA-96B88C07936C}" destId="{A4B84E0B-3297-6741-A0BA-668B966357AB}" srcOrd="0" destOrd="0" presId="urn:microsoft.com/office/officeart/2005/8/layout/radial6"/>
    <dgm:cxn modelId="{6CC7CA27-E22D-4A4F-9AD1-17C710CAB9A8}" type="presParOf" srcId="{1237B5A2-6C05-2040-8DBA-96B88C07936C}" destId="{1F6DDE22-BDB2-2043-8082-9A4018BF04C0}" srcOrd="1" destOrd="0" presId="urn:microsoft.com/office/officeart/2005/8/layout/radial6"/>
    <dgm:cxn modelId="{7D2EED01-0427-E746-98CA-033CEA4BFCAF}" type="presParOf" srcId="{1237B5A2-6C05-2040-8DBA-96B88C07936C}" destId="{99319F52-9B22-0143-9CF4-7108B0FBE833}" srcOrd="2" destOrd="0" presId="urn:microsoft.com/office/officeart/2005/8/layout/radial6"/>
    <dgm:cxn modelId="{704A11B6-184C-7743-8E20-C1067F6A2708}" type="presParOf" srcId="{1237B5A2-6C05-2040-8DBA-96B88C07936C}" destId="{04735AD4-1468-CA41-97CC-A31B674BE0B8}" srcOrd="3" destOrd="0" presId="urn:microsoft.com/office/officeart/2005/8/layout/radial6"/>
    <dgm:cxn modelId="{A5248FEB-8766-7240-A562-0370F1104707}" type="presParOf" srcId="{1237B5A2-6C05-2040-8DBA-96B88C07936C}" destId="{5132EDF4-B8FA-7649-B5AA-46BA1EE699F8}" srcOrd="4" destOrd="0" presId="urn:microsoft.com/office/officeart/2005/8/layout/radial6"/>
    <dgm:cxn modelId="{DC52363A-60F5-1241-80EA-767B3CDCECC3}" type="presParOf" srcId="{1237B5A2-6C05-2040-8DBA-96B88C07936C}" destId="{C4029028-02DC-7041-9448-F1362B742000}" srcOrd="5" destOrd="0" presId="urn:microsoft.com/office/officeart/2005/8/layout/radial6"/>
    <dgm:cxn modelId="{880A7B6D-909F-1E4C-B5E2-328E2BE82B65}" type="presParOf" srcId="{1237B5A2-6C05-2040-8DBA-96B88C07936C}" destId="{8E95350A-0C71-D44C-BF00-D46A3E009766}" srcOrd="6" destOrd="0" presId="urn:microsoft.com/office/officeart/2005/8/layout/radial6"/>
    <dgm:cxn modelId="{E75E56A7-4EC1-2148-A9A2-EB95A0CBD250}" type="presParOf" srcId="{1237B5A2-6C05-2040-8DBA-96B88C07936C}" destId="{5C7323EB-B60D-9341-91AF-FABA1CC33721}" srcOrd="7" destOrd="0" presId="urn:microsoft.com/office/officeart/2005/8/layout/radial6"/>
    <dgm:cxn modelId="{EF10B452-D57A-D340-A6F0-5E315564A78A}" type="presParOf" srcId="{1237B5A2-6C05-2040-8DBA-96B88C07936C}" destId="{14F56FC1-6130-EB49-BA00-C6F3BD86E476}" srcOrd="8" destOrd="0" presId="urn:microsoft.com/office/officeart/2005/8/layout/radial6"/>
    <dgm:cxn modelId="{191B2B08-0F49-7E42-AFA0-1BCE5C777EB4}" type="presParOf" srcId="{1237B5A2-6C05-2040-8DBA-96B88C07936C}" destId="{149DB8FC-F5C1-5B45-AE25-4928D7D98648}" srcOrd="9" destOrd="0" presId="urn:microsoft.com/office/officeart/2005/8/layout/radial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BB16BA9-09F6-E44E-9281-2C85268B2D81}" type="doc">
      <dgm:prSet loTypeId="urn:microsoft.com/office/officeart/2005/8/layout/radial6" loCatId="" qsTypeId="urn:microsoft.com/office/officeart/2005/8/quickstyle/simple1" qsCatId="simple" csTypeId="urn:microsoft.com/office/officeart/2005/8/colors/accent1_2" csCatId="accent1" phldr="1"/>
      <dgm:spPr/>
      <dgm:t>
        <a:bodyPr/>
        <a:lstStyle/>
        <a:p>
          <a:endParaRPr lang="en-US"/>
        </a:p>
      </dgm:t>
    </dgm:pt>
    <dgm:pt modelId="{4AF17925-05AE-9743-91BC-3ECF52519E56}">
      <dgm:prSet phldrT="[Text]" custT="1">
        <dgm:style>
          <a:lnRef idx="3">
            <a:schemeClr val="lt1"/>
          </a:lnRef>
          <a:fillRef idx="1">
            <a:schemeClr val="accent6"/>
          </a:fillRef>
          <a:effectRef idx="1">
            <a:schemeClr val="accent6"/>
          </a:effectRef>
          <a:fontRef idx="minor">
            <a:schemeClr val="lt1"/>
          </a:fontRef>
        </dgm:style>
      </dgm:prSet>
      <dgm:spPr>
        <a:solidFill>
          <a:schemeClr val="accent3"/>
        </a:solidFill>
      </dgm:spPr>
      <dgm:t>
        <a:bodyPr/>
        <a:lstStyle/>
        <a:p>
          <a:r>
            <a:rPr lang="en-US" sz="1800" smtClean="0"/>
            <a:t>Analyze</a:t>
          </a:r>
          <a:endParaRPr lang="en-US" sz="1800"/>
        </a:p>
      </dgm:t>
    </dgm:pt>
    <dgm:pt modelId="{413E1F46-13FC-D147-B779-981F91F79E68}" type="parTrans" cxnId="{7B179255-238D-624E-9727-075CA0493615}">
      <dgm:prSet/>
      <dgm:spPr/>
      <dgm:t>
        <a:bodyPr/>
        <a:lstStyle/>
        <a:p>
          <a:endParaRPr lang="en-US"/>
        </a:p>
      </dgm:t>
    </dgm:pt>
    <dgm:pt modelId="{919A8DB8-A6DC-2844-BF36-905BEE77B7DD}" type="sibTrans" cxnId="{7B179255-238D-624E-9727-075CA0493615}">
      <dgm:prSet/>
      <dgm:spPr>
        <a:solidFill>
          <a:srgbClr val="D99694"/>
        </a:solidFill>
        <a:ln>
          <a:solidFill>
            <a:srgbClr val="D99694"/>
          </a:solidFill>
        </a:ln>
      </dgm:spPr>
      <dgm:t>
        <a:bodyPr/>
        <a:lstStyle/>
        <a:p>
          <a:endParaRPr lang="en-US"/>
        </a:p>
      </dgm:t>
    </dgm:pt>
    <dgm:pt modelId="{52F146AA-7D06-FB4B-AD85-60DFC4E9BE96}">
      <dgm:prSet phldrT="[Text]" custT="1">
        <dgm:style>
          <a:lnRef idx="3">
            <a:schemeClr val="lt1"/>
          </a:lnRef>
          <a:fillRef idx="1">
            <a:schemeClr val="accent1"/>
          </a:fillRef>
          <a:effectRef idx="1">
            <a:schemeClr val="accent1"/>
          </a:effectRef>
          <a:fontRef idx="minor">
            <a:schemeClr val="lt1"/>
          </a:fontRef>
        </dgm:style>
      </dgm:prSet>
      <dgm:spPr/>
      <dgm:t>
        <a:bodyPr/>
        <a:lstStyle/>
        <a:p>
          <a:r>
            <a:rPr lang="en-US" sz="1800" smtClean="0"/>
            <a:t>Synthesize</a:t>
          </a:r>
          <a:endParaRPr lang="en-US" sz="1800"/>
        </a:p>
      </dgm:t>
    </dgm:pt>
    <dgm:pt modelId="{BE605C68-CF72-8948-A86C-7EBEBC656AE9}" type="parTrans" cxnId="{DDBCAE4D-E48F-424F-A38F-76CB2650B35C}">
      <dgm:prSet/>
      <dgm:spPr/>
      <dgm:t>
        <a:bodyPr/>
        <a:lstStyle/>
        <a:p>
          <a:endParaRPr lang="en-US"/>
        </a:p>
      </dgm:t>
    </dgm:pt>
    <dgm:pt modelId="{C65B70E0-46EF-A34A-AB90-445193BF930F}" type="sibTrans" cxnId="{DDBCAE4D-E48F-424F-A38F-76CB2650B35C}">
      <dgm:prSet/>
      <dgm:spPr>
        <a:solidFill>
          <a:srgbClr val="D99694"/>
        </a:solidFill>
        <a:ln>
          <a:solidFill>
            <a:srgbClr val="D99694"/>
          </a:solidFill>
        </a:ln>
      </dgm:spPr>
      <dgm:t>
        <a:bodyPr/>
        <a:lstStyle/>
        <a:p>
          <a:endParaRPr lang="en-US"/>
        </a:p>
      </dgm:t>
    </dgm:pt>
    <dgm:pt modelId="{6F5E68B5-341C-A145-AA03-B3C1830EDEB7}">
      <dgm:prSet phldrT="[Text]" custT="1">
        <dgm:style>
          <a:lnRef idx="3">
            <a:schemeClr val="lt1"/>
          </a:lnRef>
          <a:fillRef idx="1">
            <a:schemeClr val="accent3"/>
          </a:fillRef>
          <a:effectRef idx="1">
            <a:schemeClr val="accent3"/>
          </a:effectRef>
          <a:fontRef idx="minor">
            <a:schemeClr val="lt1"/>
          </a:fontRef>
        </dgm:style>
      </dgm:prSet>
      <dgm:spPr>
        <a:solidFill>
          <a:srgbClr val="8064A2"/>
        </a:solidFill>
      </dgm:spPr>
      <dgm:t>
        <a:bodyPr/>
        <a:lstStyle/>
        <a:p>
          <a:r>
            <a:rPr lang="en-US" sz="1800" smtClean="0"/>
            <a:t>Explore</a:t>
          </a:r>
          <a:endParaRPr lang="en-US" sz="1800"/>
        </a:p>
      </dgm:t>
    </dgm:pt>
    <dgm:pt modelId="{0FD8E0C9-ED1B-2B4C-964A-FC9B676C114E}" type="parTrans" cxnId="{F3CE981D-7F9A-0040-8584-50228ACFFFDA}">
      <dgm:prSet/>
      <dgm:spPr/>
      <dgm:t>
        <a:bodyPr/>
        <a:lstStyle/>
        <a:p>
          <a:endParaRPr lang="en-US"/>
        </a:p>
      </dgm:t>
    </dgm:pt>
    <dgm:pt modelId="{5ECA0900-97DB-6949-A767-AFA67DC332D7}" type="sibTrans" cxnId="{F3CE981D-7F9A-0040-8584-50228ACFFFDA}">
      <dgm:prSet/>
      <dgm:spPr>
        <a:solidFill>
          <a:srgbClr val="D99694"/>
        </a:solidFill>
        <a:ln>
          <a:solidFill>
            <a:srgbClr val="D99694"/>
          </a:solidFill>
        </a:ln>
      </dgm:spPr>
      <dgm:t>
        <a:bodyPr/>
        <a:lstStyle/>
        <a:p>
          <a:endParaRPr lang="en-US"/>
        </a:p>
      </dgm:t>
    </dgm:pt>
    <dgm:pt modelId="{D65D8864-9107-A44D-97FE-73712CE0D097}">
      <dgm:prSet phldrT="[Text]" custT="1">
        <dgm:style>
          <a:lnRef idx="3">
            <a:schemeClr val="lt1"/>
          </a:lnRef>
          <a:fillRef idx="1">
            <a:schemeClr val="accent2"/>
          </a:fillRef>
          <a:effectRef idx="1">
            <a:schemeClr val="accent2"/>
          </a:effectRef>
          <a:fontRef idx="minor">
            <a:schemeClr val="lt1"/>
          </a:fontRef>
        </dgm:style>
      </dgm:prSet>
      <dgm:spPr/>
      <dgm:t>
        <a:bodyPr/>
        <a:lstStyle/>
        <a:p>
          <a:r>
            <a:rPr lang="en-US" sz="1800" smtClean="0"/>
            <a:t>Experimental Design</a:t>
          </a:r>
          <a:endParaRPr lang="en-US" sz="1800"/>
        </a:p>
      </dgm:t>
    </dgm:pt>
    <dgm:pt modelId="{D9DFBBB3-2002-A84E-8499-2E9C28C76A24}" type="sibTrans" cxnId="{E494F614-202A-7449-AC4F-26E9481FEA8F}">
      <dgm:prSet/>
      <dgm:spPr/>
      <dgm:t>
        <a:bodyPr/>
        <a:lstStyle/>
        <a:p>
          <a:endParaRPr lang="en-US"/>
        </a:p>
      </dgm:t>
    </dgm:pt>
    <dgm:pt modelId="{802582C4-9F63-7D49-9C34-B8C771CE2C3C}" type="parTrans" cxnId="{E494F614-202A-7449-AC4F-26E9481FEA8F}">
      <dgm:prSet/>
      <dgm:spPr/>
      <dgm:t>
        <a:bodyPr/>
        <a:lstStyle/>
        <a:p>
          <a:endParaRPr lang="en-US"/>
        </a:p>
      </dgm:t>
    </dgm:pt>
    <dgm:pt modelId="{1237B5A2-6C05-2040-8DBA-96B88C07936C}" type="pres">
      <dgm:prSet presAssocID="{1BB16BA9-09F6-E44E-9281-2C85268B2D81}" presName="Name0" presStyleCnt="0">
        <dgm:presLayoutVars>
          <dgm:chMax val="1"/>
          <dgm:dir/>
          <dgm:animLvl val="ctr"/>
          <dgm:resizeHandles val="exact"/>
        </dgm:presLayoutVars>
      </dgm:prSet>
      <dgm:spPr/>
      <dgm:t>
        <a:bodyPr/>
        <a:lstStyle/>
        <a:p>
          <a:endParaRPr lang="en-US"/>
        </a:p>
      </dgm:t>
    </dgm:pt>
    <dgm:pt modelId="{A4B84E0B-3297-6741-A0BA-668B966357AB}" type="pres">
      <dgm:prSet presAssocID="{D65D8864-9107-A44D-97FE-73712CE0D097}" presName="centerShape" presStyleLbl="node0" presStyleIdx="0" presStyleCnt="1" custScaleX="165341" custScaleY="62776"/>
      <dgm:spPr/>
      <dgm:t>
        <a:bodyPr/>
        <a:lstStyle/>
        <a:p>
          <a:endParaRPr lang="en-US"/>
        </a:p>
      </dgm:t>
    </dgm:pt>
    <dgm:pt modelId="{1F6DDE22-BDB2-2043-8082-9A4018BF04C0}" type="pres">
      <dgm:prSet presAssocID="{6F5E68B5-341C-A145-AA03-B3C1830EDEB7}" presName="node" presStyleLbl="node1" presStyleIdx="0" presStyleCnt="3" custScaleX="195651" custScaleY="80897">
        <dgm:presLayoutVars>
          <dgm:bulletEnabled val="1"/>
        </dgm:presLayoutVars>
      </dgm:prSet>
      <dgm:spPr/>
      <dgm:t>
        <a:bodyPr/>
        <a:lstStyle/>
        <a:p>
          <a:endParaRPr lang="en-US"/>
        </a:p>
      </dgm:t>
    </dgm:pt>
    <dgm:pt modelId="{99319F52-9B22-0143-9CF4-7108B0FBE833}" type="pres">
      <dgm:prSet presAssocID="{6F5E68B5-341C-A145-AA03-B3C1830EDEB7}" presName="dummy" presStyleCnt="0"/>
      <dgm:spPr/>
    </dgm:pt>
    <dgm:pt modelId="{04735AD4-1468-CA41-97CC-A31B674BE0B8}" type="pres">
      <dgm:prSet presAssocID="{5ECA0900-97DB-6949-A767-AFA67DC332D7}" presName="sibTrans" presStyleLbl="sibTrans2D1" presStyleIdx="0" presStyleCnt="3"/>
      <dgm:spPr/>
      <dgm:t>
        <a:bodyPr/>
        <a:lstStyle/>
        <a:p>
          <a:endParaRPr lang="en-US"/>
        </a:p>
      </dgm:t>
    </dgm:pt>
    <dgm:pt modelId="{5132EDF4-B8FA-7649-B5AA-46BA1EE699F8}" type="pres">
      <dgm:prSet presAssocID="{4AF17925-05AE-9743-91BC-3ECF52519E56}" presName="node" presStyleLbl="node1" presStyleIdx="1" presStyleCnt="3" custScaleX="195651" custScaleY="80897">
        <dgm:presLayoutVars>
          <dgm:bulletEnabled val="1"/>
        </dgm:presLayoutVars>
      </dgm:prSet>
      <dgm:spPr/>
      <dgm:t>
        <a:bodyPr/>
        <a:lstStyle/>
        <a:p>
          <a:endParaRPr lang="en-US"/>
        </a:p>
      </dgm:t>
    </dgm:pt>
    <dgm:pt modelId="{C4029028-02DC-7041-9448-F1362B742000}" type="pres">
      <dgm:prSet presAssocID="{4AF17925-05AE-9743-91BC-3ECF52519E56}" presName="dummy" presStyleCnt="0"/>
      <dgm:spPr/>
    </dgm:pt>
    <dgm:pt modelId="{8E95350A-0C71-D44C-BF00-D46A3E009766}" type="pres">
      <dgm:prSet presAssocID="{919A8DB8-A6DC-2844-BF36-905BEE77B7DD}" presName="sibTrans" presStyleLbl="sibTrans2D1" presStyleIdx="1" presStyleCnt="3"/>
      <dgm:spPr/>
      <dgm:t>
        <a:bodyPr/>
        <a:lstStyle/>
        <a:p>
          <a:endParaRPr lang="en-US"/>
        </a:p>
      </dgm:t>
    </dgm:pt>
    <dgm:pt modelId="{5C7323EB-B60D-9341-91AF-FABA1CC33721}" type="pres">
      <dgm:prSet presAssocID="{52F146AA-7D06-FB4B-AD85-60DFC4E9BE96}" presName="node" presStyleLbl="node1" presStyleIdx="2" presStyleCnt="3" custScaleX="195651" custScaleY="80897">
        <dgm:presLayoutVars>
          <dgm:bulletEnabled val="1"/>
        </dgm:presLayoutVars>
      </dgm:prSet>
      <dgm:spPr/>
      <dgm:t>
        <a:bodyPr/>
        <a:lstStyle/>
        <a:p>
          <a:endParaRPr lang="en-US"/>
        </a:p>
      </dgm:t>
    </dgm:pt>
    <dgm:pt modelId="{14F56FC1-6130-EB49-BA00-C6F3BD86E476}" type="pres">
      <dgm:prSet presAssocID="{52F146AA-7D06-FB4B-AD85-60DFC4E9BE96}" presName="dummy" presStyleCnt="0"/>
      <dgm:spPr/>
    </dgm:pt>
    <dgm:pt modelId="{149DB8FC-F5C1-5B45-AE25-4928D7D98648}" type="pres">
      <dgm:prSet presAssocID="{C65B70E0-46EF-A34A-AB90-445193BF930F}" presName="sibTrans" presStyleLbl="sibTrans2D1" presStyleIdx="2" presStyleCnt="3"/>
      <dgm:spPr/>
      <dgm:t>
        <a:bodyPr/>
        <a:lstStyle/>
        <a:p>
          <a:endParaRPr lang="en-US"/>
        </a:p>
      </dgm:t>
    </dgm:pt>
  </dgm:ptLst>
  <dgm:cxnLst>
    <dgm:cxn modelId="{DDBCAE4D-E48F-424F-A38F-76CB2650B35C}" srcId="{D65D8864-9107-A44D-97FE-73712CE0D097}" destId="{52F146AA-7D06-FB4B-AD85-60DFC4E9BE96}" srcOrd="2" destOrd="0" parTransId="{BE605C68-CF72-8948-A86C-7EBEBC656AE9}" sibTransId="{C65B70E0-46EF-A34A-AB90-445193BF930F}"/>
    <dgm:cxn modelId="{880E562E-CE5F-9342-922D-C2F64FFF8928}" type="presOf" srcId="{5ECA0900-97DB-6949-A767-AFA67DC332D7}" destId="{04735AD4-1468-CA41-97CC-A31B674BE0B8}" srcOrd="0" destOrd="0" presId="urn:microsoft.com/office/officeart/2005/8/layout/radial6"/>
    <dgm:cxn modelId="{8B623745-D93F-4344-9229-05D8B90C0BBD}" type="presOf" srcId="{4AF17925-05AE-9743-91BC-3ECF52519E56}" destId="{5132EDF4-B8FA-7649-B5AA-46BA1EE699F8}" srcOrd="0" destOrd="0" presId="urn:microsoft.com/office/officeart/2005/8/layout/radial6"/>
    <dgm:cxn modelId="{FAADF7B6-F01D-9C4A-A5A3-A54088B46483}" type="presOf" srcId="{D65D8864-9107-A44D-97FE-73712CE0D097}" destId="{A4B84E0B-3297-6741-A0BA-668B966357AB}" srcOrd="0" destOrd="0" presId="urn:microsoft.com/office/officeart/2005/8/layout/radial6"/>
    <dgm:cxn modelId="{78F337F2-8D8A-FC4E-9CD8-5A4EF3DA5F03}" type="presOf" srcId="{1BB16BA9-09F6-E44E-9281-2C85268B2D81}" destId="{1237B5A2-6C05-2040-8DBA-96B88C07936C}" srcOrd="0" destOrd="0" presId="urn:microsoft.com/office/officeart/2005/8/layout/radial6"/>
    <dgm:cxn modelId="{E494F614-202A-7449-AC4F-26E9481FEA8F}" srcId="{1BB16BA9-09F6-E44E-9281-2C85268B2D81}" destId="{D65D8864-9107-A44D-97FE-73712CE0D097}" srcOrd="0" destOrd="0" parTransId="{802582C4-9F63-7D49-9C34-B8C771CE2C3C}" sibTransId="{D9DFBBB3-2002-A84E-8499-2E9C28C76A24}"/>
    <dgm:cxn modelId="{518C7550-8241-2B4E-8DE7-0615918A0358}" type="presOf" srcId="{919A8DB8-A6DC-2844-BF36-905BEE77B7DD}" destId="{8E95350A-0C71-D44C-BF00-D46A3E009766}" srcOrd="0" destOrd="0" presId="urn:microsoft.com/office/officeart/2005/8/layout/radial6"/>
    <dgm:cxn modelId="{7B179255-238D-624E-9727-075CA0493615}" srcId="{D65D8864-9107-A44D-97FE-73712CE0D097}" destId="{4AF17925-05AE-9743-91BC-3ECF52519E56}" srcOrd="1" destOrd="0" parTransId="{413E1F46-13FC-D147-B779-981F91F79E68}" sibTransId="{919A8DB8-A6DC-2844-BF36-905BEE77B7DD}"/>
    <dgm:cxn modelId="{CF98CEBF-A8BF-7B40-9260-BC0A1BC836FA}" type="presOf" srcId="{C65B70E0-46EF-A34A-AB90-445193BF930F}" destId="{149DB8FC-F5C1-5B45-AE25-4928D7D98648}" srcOrd="0" destOrd="0" presId="urn:microsoft.com/office/officeart/2005/8/layout/radial6"/>
    <dgm:cxn modelId="{F3CE981D-7F9A-0040-8584-50228ACFFFDA}" srcId="{D65D8864-9107-A44D-97FE-73712CE0D097}" destId="{6F5E68B5-341C-A145-AA03-B3C1830EDEB7}" srcOrd="0" destOrd="0" parTransId="{0FD8E0C9-ED1B-2B4C-964A-FC9B676C114E}" sibTransId="{5ECA0900-97DB-6949-A767-AFA67DC332D7}"/>
    <dgm:cxn modelId="{A0ADB623-607A-7D49-A21C-313B412C6C56}" type="presOf" srcId="{52F146AA-7D06-FB4B-AD85-60DFC4E9BE96}" destId="{5C7323EB-B60D-9341-91AF-FABA1CC33721}" srcOrd="0" destOrd="0" presId="urn:microsoft.com/office/officeart/2005/8/layout/radial6"/>
    <dgm:cxn modelId="{5B2C5DAB-9E9D-204E-9256-2812977D50CA}" type="presOf" srcId="{6F5E68B5-341C-A145-AA03-B3C1830EDEB7}" destId="{1F6DDE22-BDB2-2043-8082-9A4018BF04C0}" srcOrd="0" destOrd="0" presId="urn:microsoft.com/office/officeart/2005/8/layout/radial6"/>
    <dgm:cxn modelId="{AAE7DB44-292C-334A-A987-1C8E12213C6A}" type="presParOf" srcId="{1237B5A2-6C05-2040-8DBA-96B88C07936C}" destId="{A4B84E0B-3297-6741-A0BA-668B966357AB}" srcOrd="0" destOrd="0" presId="urn:microsoft.com/office/officeart/2005/8/layout/radial6"/>
    <dgm:cxn modelId="{B52480F5-36B4-CD46-91A3-36E075E05D0F}" type="presParOf" srcId="{1237B5A2-6C05-2040-8DBA-96B88C07936C}" destId="{1F6DDE22-BDB2-2043-8082-9A4018BF04C0}" srcOrd="1" destOrd="0" presId="urn:microsoft.com/office/officeart/2005/8/layout/radial6"/>
    <dgm:cxn modelId="{BE8AD8D6-57BF-E84B-AD89-F858AD11D092}" type="presParOf" srcId="{1237B5A2-6C05-2040-8DBA-96B88C07936C}" destId="{99319F52-9B22-0143-9CF4-7108B0FBE833}" srcOrd="2" destOrd="0" presId="urn:microsoft.com/office/officeart/2005/8/layout/radial6"/>
    <dgm:cxn modelId="{D6FB3BB3-064A-FD40-BC98-1EF49FA35778}" type="presParOf" srcId="{1237B5A2-6C05-2040-8DBA-96B88C07936C}" destId="{04735AD4-1468-CA41-97CC-A31B674BE0B8}" srcOrd="3" destOrd="0" presId="urn:microsoft.com/office/officeart/2005/8/layout/radial6"/>
    <dgm:cxn modelId="{204DB006-BBDC-AF49-BE22-4D611A4D22F1}" type="presParOf" srcId="{1237B5A2-6C05-2040-8DBA-96B88C07936C}" destId="{5132EDF4-B8FA-7649-B5AA-46BA1EE699F8}" srcOrd="4" destOrd="0" presId="urn:microsoft.com/office/officeart/2005/8/layout/radial6"/>
    <dgm:cxn modelId="{F847F2D9-FF6A-CB42-BC44-73AEBF9FA579}" type="presParOf" srcId="{1237B5A2-6C05-2040-8DBA-96B88C07936C}" destId="{C4029028-02DC-7041-9448-F1362B742000}" srcOrd="5" destOrd="0" presId="urn:microsoft.com/office/officeart/2005/8/layout/radial6"/>
    <dgm:cxn modelId="{A451A535-C99C-EE4D-BDDC-CE8C02AA7287}" type="presParOf" srcId="{1237B5A2-6C05-2040-8DBA-96B88C07936C}" destId="{8E95350A-0C71-D44C-BF00-D46A3E009766}" srcOrd="6" destOrd="0" presId="urn:microsoft.com/office/officeart/2005/8/layout/radial6"/>
    <dgm:cxn modelId="{5FF87F57-B86C-F94D-9A62-9EE8CABEE0D7}" type="presParOf" srcId="{1237B5A2-6C05-2040-8DBA-96B88C07936C}" destId="{5C7323EB-B60D-9341-91AF-FABA1CC33721}" srcOrd="7" destOrd="0" presId="urn:microsoft.com/office/officeart/2005/8/layout/radial6"/>
    <dgm:cxn modelId="{E870FB31-594D-6D44-8A84-13F59A822D47}" type="presParOf" srcId="{1237B5A2-6C05-2040-8DBA-96B88C07936C}" destId="{14F56FC1-6130-EB49-BA00-C6F3BD86E476}" srcOrd="8" destOrd="0" presId="urn:microsoft.com/office/officeart/2005/8/layout/radial6"/>
    <dgm:cxn modelId="{3744DD7E-8BD4-6647-8D83-EC7B96C7CF7B}" type="presParOf" srcId="{1237B5A2-6C05-2040-8DBA-96B88C07936C}" destId="{149DB8FC-F5C1-5B45-AE25-4928D7D98648}" srcOrd="9" destOrd="0" presId="urn:microsoft.com/office/officeart/2005/8/layout/radial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BB16BA9-09F6-E44E-9281-2C85268B2D81}" type="doc">
      <dgm:prSet loTypeId="urn:microsoft.com/office/officeart/2005/8/layout/radial6" loCatId="" qsTypeId="urn:microsoft.com/office/officeart/2005/8/quickstyle/simple1" qsCatId="simple" csTypeId="urn:microsoft.com/office/officeart/2005/8/colors/accent1_2" csCatId="accent1" phldr="1"/>
      <dgm:spPr/>
      <dgm:t>
        <a:bodyPr/>
        <a:lstStyle/>
        <a:p>
          <a:endParaRPr lang="en-US"/>
        </a:p>
      </dgm:t>
    </dgm:pt>
    <dgm:pt modelId="{4AF17925-05AE-9743-91BC-3ECF52519E56}">
      <dgm:prSet phldrT="[Text]" custT="1">
        <dgm:style>
          <a:lnRef idx="3">
            <a:schemeClr val="lt1"/>
          </a:lnRef>
          <a:fillRef idx="1">
            <a:schemeClr val="accent6"/>
          </a:fillRef>
          <a:effectRef idx="1">
            <a:schemeClr val="accent6"/>
          </a:effectRef>
          <a:fontRef idx="minor">
            <a:schemeClr val="lt1"/>
          </a:fontRef>
        </dgm:style>
      </dgm:prSet>
      <dgm:spPr>
        <a:solidFill>
          <a:schemeClr val="accent3"/>
        </a:solidFill>
      </dgm:spPr>
      <dgm:t>
        <a:bodyPr/>
        <a:lstStyle/>
        <a:p>
          <a:r>
            <a:rPr lang="en-US" sz="1800" smtClean="0"/>
            <a:t>Analyze</a:t>
          </a:r>
          <a:endParaRPr lang="en-US" sz="1800"/>
        </a:p>
      </dgm:t>
    </dgm:pt>
    <dgm:pt modelId="{413E1F46-13FC-D147-B779-981F91F79E68}" type="parTrans" cxnId="{7B179255-238D-624E-9727-075CA0493615}">
      <dgm:prSet/>
      <dgm:spPr/>
      <dgm:t>
        <a:bodyPr/>
        <a:lstStyle/>
        <a:p>
          <a:endParaRPr lang="en-US"/>
        </a:p>
      </dgm:t>
    </dgm:pt>
    <dgm:pt modelId="{919A8DB8-A6DC-2844-BF36-905BEE77B7DD}" type="sibTrans" cxnId="{7B179255-238D-624E-9727-075CA0493615}">
      <dgm:prSet/>
      <dgm:spPr>
        <a:solidFill>
          <a:srgbClr val="D99694"/>
        </a:solidFill>
        <a:ln>
          <a:solidFill>
            <a:srgbClr val="D99694"/>
          </a:solidFill>
        </a:ln>
      </dgm:spPr>
      <dgm:t>
        <a:bodyPr/>
        <a:lstStyle/>
        <a:p>
          <a:endParaRPr lang="en-US"/>
        </a:p>
      </dgm:t>
    </dgm:pt>
    <dgm:pt modelId="{52F146AA-7D06-FB4B-AD85-60DFC4E9BE96}">
      <dgm:prSet phldrT="[Text]" custT="1">
        <dgm:style>
          <a:lnRef idx="3">
            <a:schemeClr val="lt1"/>
          </a:lnRef>
          <a:fillRef idx="1">
            <a:schemeClr val="accent1"/>
          </a:fillRef>
          <a:effectRef idx="1">
            <a:schemeClr val="accent1"/>
          </a:effectRef>
          <a:fontRef idx="minor">
            <a:schemeClr val="lt1"/>
          </a:fontRef>
        </dgm:style>
      </dgm:prSet>
      <dgm:spPr/>
      <dgm:t>
        <a:bodyPr/>
        <a:lstStyle/>
        <a:p>
          <a:r>
            <a:rPr lang="en-US" sz="1800" smtClean="0"/>
            <a:t>Synthesize</a:t>
          </a:r>
          <a:endParaRPr lang="en-US" sz="1800"/>
        </a:p>
      </dgm:t>
    </dgm:pt>
    <dgm:pt modelId="{BE605C68-CF72-8948-A86C-7EBEBC656AE9}" type="parTrans" cxnId="{DDBCAE4D-E48F-424F-A38F-76CB2650B35C}">
      <dgm:prSet/>
      <dgm:spPr/>
      <dgm:t>
        <a:bodyPr/>
        <a:lstStyle/>
        <a:p>
          <a:endParaRPr lang="en-US"/>
        </a:p>
      </dgm:t>
    </dgm:pt>
    <dgm:pt modelId="{C65B70E0-46EF-A34A-AB90-445193BF930F}" type="sibTrans" cxnId="{DDBCAE4D-E48F-424F-A38F-76CB2650B35C}">
      <dgm:prSet/>
      <dgm:spPr>
        <a:solidFill>
          <a:srgbClr val="D99694"/>
        </a:solidFill>
        <a:ln>
          <a:solidFill>
            <a:srgbClr val="D99694"/>
          </a:solidFill>
        </a:ln>
      </dgm:spPr>
      <dgm:t>
        <a:bodyPr/>
        <a:lstStyle/>
        <a:p>
          <a:endParaRPr lang="en-US"/>
        </a:p>
      </dgm:t>
    </dgm:pt>
    <dgm:pt modelId="{6F5E68B5-341C-A145-AA03-B3C1830EDEB7}">
      <dgm:prSet phldrT="[Text]" custT="1">
        <dgm:style>
          <a:lnRef idx="3">
            <a:schemeClr val="lt1"/>
          </a:lnRef>
          <a:fillRef idx="1">
            <a:schemeClr val="accent3"/>
          </a:fillRef>
          <a:effectRef idx="1">
            <a:schemeClr val="accent3"/>
          </a:effectRef>
          <a:fontRef idx="minor">
            <a:schemeClr val="lt1"/>
          </a:fontRef>
        </dgm:style>
      </dgm:prSet>
      <dgm:spPr>
        <a:solidFill>
          <a:srgbClr val="8064A2"/>
        </a:solidFill>
      </dgm:spPr>
      <dgm:t>
        <a:bodyPr/>
        <a:lstStyle/>
        <a:p>
          <a:r>
            <a:rPr lang="en-US" sz="1800" smtClean="0"/>
            <a:t>Explore</a:t>
          </a:r>
          <a:endParaRPr lang="en-US" sz="1800"/>
        </a:p>
      </dgm:t>
    </dgm:pt>
    <dgm:pt modelId="{0FD8E0C9-ED1B-2B4C-964A-FC9B676C114E}" type="parTrans" cxnId="{F3CE981D-7F9A-0040-8584-50228ACFFFDA}">
      <dgm:prSet/>
      <dgm:spPr/>
      <dgm:t>
        <a:bodyPr/>
        <a:lstStyle/>
        <a:p>
          <a:endParaRPr lang="en-US"/>
        </a:p>
      </dgm:t>
    </dgm:pt>
    <dgm:pt modelId="{5ECA0900-97DB-6949-A767-AFA67DC332D7}" type="sibTrans" cxnId="{F3CE981D-7F9A-0040-8584-50228ACFFFDA}">
      <dgm:prSet/>
      <dgm:spPr>
        <a:solidFill>
          <a:srgbClr val="D99694"/>
        </a:solidFill>
        <a:ln>
          <a:solidFill>
            <a:srgbClr val="D99694"/>
          </a:solidFill>
        </a:ln>
      </dgm:spPr>
      <dgm:t>
        <a:bodyPr/>
        <a:lstStyle/>
        <a:p>
          <a:endParaRPr lang="en-US"/>
        </a:p>
      </dgm:t>
    </dgm:pt>
    <dgm:pt modelId="{D65D8864-9107-A44D-97FE-73712CE0D097}">
      <dgm:prSet phldrT="[Text]" custT="1">
        <dgm:style>
          <a:lnRef idx="3">
            <a:schemeClr val="lt1"/>
          </a:lnRef>
          <a:fillRef idx="1">
            <a:schemeClr val="accent2"/>
          </a:fillRef>
          <a:effectRef idx="1">
            <a:schemeClr val="accent2"/>
          </a:effectRef>
          <a:fontRef idx="minor">
            <a:schemeClr val="lt1"/>
          </a:fontRef>
        </dgm:style>
      </dgm:prSet>
      <dgm:spPr/>
      <dgm:t>
        <a:bodyPr/>
        <a:lstStyle/>
        <a:p>
          <a:r>
            <a:rPr lang="en-US" sz="1800" smtClean="0"/>
            <a:t>Experimental Design</a:t>
          </a:r>
          <a:endParaRPr lang="en-US" sz="1800"/>
        </a:p>
      </dgm:t>
    </dgm:pt>
    <dgm:pt modelId="{D9DFBBB3-2002-A84E-8499-2E9C28C76A24}" type="sibTrans" cxnId="{E494F614-202A-7449-AC4F-26E9481FEA8F}">
      <dgm:prSet/>
      <dgm:spPr/>
      <dgm:t>
        <a:bodyPr/>
        <a:lstStyle/>
        <a:p>
          <a:endParaRPr lang="en-US"/>
        </a:p>
      </dgm:t>
    </dgm:pt>
    <dgm:pt modelId="{802582C4-9F63-7D49-9C34-B8C771CE2C3C}" type="parTrans" cxnId="{E494F614-202A-7449-AC4F-26E9481FEA8F}">
      <dgm:prSet/>
      <dgm:spPr/>
      <dgm:t>
        <a:bodyPr/>
        <a:lstStyle/>
        <a:p>
          <a:endParaRPr lang="en-US"/>
        </a:p>
      </dgm:t>
    </dgm:pt>
    <dgm:pt modelId="{1237B5A2-6C05-2040-8DBA-96B88C07936C}" type="pres">
      <dgm:prSet presAssocID="{1BB16BA9-09F6-E44E-9281-2C85268B2D81}" presName="Name0" presStyleCnt="0">
        <dgm:presLayoutVars>
          <dgm:chMax val="1"/>
          <dgm:dir/>
          <dgm:animLvl val="ctr"/>
          <dgm:resizeHandles val="exact"/>
        </dgm:presLayoutVars>
      </dgm:prSet>
      <dgm:spPr/>
      <dgm:t>
        <a:bodyPr/>
        <a:lstStyle/>
        <a:p>
          <a:endParaRPr lang="en-US"/>
        </a:p>
      </dgm:t>
    </dgm:pt>
    <dgm:pt modelId="{A4B84E0B-3297-6741-A0BA-668B966357AB}" type="pres">
      <dgm:prSet presAssocID="{D65D8864-9107-A44D-97FE-73712CE0D097}" presName="centerShape" presStyleLbl="node0" presStyleIdx="0" presStyleCnt="1" custScaleX="165341" custScaleY="62776"/>
      <dgm:spPr/>
      <dgm:t>
        <a:bodyPr/>
        <a:lstStyle/>
        <a:p>
          <a:endParaRPr lang="en-US"/>
        </a:p>
      </dgm:t>
    </dgm:pt>
    <dgm:pt modelId="{1F6DDE22-BDB2-2043-8082-9A4018BF04C0}" type="pres">
      <dgm:prSet presAssocID="{6F5E68B5-341C-A145-AA03-B3C1830EDEB7}" presName="node" presStyleLbl="node1" presStyleIdx="0" presStyleCnt="3" custScaleX="195651" custScaleY="80897">
        <dgm:presLayoutVars>
          <dgm:bulletEnabled val="1"/>
        </dgm:presLayoutVars>
      </dgm:prSet>
      <dgm:spPr/>
      <dgm:t>
        <a:bodyPr/>
        <a:lstStyle/>
        <a:p>
          <a:endParaRPr lang="en-US"/>
        </a:p>
      </dgm:t>
    </dgm:pt>
    <dgm:pt modelId="{99319F52-9B22-0143-9CF4-7108B0FBE833}" type="pres">
      <dgm:prSet presAssocID="{6F5E68B5-341C-A145-AA03-B3C1830EDEB7}" presName="dummy" presStyleCnt="0"/>
      <dgm:spPr/>
    </dgm:pt>
    <dgm:pt modelId="{04735AD4-1468-CA41-97CC-A31B674BE0B8}" type="pres">
      <dgm:prSet presAssocID="{5ECA0900-97DB-6949-A767-AFA67DC332D7}" presName="sibTrans" presStyleLbl="sibTrans2D1" presStyleIdx="0" presStyleCnt="3"/>
      <dgm:spPr/>
      <dgm:t>
        <a:bodyPr/>
        <a:lstStyle/>
        <a:p>
          <a:endParaRPr lang="en-US"/>
        </a:p>
      </dgm:t>
    </dgm:pt>
    <dgm:pt modelId="{5132EDF4-B8FA-7649-B5AA-46BA1EE699F8}" type="pres">
      <dgm:prSet presAssocID="{4AF17925-05AE-9743-91BC-3ECF52519E56}" presName="node" presStyleLbl="node1" presStyleIdx="1" presStyleCnt="3" custScaleX="195651" custScaleY="80897">
        <dgm:presLayoutVars>
          <dgm:bulletEnabled val="1"/>
        </dgm:presLayoutVars>
      </dgm:prSet>
      <dgm:spPr/>
      <dgm:t>
        <a:bodyPr/>
        <a:lstStyle/>
        <a:p>
          <a:endParaRPr lang="en-US"/>
        </a:p>
      </dgm:t>
    </dgm:pt>
    <dgm:pt modelId="{C4029028-02DC-7041-9448-F1362B742000}" type="pres">
      <dgm:prSet presAssocID="{4AF17925-05AE-9743-91BC-3ECF52519E56}" presName="dummy" presStyleCnt="0"/>
      <dgm:spPr/>
    </dgm:pt>
    <dgm:pt modelId="{8E95350A-0C71-D44C-BF00-D46A3E009766}" type="pres">
      <dgm:prSet presAssocID="{919A8DB8-A6DC-2844-BF36-905BEE77B7DD}" presName="sibTrans" presStyleLbl="sibTrans2D1" presStyleIdx="1" presStyleCnt="3"/>
      <dgm:spPr/>
      <dgm:t>
        <a:bodyPr/>
        <a:lstStyle/>
        <a:p>
          <a:endParaRPr lang="en-US"/>
        </a:p>
      </dgm:t>
    </dgm:pt>
    <dgm:pt modelId="{5C7323EB-B60D-9341-91AF-FABA1CC33721}" type="pres">
      <dgm:prSet presAssocID="{52F146AA-7D06-FB4B-AD85-60DFC4E9BE96}" presName="node" presStyleLbl="node1" presStyleIdx="2" presStyleCnt="3" custScaleX="195651" custScaleY="80897">
        <dgm:presLayoutVars>
          <dgm:bulletEnabled val="1"/>
        </dgm:presLayoutVars>
      </dgm:prSet>
      <dgm:spPr/>
      <dgm:t>
        <a:bodyPr/>
        <a:lstStyle/>
        <a:p>
          <a:endParaRPr lang="en-US"/>
        </a:p>
      </dgm:t>
    </dgm:pt>
    <dgm:pt modelId="{14F56FC1-6130-EB49-BA00-C6F3BD86E476}" type="pres">
      <dgm:prSet presAssocID="{52F146AA-7D06-FB4B-AD85-60DFC4E9BE96}" presName="dummy" presStyleCnt="0"/>
      <dgm:spPr/>
    </dgm:pt>
    <dgm:pt modelId="{149DB8FC-F5C1-5B45-AE25-4928D7D98648}" type="pres">
      <dgm:prSet presAssocID="{C65B70E0-46EF-A34A-AB90-445193BF930F}" presName="sibTrans" presStyleLbl="sibTrans2D1" presStyleIdx="2" presStyleCnt="3"/>
      <dgm:spPr/>
      <dgm:t>
        <a:bodyPr/>
        <a:lstStyle/>
        <a:p>
          <a:endParaRPr lang="en-US"/>
        </a:p>
      </dgm:t>
    </dgm:pt>
  </dgm:ptLst>
  <dgm:cxnLst>
    <dgm:cxn modelId="{DDBCAE4D-E48F-424F-A38F-76CB2650B35C}" srcId="{D65D8864-9107-A44D-97FE-73712CE0D097}" destId="{52F146AA-7D06-FB4B-AD85-60DFC4E9BE96}" srcOrd="2" destOrd="0" parTransId="{BE605C68-CF72-8948-A86C-7EBEBC656AE9}" sibTransId="{C65B70E0-46EF-A34A-AB90-445193BF930F}"/>
    <dgm:cxn modelId="{A053B140-F987-7F48-8BC9-AA4BD17CD243}" type="presOf" srcId="{4AF17925-05AE-9743-91BC-3ECF52519E56}" destId="{5132EDF4-B8FA-7649-B5AA-46BA1EE699F8}" srcOrd="0" destOrd="0" presId="urn:microsoft.com/office/officeart/2005/8/layout/radial6"/>
    <dgm:cxn modelId="{7E2D60AE-0634-394A-8C33-3A32B09789FF}" type="presOf" srcId="{919A8DB8-A6DC-2844-BF36-905BEE77B7DD}" destId="{8E95350A-0C71-D44C-BF00-D46A3E009766}" srcOrd="0" destOrd="0" presId="urn:microsoft.com/office/officeart/2005/8/layout/radial6"/>
    <dgm:cxn modelId="{E494F614-202A-7449-AC4F-26E9481FEA8F}" srcId="{1BB16BA9-09F6-E44E-9281-2C85268B2D81}" destId="{D65D8864-9107-A44D-97FE-73712CE0D097}" srcOrd="0" destOrd="0" parTransId="{802582C4-9F63-7D49-9C34-B8C771CE2C3C}" sibTransId="{D9DFBBB3-2002-A84E-8499-2E9C28C76A24}"/>
    <dgm:cxn modelId="{7B179255-238D-624E-9727-075CA0493615}" srcId="{D65D8864-9107-A44D-97FE-73712CE0D097}" destId="{4AF17925-05AE-9743-91BC-3ECF52519E56}" srcOrd="1" destOrd="0" parTransId="{413E1F46-13FC-D147-B779-981F91F79E68}" sibTransId="{919A8DB8-A6DC-2844-BF36-905BEE77B7DD}"/>
    <dgm:cxn modelId="{830D6DA1-1048-CD4A-AB77-1A15AC11D594}" type="presOf" srcId="{1BB16BA9-09F6-E44E-9281-2C85268B2D81}" destId="{1237B5A2-6C05-2040-8DBA-96B88C07936C}" srcOrd="0" destOrd="0" presId="urn:microsoft.com/office/officeart/2005/8/layout/radial6"/>
    <dgm:cxn modelId="{CA504FE5-2FDF-7748-AAC4-E234D3A275A1}" type="presOf" srcId="{6F5E68B5-341C-A145-AA03-B3C1830EDEB7}" destId="{1F6DDE22-BDB2-2043-8082-9A4018BF04C0}" srcOrd="0" destOrd="0" presId="urn:microsoft.com/office/officeart/2005/8/layout/radial6"/>
    <dgm:cxn modelId="{F3CE981D-7F9A-0040-8584-50228ACFFFDA}" srcId="{D65D8864-9107-A44D-97FE-73712CE0D097}" destId="{6F5E68B5-341C-A145-AA03-B3C1830EDEB7}" srcOrd="0" destOrd="0" parTransId="{0FD8E0C9-ED1B-2B4C-964A-FC9B676C114E}" sibTransId="{5ECA0900-97DB-6949-A767-AFA67DC332D7}"/>
    <dgm:cxn modelId="{18613CFB-729D-4E40-9A54-C78ED7E52434}" type="presOf" srcId="{D65D8864-9107-A44D-97FE-73712CE0D097}" destId="{A4B84E0B-3297-6741-A0BA-668B966357AB}" srcOrd="0" destOrd="0" presId="urn:microsoft.com/office/officeart/2005/8/layout/radial6"/>
    <dgm:cxn modelId="{A9886BE9-F9EF-AA4E-B15E-B510E30A4282}" type="presOf" srcId="{5ECA0900-97DB-6949-A767-AFA67DC332D7}" destId="{04735AD4-1468-CA41-97CC-A31B674BE0B8}" srcOrd="0" destOrd="0" presId="urn:microsoft.com/office/officeart/2005/8/layout/radial6"/>
    <dgm:cxn modelId="{ABC6E57A-7472-C944-BE8C-FC58527D8753}" type="presOf" srcId="{52F146AA-7D06-FB4B-AD85-60DFC4E9BE96}" destId="{5C7323EB-B60D-9341-91AF-FABA1CC33721}" srcOrd="0" destOrd="0" presId="urn:microsoft.com/office/officeart/2005/8/layout/radial6"/>
    <dgm:cxn modelId="{C2C28255-E8BB-454E-B512-7433923E9F97}" type="presOf" srcId="{C65B70E0-46EF-A34A-AB90-445193BF930F}" destId="{149DB8FC-F5C1-5B45-AE25-4928D7D98648}" srcOrd="0" destOrd="0" presId="urn:microsoft.com/office/officeart/2005/8/layout/radial6"/>
    <dgm:cxn modelId="{8D68F640-8AF3-3C46-98F0-B4DE790CFD05}" type="presParOf" srcId="{1237B5A2-6C05-2040-8DBA-96B88C07936C}" destId="{A4B84E0B-3297-6741-A0BA-668B966357AB}" srcOrd="0" destOrd="0" presId="urn:microsoft.com/office/officeart/2005/8/layout/radial6"/>
    <dgm:cxn modelId="{67B51D71-B060-BC4D-8C79-4DD230488628}" type="presParOf" srcId="{1237B5A2-6C05-2040-8DBA-96B88C07936C}" destId="{1F6DDE22-BDB2-2043-8082-9A4018BF04C0}" srcOrd="1" destOrd="0" presId="urn:microsoft.com/office/officeart/2005/8/layout/radial6"/>
    <dgm:cxn modelId="{D694C192-D00A-E647-8467-42F7D2F4434F}" type="presParOf" srcId="{1237B5A2-6C05-2040-8DBA-96B88C07936C}" destId="{99319F52-9B22-0143-9CF4-7108B0FBE833}" srcOrd="2" destOrd="0" presId="urn:microsoft.com/office/officeart/2005/8/layout/radial6"/>
    <dgm:cxn modelId="{45252D58-160B-F648-9949-4FF3D1AF61F7}" type="presParOf" srcId="{1237B5A2-6C05-2040-8DBA-96B88C07936C}" destId="{04735AD4-1468-CA41-97CC-A31B674BE0B8}" srcOrd="3" destOrd="0" presId="urn:microsoft.com/office/officeart/2005/8/layout/radial6"/>
    <dgm:cxn modelId="{7092E114-321C-2042-A95B-28B024586E08}" type="presParOf" srcId="{1237B5A2-6C05-2040-8DBA-96B88C07936C}" destId="{5132EDF4-B8FA-7649-B5AA-46BA1EE699F8}" srcOrd="4" destOrd="0" presId="urn:microsoft.com/office/officeart/2005/8/layout/radial6"/>
    <dgm:cxn modelId="{5FD43D17-7046-FF43-888C-CC619514B724}" type="presParOf" srcId="{1237B5A2-6C05-2040-8DBA-96B88C07936C}" destId="{C4029028-02DC-7041-9448-F1362B742000}" srcOrd="5" destOrd="0" presId="urn:microsoft.com/office/officeart/2005/8/layout/radial6"/>
    <dgm:cxn modelId="{0A19096D-A40D-804E-810E-7C89C0B17F6E}" type="presParOf" srcId="{1237B5A2-6C05-2040-8DBA-96B88C07936C}" destId="{8E95350A-0C71-D44C-BF00-D46A3E009766}" srcOrd="6" destOrd="0" presId="urn:microsoft.com/office/officeart/2005/8/layout/radial6"/>
    <dgm:cxn modelId="{73CF919E-CF3A-4D46-A469-F3498E368018}" type="presParOf" srcId="{1237B5A2-6C05-2040-8DBA-96B88C07936C}" destId="{5C7323EB-B60D-9341-91AF-FABA1CC33721}" srcOrd="7" destOrd="0" presId="urn:microsoft.com/office/officeart/2005/8/layout/radial6"/>
    <dgm:cxn modelId="{DB0415D8-C0AD-3E4C-A4F2-63AE79953CB4}" type="presParOf" srcId="{1237B5A2-6C05-2040-8DBA-96B88C07936C}" destId="{14F56FC1-6130-EB49-BA00-C6F3BD86E476}" srcOrd="8" destOrd="0" presId="urn:microsoft.com/office/officeart/2005/8/layout/radial6"/>
    <dgm:cxn modelId="{22C318E2-2A38-6940-BCCC-1727B16266EF}" type="presParOf" srcId="{1237B5A2-6C05-2040-8DBA-96B88C07936C}" destId="{149DB8FC-F5C1-5B45-AE25-4928D7D98648}" srcOrd="9" destOrd="0" presId="urn:microsoft.com/office/officeart/2005/8/layout/radial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6CF3A3AC-082D-4F12-88C4-09DAB26C4214}" type="doc">
      <dgm:prSet loTypeId="urn:microsoft.com/office/officeart/2005/8/layout/cycle3" loCatId="cycle" qsTypeId="urn:microsoft.com/office/officeart/2005/8/quickstyle/simple4" qsCatId="simple" csTypeId="urn:microsoft.com/office/officeart/2005/8/colors/accent2_2" csCatId="accent2" phldr="1"/>
      <dgm:spPr/>
      <dgm:t>
        <a:bodyPr/>
        <a:lstStyle/>
        <a:p>
          <a:endParaRPr lang="en-US"/>
        </a:p>
      </dgm:t>
    </dgm:pt>
    <dgm:pt modelId="{449130B7-7A0D-489C-9F40-20F0349DFEA2}">
      <dgm:prSet phldrT="[Text]" custT="1">
        <dgm:style>
          <a:lnRef idx="1">
            <a:schemeClr val="dk1"/>
          </a:lnRef>
          <a:fillRef idx="2">
            <a:schemeClr val="dk1"/>
          </a:fillRef>
          <a:effectRef idx="1">
            <a:schemeClr val="dk1"/>
          </a:effectRef>
          <a:fontRef idx="minor">
            <a:schemeClr val="dk1"/>
          </a:fontRef>
        </dgm:style>
      </dgm:prSet>
      <dgm:spPr/>
      <dgm:t>
        <a:bodyPr/>
        <a:lstStyle/>
        <a:p>
          <a:endParaRPr lang="en-US" sz="1800" smtClean="0"/>
        </a:p>
        <a:p>
          <a:endParaRPr lang="en-US" sz="1800" smtClean="0"/>
        </a:p>
        <a:p>
          <a:endParaRPr lang="en-US" sz="1800" smtClean="0"/>
        </a:p>
        <a:p>
          <a:r>
            <a:rPr lang="en-US" sz="1800" smtClean="0"/>
            <a:t>Run experiment at training location(s)</a:t>
          </a:r>
          <a:endParaRPr lang="en-US" sz="1800"/>
        </a:p>
      </dgm:t>
    </dgm:pt>
    <dgm:pt modelId="{24BE5E9B-2FFD-4313-A27B-14CEFF5A1702}" type="parTrans" cxnId="{C7264B50-1C56-4760-82CD-AD196A735EFB}">
      <dgm:prSet/>
      <dgm:spPr/>
      <dgm:t>
        <a:bodyPr/>
        <a:lstStyle/>
        <a:p>
          <a:endParaRPr lang="en-US"/>
        </a:p>
      </dgm:t>
    </dgm:pt>
    <dgm:pt modelId="{0301F489-A0EC-4212-BF84-CBBE30991CC3}" type="sibTrans" cxnId="{C7264B50-1C56-4760-82CD-AD196A735EFB}">
      <dgm:prSet/>
      <dgm:spPr>
        <a:solidFill>
          <a:schemeClr val="accent4">
            <a:lumMod val="40000"/>
            <a:lumOff val="60000"/>
          </a:schemeClr>
        </a:solidFill>
      </dgm:spPr>
      <dgm:t>
        <a:bodyPr/>
        <a:lstStyle/>
        <a:p>
          <a:endParaRPr lang="en-US"/>
        </a:p>
      </dgm:t>
    </dgm:pt>
    <dgm:pt modelId="{5174E1DE-1F6D-43E8-B4EE-6F46C66BD7BA}">
      <dgm:prSet phldrT="[Text]" custT="1">
        <dgm:style>
          <a:lnRef idx="1">
            <a:schemeClr val="dk1"/>
          </a:lnRef>
          <a:fillRef idx="2">
            <a:schemeClr val="dk1"/>
          </a:fillRef>
          <a:effectRef idx="1">
            <a:schemeClr val="dk1"/>
          </a:effectRef>
          <a:fontRef idx="minor">
            <a:schemeClr val="dk1"/>
          </a:fontRef>
        </dgm:style>
      </dgm:prSet>
      <dgm:spPr/>
      <dgm:t>
        <a:bodyPr/>
        <a:lstStyle/>
        <a:p>
          <a:endParaRPr lang="en-US" sz="1800" smtClean="0"/>
        </a:p>
        <a:p>
          <a:endParaRPr lang="en-US" sz="1800" smtClean="0"/>
        </a:p>
        <a:p>
          <a:endParaRPr lang="en-US" sz="1800" smtClean="0"/>
        </a:p>
        <a:p>
          <a:r>
            <a:rPr lang="en-US" sz="1800" smtClean="0"/>
            <a:t>Fit a predicting model</a:t>
          </a:r>
          <a:endParaRPr lang="en-US" sz="1800"/>
        </a:p>
      </dgm:t>
    </dgm:pt>
    <dgm:pt modelId="{7EFC62C9-147C-4940-91ED-8215B2C99DFD}" type="parTrans" cxnId="{CADFA4E5-25DC-4E6F-AC23-4A7AC19813C8}">
      <dgm:prSet/>
      <dgm:spPr/>
      <dgm:t>
        <a:bodyPr/>
        <a:lstStyle/>
        <a:p>
          <a:endParaRPr lang="en-US"/>
        </a:p>
      </dgm:t>
    </dgm:pt>
    <dgm:pt modelId="{88633DDB-C49E-40F3-BA05-6EE30B0B12CF}" type="sibTrans" cxnId="{CADFA4E5-25DC-4E6F-AC23-4A7AC19813C8}">
      <dgm:prSet/>
      <dgm:spPr/>
      <dgm:t>
        <a:bodyPr/>
        <a:lstStyle/>
        <a:p>
          <a:endParaRPr lang="en-US"/>
        </a:p>
      </dgm:t>
    </dgm:pt>
    <dgm:pt modelId="{FF2346FA-0FF1-46AF-A47B-2985FAB64D21}">
      <dgm:prSet phldrT="[Text]" custT="1">
        <dgm:style>
          <a:lnRef idx="1">
            <a:schemeClr val="dk1"/>
          </a:lnRef>
          <a:fillRef idx="2">
            <a:schemeClr val="dk1"/>
          </a:fillRef>
          <a:effectRef idx="1">
            <a:schemeClr val="dk1"/>
          </a:effectRef>
          <a:fontRef idx="minor">
            <a:schemeClr val="dk1"/>
          </a:fontRef>
        </dgm:style>
      </dgm:prSet>
      <dgm:spPr/>
      <dgm:t>
        <a:bodyPr/>
        <a:lstStyle/>
        <a:p>
          <a:endParaRPr lang="en-US" sz="1600" smtClean="0"/>
        </a:p>
        <a:p>
          <a:endParaRPr lang="en-US" sz="1600" smtClean="0"/>
        </a:p>
        <a:p>
          <a:endParaRPr lang="en-US" sz="2000" smtClean="0"/>
        </a:p>
        <a:p>
          <a:r>
            <a:rPr lang="en-US" sz="1800" smtClean="0"/>
            <a:t>Generate &amp; score candidates</a:t>
          </a:r>
          <a:endParaRPr lang="en-US" sz="1800"/>
        </a:p>
      </dgm:t>
    </dgm:pt>
    <dgm:pt modelId="{A66F09D5-0C4B-4A6C-BA00-08B0545FC4EA}" type="parTrans" cxnId="{16B13D7F-FFCE-4615-B909-28BD442932FB}">
      <dgm:prSet/>
      <dgm:spPr/>
      <dgm:t>
        <a:bodyPr/>
        <a:lstStyle/>
        <a:p>
          <a:endParaRPr lang="en-US"/>
        </a:p>
      </dgm:t>
    </dgm:pt>
    <dgm:pt modelId="{8B5FC03A-3D05-4B21-9FDD-7F2528912219}" type="sibTrans" cxnId="{16B13D7F-FFCE-4615-B909-28BD442932FB}">
      <dgm:prSet/>
      <dgm:spPr/>
      <dgm:t>
        <a:bodyPr/>
        <a:lstStyle/>
        <a:p>
          <a:endParaRPr lang="en-US"/>
        </a:p>
      </dgm:t>
    </dgm:pt>
    <dgm:pt modelId="{9176A3F0-4647-4B16-930D-278F75894CF3}">
      <dgm:prSet phldrT="[Text]" custT="1">
        <dgm:style>
          <a:lnRef idx="1">
            <a:schemeClr val="dk1"/>
          </a:lnRef>
          <a:fillRef idx="2">
            <a:schemeClr val="dk1"/>
          </a:fillRef>
          <a:effectRef idx="1">
            <a:schemeClr val="dk1"/>
          </a:effectRef>
          <a:fontRef idx="minor">
            <a:schemeClr val="dk1"/>
          </a:fontRef>
        </dgm:style>
      </dgm:prSet>
      <dgm:spPr/>
      <dgm:t>
        <a:bodyPr/>
        <a:lstStyle/>
        <a:p>
          <a:endParaRPr lang="en-US" sz="1800" smtClean="0"/>
        </a:p>
        <a:p>
          <a:endParaRPr lang="en-US" sz="1800" smtClean="0"/>
        </a:p>
        <a:p>
          <a:endParaRPr lang="en-US" sz="1800" smtClean="0"/>
        </a:p>
        <a:p>
          <a:r>
            <a:rPr lang="en-US" sz="1800" smtClean="0"/>
            <a:t>Select candidate for training</a:t>
          </a:r>
          <a:endParaRPr lang="en-US" sz="1800"/>
        </a:p>
      </dgm:t>
    </dgm:pt>
    <dgm:pt modelId="{86CEE074-1994-4F14-9253-A21D0B2125A8}" type="parTrans" cxnId="{4758F94A-91F4-4B91-BA6B-F5F1C05B1CF2}">
      <dgm:prSet/>
      <dgm:spPr/>
      <dgm:t>
        <a:bodyPr/>
        <a:lstStyle/>
        <a:p>
          <a:endParaRPr lang="en-US"/>
        </a:p>
      </dgm:t>
    </dgm:pt>
    <dgm:pt modelId="{4D19824C-2DEF-4249-B9BF-33234E488232}" type="sibTrans" cxnId="{4758F94A-91F4-4B91-BA6B-F5F1C05B1CF2}">
      <dgm:prSet/>
      <dgm:spPr/>
      <dgm:t>
        <a:bodyPr/>
        <a:lstStyle/>
        <a:p>
          <a:endParaRPr lang="en-US"/>
        </a:p>
      </dgm:t>
    </dgm:pt>
    <dgm:pt modelId="{02D84C7E-9D51-425E-9001-E18B88C79DBF}" type="pres">
      <dgm:prSet presAssocID="{6CF3A3AC-082D-4F12-88C4-09DAB26C4214}" presName="Name0" presStyleCnt="0">
        <dgm:presLayoutVars>
          <dgm:dir/>
          <dgm:resizeHandles val="exact"/>
        </dgm:presLayoutVars>
      </dgm:prSet>
      <dgm:spPr/>
      <dgm:t>
        <a:bodyPr/>
        <a:lstStyle/>
        <a:p>
          <a:endParaRPr lang="en-US"/>
        </a:p>
      </dgm:t>
    </dgm:pt>
    <dgm:pt modelId="{CB9AD5FE-75FE-4B77-B0F2-9D65A81BA2B8}" type="pres">
      <dgm:prSet presAssocID="{6CF3A3AC-082D-4F12-88C4-09DAB26C4214}" presName="cycle" presStyleCnt="0"/>
      <dgm:spPr/>
      <dgm:t>
        <a:bodyPr/>
        <a:lstStyle/>
        <a:p>
          <a:endParaRPr lang="en-US"/>
        </a:p>
      </dgm:t>
    </dgm:pt>
    <dgm:pt modelId="{8B678C7E-3F60-4DD8-9110-974A6593156C}" type="pres">
      <dgm:prSet presAssocID="{449130B7-7A0D-489C-9F40-20F0349DFEA2}" presName="nodeFirstNode" presStyleLbl="node1" presStyleIdx="0" presStyleCnt="4">
        <dgm:presLayoutVars>
          <dgm:bulletEnabled val="1"/>
        </dgm:presLayoutVars>
      </dgm:prSet>
      <dgm:spPr/>
      <dgm:t>
        <a:bodyPr/>
        <a:lstStyle/>
        <a:p>
          <a:endParaRPr lang="en-US"/>
        </a:p>
      </dgm:t>
    </dgm:pt>
    <dgm:pt modelId="{87B4C0BB-7E49-4748-B48C-73FAF21F20E3}" type="pres">
      <dgm:prSet presAssocID="{0301F489-A0EC-4212-BF84-CBBE30991CC3}" presName="sibTransFirstNode" presStyleLbl="bgShp" presStyleIdx="0" presStyleCnt="1" custLinFactNeighborX="1185"/>
      <dgm:spPr/>
      <dgm:t>
        <a:bodyPr/>
        <a:lstStyle/>
        <a:p>
          <a:endParaRPr lang="en-US"/>
        </a:p>
      </dgm:t>
    </dgm:pt>
    <dgm:pt modelId="{251C80CB-7219-47ED-964C-9325262907E0}" type="pres">
      <dgm:prSet presAssocID="{5174E1DE-1F6D-43E8-B4EE-6F46C66BD7BA}" presName="nodeFollowingNodes" presStyleLbl="node1" presStyleIdx="1" presStyleCnt="4" custScaleX="80266">
        <dgm:presLayoutVars>
          <dgm:bulletEnabled val="1"/>
        </dgm:presLayoutVars>
      </dgm:prSet>
      <dgm:spPr/>
      <dgm:t>
        <a:bodyPr/>
        <a:lstStyle/>
        <a:p>
          <a:endParaRPr lang="en-US"/>
        </a:p>
      </dgm:t>
    </dgm:pt>
    <dgm:pt modelId="{74F368C3-17CA-4D47-AE1F-20451A733D71}" type="pres">
      <dgm:prSet presAssocID="{FF2346FA-0FF1-46AF-A47B-2985FAB64D21}" presName="nodeFollowingNodes" presStyleLbl="node1" presStyleIdx="2" presStyleCnt="4" custScaleX="81018">
        <dgm:presLayoutVars>
          <dgm:bulletEnabled val="1"/>
        </dgm:presLayoutVars>
      </dgm:prSet>
      <dgm:spPr/>
      <dgm:t>
        <a:bodyPr/>
        <a:lstStyle/>
        <a:p>
          <a:endParaRPr lang="en-US"/>
        </a:p>
      </dgm:t>
    </dgm:pt>
    <dgm:pt modelId="{49FCA168-8B3E-4CCC-804C-9CDA48A6B2CD}" type="pres">
      <dgm:prSet presAssocID="{9176A3F0-4647-4B16-930D-278F75894CF3}" presName="nodeFollowingNodes" presStyleLbl="node1" presStyleIdx="3" presStyleCnt="4" custScaleX="88111" custScaleY="105676">
        <dgm:presLayoutVars>
          <dgm:bulletEnabled val="1"/>
        </dgm:presLayoutVars>
      </dgm:prSet>
      <dgm:spPr/>
      <dgm:t>
        <a:bodyPr/>
        <a:lstStyle/>
        <a:p>
          <a:endParaRPr lang="en-US"/>
        </a:p>
      </dgm:t>
    </dgm:pt>
  </dgm:ptLst>
  <dgm:cxnLst>
    <dgm:cxn modelId="{CD8082C5-8C59-DF4B-99FD-A3FD025BE463}" type="presOf" srcId="{FF2346FA-0FF1-46AF-A47B-2985FAB64D21}" destId="{74F368C3-17CA-4D47-AE1F-20451A733D71}" srcOrd="0" destOrd="0" presId="urn:microsoft.com/office/officeart/2005/8/layout/cycle3"/>
    <dgm:cxn modelId="{42C17CDC-D8A1-0344-BC54-36066E519C46}" type="presOf" srcId="{9176A3F0-4647-4B16-930D-278F75894CF3}" destId="{49FCA168-8B3E-4CCC-804C-9CDA48A6B2CD}" srcOrd="0" destOrd="0" presId="urn:microsoft.com/office/officeart/2005/8/layout/cycle3"/>
    <dgm:cxn modelId="{CADFA4E5-25DC-4E6F-AC23-4A7AC19813C8}" srcId="{6CF3A3AC-082D-4F12-88C4-09DAB26C4214}" destId="{5174E1DE-1F6D-43E8-B4EE-6F46C66BD7BA}" srcOrd="1" destOrd="0" parTransId="{7EFC62C9-147C-4940-91ED-8215B2C99DFD}" sibTransId="{88633DDB-C49E-40F3-BA05-6EE30B0B12CF}"/>
    <dgm:cxn modelId="{4758F94A-91F4-4B91-BA6B-F5F1C05B1CF2}" srcId="{6CF3A3AC-082D-4F12-88C4-09DAB26C4214}" destId="{9176A3F0-4647-4B16-930D-278F75894CF3}" srcOrd="3" destOrd="0" parTransId="{86CEE074-1994-4F14-9253-A21D0B2125A8}" sibTransId="{4D19824C-2DEF-4249-B9BF-33234E488232}"/>
    <dgm:cxn modelId="{C7AAFFFC-B019-4445-BA4E-D7F92CCE6124}" type="presOf" srcId="{6CF3A3AC-082D-4F12-88C4-09DAB26C4214}" destId="{02D84C7E-9D51-425E-9001-E18B88C79DBF}" srcOrd="0" destOrd="0" presId="urn:microsoft.com/office/officeart/2005/8/layout/cycle3"/>
    <dgm:cxn modelId="{167513A7-4EEE-2A4C-9E89-9F4C17C5E1A4}" type="presOf" srcId="{5174E1DE-1F6D-43E8-B4EE-6F46C66BD7BA}" destId="{251C80CB-7219-47ED-964C-9325262907E0}" srcOrd="0" destOrd="0" presId="urn:microsoft.com/office/officeart/2005/8/layout/cycle3"/>
    <dgm:cxn modelId="{33B49E48-EED0-9349-880A-9A8F82BF2E3C}" type="presOf" srcId="{0301F489-A0EC-4212-BF84-CBBE30991CC3}" destId="{87B4C0BB-7E49-4748-B48C-73FAF21F20E3}" srcOrd="0" destOrd="0" presId="urn:microsoft.com/office/officeart/2005/8/layout/cycle3"/>
    <dgm:cxn modelId="{16B13D7F-FFCE-4615-B909-28BD442932FB}" srcId="{6CF3A3AC-082D-4F12-88C4-09DAB26C4214}" destId="{FF2346FA-0FF1-46AF-A47B-2985FAB64D21}" srcOrd="2" destOrd="0" parTransId="{A66F09D5-0C4B-4A6C-BA00-08B0545FC4EA}" sibTransId="{8B5FC03A-3D05-4B21-9FDD-7F2528912219}"/>
    <dgm:cxn modelId="{3ABFA1C8-1273-1D40-B1AD-A5842945FBA6}" type="presOf" srcId="{449130B7-7A0D-489C-9F40-20F0349DFEA2}" destId="{8B678C7E-3F60-4DD8-9110-974A6593156C}" srcOrd="0" destOrd="0" presId="urn:microsoft.com/office/officeart/2005/8/layout/cycle3"/>
    <dgm:cxn modelId="{C7264B50-1C56-4760-82CD-AD196A735EFB}" srcId="{6CF3A3AC-082D-4F12-88C4-09DAB26C4214}" destId="{449130B7-7A0D-489C-9F40-20F0349DFEA2}" srcOrd="0" destOrd="0" parTransId="{24BE5E9B-2FFD-4313-A27B-14CEFF5A1702}" sibTransId="{0301F489-A0EC-4212-BF84-CBBE30991CC3}"/>
    <dgm:cxn modelId="{FD32A684-8D56-3D4D-8839-C2A32362ADAB}" type="presParOf" srcId="{02D84C7E-9D51-425E-9001-E18B88C79DBF}" destId="{CB9AD5FE-75FE-4B77-B0F2-9D65A81BA2B8}" srcOrd="0" destOrd="0" presId="urn:microsoft.com/office/officeart/2005/8/layout/cycle3"/>
    <dgm:cxn modelId="{9C9BD233-16B3-DC4B-BDC0-EF0C34C95185}" type="presParOf" srcId="{CB9AD5FE-75FE-4B77-B0F2-9D65A81BA2B8}" destId="{8B678C7E-3F60-4DD8-9110-974A6593156C}" srcOrd="0" destOrd="0" presId="urn:microsoft.com/office/officeart/2005/8/layout/cycle3"/>
    <dgm:cxn modelId="{2497096D-FEA0-2644-B44C-AB05FB0D5060}" type="presParOf" srcId="{CB9AD5FE-75FE-4B77-B0F2-9D65A81BA2B8}" destId="{87B4C0BB-7E49-4748-B48C-73FAF21F20E3}" srcOrd="1" destOrd="0" presId="urn:microsoft.com/office/officeart/2005/8/layout/cycle3"/>
    <dgm:cxn modelId="{308C5707-5998-CC42-9B2D-D8015C430B92}" type="presParOf" srcId="{CB9AD5FE-75FE-4B77-B0F2-9D65A81BA2B8}" destId="{251C80CB-7219-47ED-964C-9325262907E0}" srcOrd="2" destOrd="0" presId="urn:microsoft.com/office/officeart/2005/8/layout/cycle3"/>
    <dgm:cxn modelId="{BB26E433-4EA2-1949-BD5B-EC459E27CBF3}" type="presParOf" srcId="{CB9AD5FE-75FE-4B77-B0F2-9D65A81BA2B8}" destId="{74F368C3-17CA-4D47-AE1F-20451A733D71}" srcOrd="3" destOrd="0" presId="urn:microsoft.com/office/officeart/2005/8/layout/cycle3"/>
    <dgm:cxn modelId="{62562612-0EB9-F04B-9409-D2FFF8D0DC63}" type="presParOf" srcId="{CB9AD5FE-75FE-4B77-B0F2-9D65A81BA2B8}" destId="{49FCA168-8B3E-4CCC-804C-9CDA48A6B2CD}" srcOrd="4" destOrd="0" presId="urn:microsoft.com/office/officeart/2005/8/layout/cycle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1BB16BA9-09F6-E44E-9281-2C85268B2D81}" type="doc">
      <dgm:prSet loTypeId="urn:microsoft.com/office/officeart/2005/8/layout/radial6" loCatId="" qsTypeId="urn:microsoft.com/office/officeart/2005/8/quickstyle/simple1" qsCatId="simple" csTypeId="urn:microsoft.com/office/officeart/2005/8/colors/accent1_2" csCatId="accent1" phldr="1"/>
      <dgm:spPr/>
      <dgm:t>
        <a:bodyPr/>
        <a:lstStyle/>
        <a:p>
          <a:endParaRPr lang="en-US"/>
        </a:p>
      </dgm:t>
    </dgm:pt>
    <dgm:pt modelId="{4AF17925-05AE-9743-91BC-3ECF52519E56}">
      <dgm:prSet phldrT="[Text]" custT="1">
        <dgm:style>
          <a:lnRef idx="3">
            <a:schemeClr val="lt1"/>
          </a:lnRef>
          <a:fillRef idx="1">
            <a:schemeClr val="accent6"/>
          </a:fillRef>
          <a:effectRef idx="1">
            <a:schemeClr val="accent6"/>
          </a:effectRef>
          <a:fontRef idx="minor">
            <a:schemeClr val="lt1"/>
          </a:fontRef>
        </dgm:style>
      </dgm:prSet>
      <dgm:spPr>
        <a:solidFill>
          <a:schemeClr val="accent3"/>
        </a:solidFill>
      </dgm:spPr>
      <dgm:t>
        <a:bodyPr/>
        <a:lstStyle/>
        <a:p>
          <a:r>
            <a:rPr lang="en-US" sz="1800" dirty="0" smtClean="0"/>
            <a:t>Analyze</a:t>
          </a:r>
          <a:endParaRPr lang="en-US" sz="1800" dirty="0"/>
        </a:p>
      </dgm:t>
    </dgm:pt>
    <dgm:pt modelId="{413E1F46-13FC-D147-B779-981F91F79E68}" type="parTrans" cxnId="{7B179255-238D-624E-9727-075CA0493615}">
      <dgm:prSet/>
      <dgm:spPr/>
      <dgm:t>
        <a:bodyPr/>
        <a:lstStyle/>
        <a:p>
          <a:endParaRPr lang="en-US"/>
        </a:p>
      </dgm:t>
    </dgm:pt>
    <dgm:pt modelId="{919A8DB8-A6DC-2844-BF36-905BEE77B7DD}" type="sibTrans" cxnId="{7B179255-238D-624E-9727-075CA0493615}">
      <dgm:prSet/>
      <dgm:spPr>
        <a:solidFill>
          <a:srgbClr val="D99694"/>
        </a:solidFill>
        <a:ln>
          <a:solidFill>
            <a:srgbClr val="D99694"/>
          </a:solidFill>
        </a:ln>
      </dgm:spPr>
      <dgm:t>
        <a:bodyPr/>
        <a:lstStyle/>
        <a:p>
          <a:endParaRPr lang="en-US"/>
        </a:p>
      </dgm:t>
    </dgm:pt>
    <dgm:pt modelId="{52F146AA-7D06-FB4B-AD85-60DFC4E9BE96}">
      <dgm:prSet phldrT="[Text]" custT="1">
        <dgm:style>
          <a:lnRef idx="3">
            <a:schemeClr val="lt1"/>
          </a:lnRef>
          <a:fillRef idx="1">
            <a:schemeClr val="accent1"/>
          </a:fillRef>
          <a:effectRef idx="1">
            <a:schemeClr val="accent1"/>
          </a:effectRef>
          <a:fontRef idx="minor">
            <a:schemeClr val="lt1"/>
          </a:fontRef>
        </dgm:style>
      </dgm:prSet>
      <dgm:spPr/>
      <dgm:t>
        <a:bodyPr/>
        <a:lstStyle/>
        <a:p>
          <a:r>
            <a:rPr lang="en-US" sz="1800" dirty="0" smtClean="0"/>
            <a:t>Synthesize</a:t>
          </a:r>
          <a:endParaRPr lang="en-US" sz="1800" dirty="0"/>
        </a:p>
      </dgm:t>
    </dgm:pt>
    <dgm:pt modelId="{BE605C68-CF72-8948-A86C-7EBEBC656AE9}" type="parTrans" cxnId="{DDBCAE4D-E48F-424F-A38F-76CB2650B35C}">
      <dgm:prSet/>
      <dgm:spPr/>
      <dgm:t>
        <a:bodyPr/>
        <a:lstStyle/>
        <a:p>
          <a:endParaRPr lang="en-US"/>
        </a:p>
      </dgm:t>
    </dgm:pt>
    <dgm:pt modelId="{C65B70E0-46EF-A34A-AB90-445193BF930F}" type="sibTrans" cxnId="{DDBCAE4D-E48F-424F-A38F-76CB2650B35C}">
      <dgm:prSet/>
      <dgm:spPr>
        <a:solidFill>
          <a:srgbClr val="D99694"/>
        </a:solidFill>
        <a:ln>
          <a:solidFill>
            <a:srgbClr val="D99694"/>
          </a:solidFill>
        </a:ln>
      </dgm:spPr>
      <dgm:t>
        <a:bodyPr/>
        <a:lstStyle/>
        <a:p>
          <a:endParaRPr lang="en-US"/>
        </a:p>
      </dgm:t>
    </dgm:pt>
    <dgm:pt modelId="{6F5E68B5-341C-A145-AA03-B3C1830EDEB7}">
      <dgm:prSet phldrT="[Text]" custT="1">
        <dgm:style>
          <a:lnRef idx="3">
            <a:schemeClr val="lt1"/>
          </a:lnRef>
          <a:fillRef idx="1">
            <a:schemeClr val="accent3"/>
          </a:fillRef>
          <a:effectRef idx="1">
            <a:schemeClr val="accent3"/>
          </a:effectRef>
          <a:fontRef idx="minor">
            <a:schemeClr val="lt1"/>
          </a:fontRef>
        </dgm:style>
      </dgm:prSet>
      <dgm:spPr>
        <a:solidFill>
          <a:srgbClr val="8064A2"/>
        </a:solidFill>
      </dgm:spPr>
      <dgm:t>
        <a:bodyPr/>
        <a:lstStyle/>
        <a:p>
          <a:r>
            <a:rPr lang="en-US" sz="1800" dirty="0" smtClean="0"/>
            <a:t>Explore</a:t>
          </a:r>
          <a:endParaRPr lang="en-US" sz="1800" dirty="0"/>
        </a:p>
      </dgm:t>
    </dgm:pt>
    <dgm:pt modelId="{0FD8E0C9-ED1B-2B4C-964A-FC9B676C114E}" type="parTrans" cxnId="{F3CE981D-7F9A-0040-8584-50228ACFFFDA}">
      <dgm:prSet/>
      <dgm:spPr/>
      <dgm:t>
        <a:bodyPr/>
        <a:lstStyle/>
        <a:p>
          <a:endParaRPr lang="en-US"/>
        </a:p>
      </dgm:t>
    </dgm:pt>
    <dgm:pt modelId="{5ECA0900-97DB-6949-A767-AFA67DC332D7}" type="sibTrans" cxnId="{F3CE981D-7F9A-0040-8584-50228ACFFFDA}">
      <dgm:prSet/>
      <dgm:spPr>
        <a:solidFill>
          <a:srgbClr val="D99694"/>
        </a:solidFill>
        <a:ln>
          <a:solidFill>
            <a:srgbClr val="D99694"/>
          </a:solidFill>
        </a:ln>
      </dgm:spPr>
      <dgm:t>
        <a:bodyPr/>
        <a:lstStyle/>
        <a:p>
          <a:endParaRPr lang="en-US"/>
        </a:p>
      </dgm:t>
    </dgm:pt>
    <dgm:pt modelId="{D65D8864-9107-A44D-97FE-73712CE0D097}">
      <dgm:prSet phldrT="[Text]" custT="1">
        <dgm:style>
          <a:lnRef idx="3">
            <a:schemeClr val="lt1"/>
          </a:lnRef>
          <a:fillRef idx="1">
            <a:schemeClr val="accent2"/>
          </a:fillRef>
          <a:effectRef idx="1">
            <a:schemeClr val="accent2"/>
          </a:effectRef>
          <a:fontRef idx="minor">
            <a:schemeClr val="lt1"/>
          </a:fontRef>
        </dgm:style>
      </dgm:prSet>
      <dgm:spPr/>
      <dgm:t>
        <a:bodyPr/>
        <a:lstStyle/>
        <a:p>
          <a:r>
            <a:rPr lang="en-US" sz="1800" dirty="0" smtClean="0"/>
            <a:t>Experimental Design</a:t>
          </a:r>
          <a:endParaRPr lang="en-US" sz="1800" dirty="0"/>
        </a:p>
      </dgm:t>
    </dgm:pt>
    <dgm:pt modelId="{D9DFBBB3-2002-A84E-8499-2E9C28C76A24}" type="sibTrans" cxnId="{E494F614-202A-7449-AC4F-26E9481FEA8F}">
      <dgm:prSet/>
      <dgm:spPr/>
      <dgm:t>
        <a:bodyPr/>
        <a:lstStyle/>
        <a:p>
          <a:endParaRPr lang="en-US"/>
        </a:p>
      </dgm:t>
    </dgm:pt>
    <dgm:pt modelId="{802582C4-9F63-7D49-9C34-B8C771CE2C3C}" type="parTrans" cxnId="{E494F614-202A-7449-AC4F-26E9481FEA8F}">
      <dgm:prSet/>
      <dgm:spPr/>
      <dgm:t>
        <a:bodyPr/>
        <a:lstStyle/>
        <a:p>
          <a:endParaRPr lang="en-US"/>
        </a:p>
      </dgm:t>
    </dgm:pt>
    <dgm:pt modelId="{1237B5A2-6C05-2040-8DBA-96B88C07936C}" type="pres">
      <dgm:prSet presAssocID="{1BB16BA9-09F6-E44E-9281-2C85268B2D81}" presName="Name0" presStyleCnt="0">
        <dgm:presLayoutVars>
          <dgm:chMax val="1"/>
          <dgm:dir/>
          <dgm:animLvl val="ctr"/>
          <dgm:resizeHandles val="exact"/>
        </dgm:presLayoutVars>
      </dgm:prSet>
      <dgm:spPr/>
      <dgm:t>
        <a:bodyPr/>
        <a:lstStyle/>
        <a:p>
          <a:endParaRPr lang="en-US"/>
        </a:p>
      </dgm:t>
    </dgm:pt>
    <dgm:pt modelId="{A4B84E0B-3297-6741-A0BA-668B966357AB}" type="pres">
      <dgm:prSet presAssocID="{D65D8864-9107-A44D-97FE-73712CE0D097}" presName="centerShape" presStyleLbl="node0" presStyleIdx="0" presStyleCnt="1" custScaleX="165341" custScaleY="62776"/>
      <dgm:spPr/>
      <dgm:t>
        <a:bodyPr/>
        <a:lstStyle/>
        <a:p>
          <a:endParaRPr lang="en-US"/>
        </a:p>
      </dgm:t>
    </dgm:pt>
    <dgm:pt modelId="{1F6DDE22-BDB2-2043-8082-9A4018BF04C0}" type="pres">
      <dgm:prSet presAssocID="{6F5E68B5-341C-A145-AA03-B3C1830EDEB7}" presName="node" presStyleLbl="node1" presStyleIdx="0" presStyleCnt="3" custScaleX="195651" custScaleY="80897">
        <dgm:presLayoutVars>
          <dgm:bulletEnabled val="1"/>
        </dgm:presLayoutVars>
      </dgm:prSet>
      <dgm:spPr/>
      <dgm:t>
        <a:bodyPr/>
        <a:lstStyle/>
        <a:p>
          <a:endParaRPr lang="en-US"/>
        </a:p>
      </dgm:t>
    </dgm:pt>
    <dgm:pt modelId="{99319F52-9B22-0143-9CF4-7108B0FBE833}" type="pres">
      <dgm:prSet presAssocID="{6F5E68B5-341C-A145-AA03-B3C1830EDEB7}" presName="dummy" presStyleCnt="0"/>
      <dgm:spPr/>
    </dgm:pt>
    <dgm:pt modelId="{04735AD4-1468-CA41-97CC-A31B674BE0B8}" type="pres">
      <dgm:prSet presAssocID="{5ECA0900-97DB-6949-A767-AFA67DC332D7}" presName="sibTrans" presStyleLbl="sibTrans2D1" presStyleIdx="0" presStyleCnt="3"/>
      <dgm:spPr/>
      <dgm:t>
        <a:bodyPr/>
        <a:lstStyle/>
        <a:p>
          <a:endParaRPr lang="en-US"/>
        </a:p>
      </dgm:t>
    </dgm:pt>
    <dgm:pt modelId="{5132EDF4-B8FA-7649-B5AA-46BA1EE699F8}" type="pres">
      <dgm:prSet presAssocID="{4AF17925-05AE-9743-91BC-3ECF52519E56}" presName="node" presStyleLbl="node1" presStyleIdx="1" presStyleCnt="3" custScaleX="195651" custScaleY="80897">
        <dgm:presLayoutVars>
          <dgm:bulletEnabled val="1"/>
        </dgm:presLayoutVars>
      </dgm:prSet>
      <dgm:spPr/>
      <dgm:t>
        <a:bodyPr/>
        <a:lstStyle/>
        <a:p>
          <a:endParaRPr lang="en-US"/>
        </a:p>
      </dgm:t>
    </dgm:pt>
    <dgm:pt modelId="{C4029028-02DC-7041-9448-F1362B742000}" type="pres">
      <dgm:prSet presAssocID="{4AF17925-05AE-9743-91BC-3ECF52519E56}" presName="dummy" presStyleCnt="0"/>
      <dgm:spPr/>
    </dgm:pt>
    <dgm:pt modelId="{8E95350A-0C71-D44C-BF00-D46A3E009766}" type="pres">
      <dgm:prSet presAssocID="{919A8DB8-A6DC-2844-BF36-905BEE77B7DD}" presName="sibTrans" presStyleLbl="sibTrans2D1" presStyleIdx="1" presStyleCnt="3"/>
      <dgm:spPr/>
      <dgm:t>
        <a:bodyPr/>
        <a:lstStyle/>
        <a:p>
          <a:endParaRPr lang="en-US"/>
        </a:p>
      </dgm:t>
    </dgm:pt>
    <dgm:pt modelId="{5C7323EB-B60D-9341-91AF-FABA1CC33721}" type="pres">
      <dgm:prSet presAssocID="{52F146AA-7D06-FB4B-AD85-60DFC4E9BE96}" presName="node" presStyleLbl="node1" presStyleIdx="2" presStyleCnt="3" custScaleX="195651" custScaleY="80897">
        <dgm:presLayoutVars>
          <dgm:bulletEnabled val="1"/>
        </dgm:presLayoutVars>
      </dgm:prSet>
      <dgm:spPr/>
      <dgm:t>
        <a:bodyPr/>
        <a:lstStyle/>
        <a:p>
          <a:endParaRPr lang="en-US"/>
        </a:p>
      </dgm:t>
    </dgm:pt>
    <dgm:pt modelId="{14F56FC1-6130-EB49-BA00-C6F3BD86E476}" type="pres">
      <dgm:prSet presAssocID="{52F146AA-7D06-FB4B-AD85-60DFC4E9BE96}" presName="dummy" presStyleCnt="0"/>
      <dgm:spPr/>
    </dgm:pt>
    <dgm:pt modelId="{149DB8FC-F5C1-5B45-AE25-4928D7D98648}" type="pres">
      <dgm:prSet presAssocID="{C65B70E0-46EF-A34A-AB90-445193BF930F}" presName="sibTrans" presStyleLbl="sibTrans2D1" presStyleIdx="2" presStyleCnt="3"/>
      <dgm:spPr/>
      <dgm:t>
        <a:bodyPr/>
        <a:lstStyle/>
        <a:p>
          <a:endParaRPr lang="en-US"/>
        </a:p>
      </dgm:t>
    </dgm:pt>
  </dgm:ptLst>
  <dgm:cxnLst>
    <dgm:cxn modelId="{DDBCAE4D-E48F-424F-A38F-76CB2650B35C}" srcId="{D65D8864-9107-A44D-97FE-73712CE0D097}" destId="{52F146AA-7D06-FB4B-AD85-60DFC4E9BE96}" srcOrd="2" destOrd="0" parTransId="{BE605C68-CF72-8948-A86C-7EBEBC656AE9}" sibTransId="{C65B70E0-46EF-A34A-AB90-445193BF930F}"/>
    <dgm:cxn modelId="{2D2EFE02-46F9-F941-BDD4-44F1CFE7BBD0}" type="presOf" srcId="{52F146AA-7D06-FB4B-AD85-60DFC4E9BE96}" destId="{5C7323EB-B60D-9341-91AF-FABA1CC33721}" srcOrd="0" destOrd="0" presId="urn:microsoft.com/office/officeart/2005/8/layout/radial6"/>
    <dgm:cxn modelId="{7F821D04-FF6D-8045-878C-BD23620B6461}" type="presOf" srcId="{5ECA0900-97DB-6949-A767-AFA67DC332D7}" destId="{04735AD4-1468-CA41-97CC-A31B674BE0B8}" srcOrd="0" destOrd="0" presId="urn:microsoft.com/office/officeart/2005/8/layout/radial6"/>
    <dgm:cxn modelId="{AD9202AB-59E8-F641-AB8F-AF65B7B856A4}" type="presOf" srcId="{4AF17925-05AE-9743-91BC-3ECF52519E56}" destId="{5132EDF4-B8FA-7649-B5AA-46BA1EE699F8}" srcOrd="0" destOrd="0" presId="urn:microsoft.com/office/officeart/2005/8/layout/radial6"/>
    <dgm:cxn modelId="{F12E032B-4CB6-CA4C-A9CD-E6AC5B85419A}" type="presOf" srcId="{1BB16BA9-09F6-E44E-9281-2C85268B2D81}" destId="{1237B5A2-6C05-2040-8DBA-96B88C07936C}" srcOrd="0" destOrd="0" presId="urn:microsoft.com/office/officeart/2005/8/layout/radial6"/>
    <dgm:cxn modelId="{E494F614-202A-7449-AC4F-26E9481FEA8F}" srcId="{1BB16BA9-09F6-E44E-9281-2C85268B2D81}" destId="{D65D8864-9107-A44D-97FE-73712CE0D097}" srcOrd="0" destOrd="0" parTransId="{802582C4-9F63-7D49-9C34-B8C771CE2C3C}" sibTransId="{D9DFBBB3-2002-A84E-8499-2E9C28C76A24}"/>
    <dgm:cxn modelId="{85EE05E0-8A05-9E4E-A856-8A7D41E0B294}" type="presOf" srcId="{D65D8864-9107-A44D-97FE-73712CE0D097}" destId="{A4B84E0B-3297-6741-A0BA-668B966357AB}" srcOrd="0" destOrd="0" presId="urn:microsoft.com/office/officeart/2005/8/layout/radial6"/>
    <dgm:cxn modelId="{7B179255-238D-624E-9727-075CA0493615}" srcId="{D65D8864-9107-A44D-97FE-73712CE0D097}" destId="{4AF17925-05AE-9743-91BC-3ECF52519E56}" srcOrd="1" destOrd="0" parTransId="{413E1F46-13FC-D147-B779-981F91F79E68}" sibTransId="{919A8DB8-A6DC-2844-BF36-905BEE77B7DD}"/>
    <dgm:cxn modelId="{10BD661A-3D2C-B94C-8F5B-C3F64B25C261}" type="presOf" srcId="{C65B70E0-46EF-A34A-AB90-445193BF930F}" destId="{149DB8FC-F5C1-5B45-AE25-4928D7D98648}" srcOrd="0" destOrd="0" presId="urn:microsoft.com/office/officeart/2005/8/layout/radial6"/>
    <dgm:cxn modelId="{50EC2D15-2EC1-E847-8AB7-53D23F4797C5}" type="presOf" srcId="{6F5E68B5-341C-A145-AA03-B3C1830EDEB7}" destId="{1F6DDE22-BDB2-2043-8082-9A4018BF04C0}" srcOrd="0" destOrd="0" presId="urn:microsoft.com/office/officeart/2005/8/layout/radial6"/>
    <dgm:cxn modelId="{F3CE981D-7F9A-0040-8584-50228ACFFFDA}" srcId="{D65D8864-9107-A44D-97FE-73712CE0D097}" destId="{6F5E68B5-341C-A145-AA03-B3C1830EDEB7}" srcOrd="0" destOrd="0" parTransId="{0FD8E0C9-ED1B-2B4C-964A-FC9B676C114E}" sibTransId="{5ECA0900-97DB-6949-A767-AFA67DC332D7}"/>
    <dgm:cxn modelId="{ADEB4510-A967-DB47-9757-1CDF4B661F20}" type="presOf" srcId="{919A8DB8-A6DC-2844-BF36-905BEE77B7DD}" destId="{8E95350A-0C71-D44C-BF00-D46A3E009766}" srcOrd="0" destOrd="0" presId="urn:microsoft.com/office/officeart/2005/8/layout/radial6"/>
    <dgm:cxn modelId="{C78E39D4-6B68-3C4A-BB66-FA93CF94636C}" type="presParOf" srcId="{1237B5A2-6C05-2040-8DBA-96B88C07936C}" destId="{A4B84E0B-3297-6741-A0BA-668B966357AB}" srcOrd="0" destOrd="0" presId="urn:microsoft.com/office/officeart/2005/8/layout/radial6"/>
    <dgm:cxn modelId="{93384E11-EB3D-A440-B5AE-2E09A133C32C}" type="presParOf" srcId="{1237B5A2-6C05-2040-8DBA-96B88C07936C}" destId="{1F6DDE22-BDB2-2043-8082-9A4018BF04C0}" srcOrd="1" destOrd="0" presId="urn:microsoft.com/office/officeart/2005/8/layout/radial6"/>
    <dgm:cxn modelId="{32272D3D-8071-0248-A1CD-E0B4C715C5C3}" type="presParOf" srcId="{1237B5A2-6C05-2040-8DBA-96B88C07936C}" destId="{99319F52-9B22-0143-9CF4-7108B0FBE833}" srcOrd="2" destOrd="0" presId="urn:microsoft.com/office/officeart/2005/8/layout/radial6"/>
    <dgm:cxn modelId="{CC9C751F-F026-8142-9CDD-6546A3F3DC41}" type="presParOf" srcId="{1237B5A2-6C05-2040-8DBA-96B88C07936C}" destId="{04735AD4-1468-CA41-97CC-A31B674BE0B8}" srcOrd="3" destOrd="0" presId="urn:microsoft.com/office/officeart/2005/8/layout/radial6"/>
    <dgm:cxn modelId="{6EDB5A1B-4D9B-FA48-8A92-1D86B9B98575}" type="presParOf" srcId="{1237B5A2-6C05-2040-8DBA-96B88C07936C}" destId="{5132EDF4-B8FA-7649-B5AA-46BA1EE699F8}" srcOrd="4" destOrd="0" presId="urn:microsoft.com/office/officeart/2005/8/layout/radial6"/>
    <dgm:cxn modelId="{75CD9311-B4B8-C54F-B740-BF9193257A7B}" type="presParOf" srcId="{1237B5A2-6C05-2040-8DBA-96B88C07936C}" destId="{C4029028-02DC-7041-9448-F1362B742000}" srcOrd="5" destOrd="0" presId="urn:microsoft.com/office/officeart/2005/8/layout/radial6"/>
    <dgm:cxn modelId="{910E410A-F43D-CC4F-8C70-78B65573B5BE}" type="presParOf" srcId="{1237B5A2-6C05-2040-8DBA-96B88C07936C}" destId="{8E95350A-0C71-D44C-BF00-D46A3E009766}" srcOrd="6" destOrd="0" presId="urn:microsoft.com/office/officeart/2005/8/layout/radial6"/>
    <dgm:cxn modelId="{7AA5D498-2C32-EF49-A245-16DDEEBC6281}" type="presParOf" srcId="{1237B5A2-6C05-2040-8DBA-96B88C07936C}" destId="{5C7323EB-B60D-9341-91AF-FABA1CC33721}" srcOrd="7" destOrd="0" presId="urn:microsoft.com/office/officeart/2005/8/layout/radial6"/>
    <dgm:cxn modelId="{5681583A-5700-1D48-AB60-69A95F8AB267}" type="presParOf" srcId="{1237B5A2-6C05-2040-8DBA-96B88C07936C}" destId="{14F56FC1-6130-EB49-BA00-C6F3BD86E476}" srcOrd="8" destOrd="0" presId="urn:microsoft.com/office/officeart/2005/8/layout/radial6"/>
    <dgm:cxn modelId="{8C871B5E-BBE6-A84E-B7DD-5C9ABAD40284}" type="presParOf" srcId="{1237B5A2-6C05-2040-8DBA-96B88C07936C}" destId="{149DB8FC-F5C1-5B45-AE25-4928D7D98648}" srcOrd="9" destOrd="0" presId="urn:microsoft.com/office/officeart/2005/8/layout/radial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1BB16BA9-09F6-E44E-9281-2C85268B2D81}" type="doc">
      <dgm:prSet loTypeId="urn:microsoft.com/office/officeart/2005/8/layout/radial6" loCatId="" qsTypeId="urn:microsoft.com/office/officeart/2005/8/quickstyle/simple1" qsCatId="simple" csTypeId="urn:microsoft.com/office/officeart/2005/8/colors/accent1_2" csCatId="accent1" phldr="1"/>
      <dgm:spPr/>
      <dgm:t>
        <a:bodyPr/>
        <a:lstStyle/>
        <a:p>
          <a:endParaRPr lang="en-US"/>
        </a:p>
      </dgm:t>
    </dgm:pt>
    <dgm:pt modelId="{4AF17925-05AE-9743-91BC-3ECF52519E56}">
      <dgm:prSet phldrT="[Text]" custT="1">
        <dgm:style>
          <a:lnRef idx="3">
            <a:schemeClr val="lt1"/>
          </a:lnRef>
          <a:fillRef idx="1">
            <a:schemeClr val="accent6"/>
          </a:fillRef>
          <a:effectRef idx="1">
            <a:schemeClr val="accent6"/>
          </a:effectRef>
          <a:fontRef idx="minor">
            <a:schemeClr val="lt1"/>
          </a:fontRef>
        </dgm:style>
      </dgm:prSet>
      <dgm:spPr>
        <a:solidFill>
          <a:schemeClr val="accent3"/>
        </a:solidFill>
      </dgm:spPr>
      <dgm:t>
        <a:bodyPr/>
        <a:lstStyle/>
        <a:p>
          <a:r>
            <a:rPr lang="en-US" sz="1800" dirty="0" smtClean="0"/>
            <a:t>Analyze</a:t>
          </a:r>
          <a:endParaRPr lang="en-US" sz="1800" dirty="0"/>
        </a:p>
      </dgm:t>
    </dgm:pt>
    <dgm:pt modelId="{413E1F46-13FC-D147-B779-981F91F79E68}" type="parTrans" cxnId="{7B179255-238D-624E-9727-075CA0493615}">
      <dgm:prSet/>
      <dgm:spPr/>
      <dgm:t>
        <a:bodyPr/>
        <a:lstStyle/>
        <a:p>
          <a:endParaRPr lang="en-US"/>
        </a:p>
      </dgm:t>
    </dgm:pt>
    <dgm:pt modelId="{919A8DB8-A6DC-2844-BF36-905BEE77B7DD}" type="sibTrans" cxnId="{7B179255-238D-624E-9727-075CA0493615}">
      <dgm:prSet/>
      <dgm:spPr>
        <a:solidFill>
          <a:srgbClr val="D99694"/>
        </a:solidFill>
        <a:ln>
          <a:solidFill>
            <a:srgbClr val="D99694"/>
          </a:solidFill>
        </a:ln>
      </dgm:spPr>
      <dgm:t>
        <a:bodyPr/>
        <a:lstStyle/>
        <a:p>
          <a:endParaRPr lang="en-US"/>
        </a:p>
      </dgm:t>
    </dgm:pt>
    <dgm:pt modelId="{52F146AA-7D06-FB4B-AD85-60DFC4E9BE96}">
      <dgm:prSet phldrT="[Text]" custT="1">
        <dgm:style>
          <a:lnRef idx="3">
            <a:schemeClr val="lt1"/>
          </a:lnRef>
          <a:fillRef idx="1">
            <a:schemeClr val="accent1"/>
          </a:fillRef>
          <a:effectRef idx="1">
            <a:schemeClr val="accent1"/>
          </a:effectRef>
          <a:fontRef idx="minor">
            <a:schemeClr val="lt1"/>
          </a:fontRef>
        </dgm:style>
      </dgm:prSet>
      <dgm:spPr/>
      <dgm:t>
        <a:bodyPr/>
        <a:lstStyle/>
        <a:p>
          <a:r>
            <a:rPr lang="en-US" sz="1800" dirty="0" smtClean="0"/>
            <a:t>Synthesize</a:t>
          </a:r>
          <a:endParaRPr lang="en-US" sz="1800" dirty="0"/>
        </a:p>
      </dgm:t>
    </dgm:pt>
    <dgm:pt modelId="{BE605C68-CF72-8948-A86C-7EBEBC656AE9}" type="parTrans" cxnId="{DDBCAE4D-E48F-424F-A38F-76CB2650B35C}">
      <dgm:prSet/>
      <dgm:spPr/>
      <dgm:t>
        <a:bodyPr/>
        <a:lstStyle/>
        <a:p>
          <a:endParaRPr lang="en-US"/>
        </a:p>
      </dgm:t>
    </dgm:pt>
    <dgm:pt modelId="{C65B70E0-46EF-A34A-AB90-445193BF930F}" type="sibTrans" cxnId="{DDBCAE4D-E48F-424F-A38F-76CB2650B35C}">
      <dgm:prSet/>
      <dgm:spPr>
        <a:solidFill>
          <a:srgbClr val="D99694"/>
        </a:solidFill>
        <a:ln>
          <a:solidFill>
            <a:srgbClr val="D99694"/>
          </a:solidFill>
        </a:ln>
      </dgm:spPr>
      <dgm:t>
        <a:bodyPr/>
        <a:lstStyle/>
        <a:p>
          <a:endParaRPr lang="en-US"/>
        </a:p>
      </dgm:t>
    </dgm:pt>
    <dgm:pt modelId="{6F5E68B5-341C-A145-AA03-B3C1830EDEB7}">
      <dgm:prSet phldrT="[Text]" custT="1">
        <dgm:style>
          <a:lnRef idx="3">
            <a:schemeClr val="lt1"/>
          </a:lnRef>
          <a:fillRef idx="1">
            <a:schemeClr val="accent3"/>
          </a:fillRef>
          <a:effectRef idx="1">
            <a:schemeClr val="accent3"/>
          </a:effectRef>
          <a:fontRef idx="minor">
            <a:schemeClr val="lt1"/>
          </a:fontRef>
        </dgm:style>
      </dgm:prSet>
      <dgm:spPr>
        <a:solidFill>
          <a:srgbClr val="8064A2"/>
        </a:solidFill>
      </dgm:spPr>
      <dgm:t>
        <a:bodyPr/>
        <a:lstStyle/>
        <a:p>
          <a:r>
            <a:rPr lang="en-US" sz="1800" dirty="0" smtClean="0"/>
            <a:t>Explore</a:t>
          </a:r>
          <a:endParaRPr lang="en-US" sz="1800" dirty="0"/>
        </a:p>
      </dgm:t>
    </dgm:pt>
    <dgm:pt modelId="{0FD8E0C9-ED1B-2B4C-964A-FC9B676C114E}" type="parTrans" cxnId="{F3CE981D-7F9A-0040-8584-50228ACFFFDA}">
      <dgm:prSet/>
      <dgm:spPr/>
      <dgm:t>
        <a:bodyPr/>
        <a:lstStyle/>
        <a:p>
          <a:endParaRPr lang="en-US"/>
        </a:p>
      </dgm:t>
    </dgm:pt>
    <dgm:pt modelId="{5ECA0900-97DB-6949-A767-AFA67DC332D7}" type="sibTrans" cxnId="{F3CE981D-7F9A-0040-8584-50228ACFFFDA}">
      <dgm:prSet/>
      <dgm:spPr>
        <a:solidFill>
          <a:srgbClr val="D99694"/>
        </a:solidFill>
        <a:ln>
          <a:solidFill>
            <a:srgbClr val="D99694"/>
          </a:solidFill>
        </a:ln>
      </dgm:spPr>
      <dgm:t>
        <a:bodyPr/>
        <a:lstStyle/>
        <a:p>
          <a:endParaRPr lang="en-US"/>
        </a:p>
      </dgm:t>
    </dgm:pt>
    <dgm:pt modelId="{D65D8864-9107-A44D-97FE-73712CE0D097}">
      <dgm:prSet phldrT="[Text]" custT="1">
        <dgm:style>
          <a:lnRef idx="3">
            <a:schemeClr val="lt1"/>
          </a:lnRef>
          <a:fillRef idx="1">
            <a:schemeClr val="accent2"/>
          </a:fillRef>
          <a:effectRef idx="1">
            <a:schemeClr val="accent2"/>
          </a:effectRef>
          <a:fontRef idx="minor">
            <a:schemeClr val="lt1"/>
          </a:fontRef>
        </dgm:style>
      </dgm:prSet>
      <dgm:spPr/>
      <dgm:t>
        <a:bodyPr/>
        <a:lstStyle/>
        <a:p>
          <a:r>
            <a:rPr lang="en-US" sz="1800" dirty="0" smtClean="0"/>
            <a:t>Experimental Design</a:t>
          </a:r>
          <a:endParaRPr lang="en-US" sz="1800" dirty="0"/>
        </a:p>
      </dgm:t>
    </dgm:pt>
    <dgm:pt modelId="{D9DFBBB3-2002-A84E-8499-2E9C28C76A24}" type="sibTrans" cxnId="{E494F614-202A-7449-AC4F-26E9481FEA8F}">
      <dgm:prSet/>
      <dgm:spPr/>
      <dgm:t>
        <a:bodyPr/>
        <a:lstStyle/>
        <a:p>
          <a:endParaRPr lang="en-US"/>
        </a:p>
      </dgm:t>
    </dgm:pt>
    <dgm:pt modelId="{802582C4-9F63-7D49-9C34-B8C771CE2C3C}" type="parTrans" cxnId="{E494F614-202A-7449-AC4F-26E9481FEA8F}">
      <dgm:prSet/>
      <dgm:spPr/>
      <dgm:t>
        <a:bodyPr/>
        <a:lstStyle/>
        <a:p>
          <a:endParaRPr lang="en-US"/>
        </a:p>
      </dgm:t>
    </dgm:pt>
    <dgm:pt modelId="{1237B5A2-6C05-2040-8DBA-96B88C07936C}" type="pres">
      <dgm:prSet presAssocID="{1BB16BA9-09F6-E44E-9281-2C85268B2D81}" presName="Name0" presStyleCnt="0">
        <dgm:presLayoutVars>
          <dgm:chMax val="1"/>
          <dgm:dir/>
          <dgm:animLvl val="ctr"/>
          <dgm:resizeHandles val="exact"/>
        </dgm:presLayoutVars>
      </dgm:prSet>
      <dgm:spPr/>
      <dgm:t>
        <a:bodyPr/>
        <a:lstStyle/>
        <a:p>
          <a:endParaRPr lang="en-US"/>
        </a:p>
      </dgm:t>
    </dgm:pt>
    <dgm:pt modelId="{A4B84E0B-3297-6741-A0BA-668B966357AB}" type="pres">
      <dgm:prSet presAssocID="{D65D8864-9107-A44D-97FE-73712CE0D097}" presName="centerShape" presStyleLbl="node0" presStyleIdx="0" presStyleCnt="1" custScaleX="165341" custScaleY="62776" custLinFactNeighborY="577"/>
      <dgm:spPr/>
      <dgm:t>
        <a:bodyPr/>
        <a:lstStyle/>
        <a:p>
          <a:endParaRPr lang="en-US"/>
        </a:p>
      </dgm:t>
    </dgm:pt>
    <dgm:pt modelId="{1F6DDE22-BDB2-2043-8082-9A4018BF04C0}" type="pres">
      <dgm:prSet presAssocID="{6F5E68B5-341C-A145-AA03-B3C1830EDEB7}" presName="node" presStyleLbl="node1" presStyleIdx="0" presStyleCnt="3" custScaleX="195651" custScaleY="80897" custRadScaleRad="78053">
        <dgm:presLayoutVars>
          <dgm:bulletEnabled val="1"/>
        </dgm:presLayoutVars>
      </dgm:prSet>
      <dgm:spPr/>
      <dgm:t>
        <a:bodyPr/>
        <a:lstStyle/>
        <a:p>
          <a:endParaRPr lang="en-US"/>
        </a:p>
      </dgm:t>
    </dgm:pt>
    <dgm:pt modelId="{99319F52-9B22-0143-9CF4-7108B0FBE833}" type="pres">
      <dgm:prSet presAssocID="{6F5E68B5-341C-A145-AA03-B3C1830EDEB7}" presName="dummy" presStyleCnt="0"/>
      <dgm:spPr/>
    </dgm:pt>
    <dgm:pt modelId="{04735AD4-1468-CA41-97CC-A31B674BE0B8}" type="pres">
      <dgm:prSet presAssocID="{5ECA0900-97DB-6949-A767-AFA67DC332D7}" presName="sibTrans" presStyleLbl="sibTrans2D1" presStyleIdx="0" presStyleCnt="3"/>
      <dgm:spPr/>
      <dgm:t>
        <a:bodyPr/>
        <a:lstStyle/>
        <a:p>
          <a:endParaRPr lang="en-US"/>
        </a:p>
      </dgm:t>
    </dgm:pt>
    <dgm:pt modelId="{5132EDF4-B8FA-7649-B5AA-46BA1EE699F8}" type="pres">
      <dgm:prSet presAssocID="{4AF17925-05AE-9743-91BC-3ECF52519E56}" presName="node" presStyleLbl="node1" presStyleIdx="1" presStyleCnt="3" custScaleX="195651" custScaleY="80897">
        <dgm:presLayoutVars>
          <dgm:bulletEnabled val="1"/>
        </dgm:presLayoutVars>
      </dgm:prSet>
      <dgm:spPr/>
      <dgm:t>
        <a:bodyPr/>
        <a:lstStyle/>
        <a:p>
          <a:endParaRPr lang="en-US"/>
        </a:p>
      </dgm:t>
    </dgm:pt>
    <dgm:pt modelId="{C4029028-02DC-7041-9448-F1362B742000}" type="pres">
      <dgm:prSet presAssocID="{4AF17925-05AE-9743-91BC-3ECF52519E56}" presName="dummy" presStyleCnt="0"/>
      <dgm:spPr/>
    </dgm:pt>
    <dgm:pt modelId="{8E95350A-0C71-D44C-BF00-D46A3E009766}" type="pres">
      <dgm:prSet presAssocID="{919A8DB8-A6DC-2844-BF36-905BEE77B7DD}" presName="sibTrans" presStyleLbl="sibTrans2D1" presStyleIdx="1" presStyleCnt="3"/>
      <dgm:spPr/>
      <dgm:t>
        <a:bodyPr/>
        <a:lstStyle/>
        <a:p>
          <a:endParaRPr lang="en-US"/>
        </a:p>
      </dgm:t>
    </dgm:pt>
    <dgm:pt modelId="{5C7323EB-B60D-9341-91AF-FABA1CC33721}" type="pres">
      <dgm:prSet presAssocID="{52F146AA-7D06-FB4B-AD85-60DFC4E9BE96}" presName="node" presStyleLbl="node1" presStyleIdx="2" presStyleCnt="3" custScaleX="195651" custScaleY="80897">
        <dgm:presLayoutVars>
          <dgm:bulletEnabled val="1"/>
        </dgm:presLayoutVars>
      </dgm:prSet>
      <dgm:spPr/>
      <dgm:t>
        <a:bodyPr/>
        <a:lstStyle/>
        <a:p>
          <a:endParaRPr lang="en-US"/>
        </a:p>
      </dgm:t>
    </dgm:pt>
    <dgm:pt modelId="{14F56FC1-6130-EB49-BA00-C6F3BD86E476}" type="pres">
      <dgm:prSet presAssocID="{52F146AA-7D06-FB4B-AD85-60DFC4E9BE96}" presName="dummy" presStyleCnt="0"/>
      <dgm:spPr/>
    </dgm:pt>
    <dgm:pt modelId="{149DB8FC-F5C1-5B45-AE25-4928D7D98648}" type="pres">
      <dgm:prSet presAssocID="{C65B70E0-46EF-A34A-AB90-445193BF930F}" presName="sibTrans" presStyleLbl="sibTrans2D1" presStyleIdx="2" presStyleCnt="3"/>
      <dgm:spPr/>
      <dgm:t>
        <a:bodyPr/>
        <a:lstStyle/>
        <a:p>
          <a:endParaRPr lang="en-US"/>
        </a:p>
      </dgm:t>
    </dgm:pt>
  </dgm:ptLst>
  <dgm:cxnLst>
    <dgm:cxn modelId="{DF0A54C0-1291-F844-8F36-2952FCF11AEA}" type="presOf" srcId="{5ECA0900-97DB-6949-A767-AFA67DC332D7}" destId="{04735AD4-1468-CA41-97CC-A31B674BE0B8}" srcOrd="0" destOrd="0" presId="urn:microsoft.com/office/officeart/2005/8/layout/radial6"/>
    <dgm:cxn modelId="{FC9B5799-ABDA-3B4A-8F80-FC6AABCA2DC9}" type="presOf" srcId="{919A8DB8-A6DC-2844-BF36-905BEE77B7DD}" destId="{8E95350A-0C71-D44C-BF00-D46A3E009766}" srcOrd="0" destOrd="0" presId="urn:microsoft.com/office/officeart/2005/8/layout/radial6"/>
    <dgm:cxn modelId="{DDBCAE4D-E48F-424F-A38F-76CB2650B35C}" srcId="{D65D8864-9107-A44D-97FE-73712CE0D097}" destId="{52F146AA-7D06-FB4B-AD85-60DFC4E9BE96}" srcOrd="2" destOrd="0" parTransId="{BE605C68-CF72-8948-A86C-7EBEBC656AE9}" sibTransId="{C65B70E0-46EF-A34A-AB90-445193BF930F}"/>
    <dgm:cxn modelId="{F82BA4FC-8E25-EE4F-9FB7-4C7AE9D42644}" type="presOf" srcId="{D65D8864-9107-A44D-97FE-73712CE0D097}" destId="{A4B84E0B-3297-6741-A0BA-668B966357AB}" srcOrd="0" destOrd="0" presId="urn:microsoft.com/office/officeart/2005/8/layout/radial6"/>
    <dgm:cxn modelId="{B7438483-4828-C04C-AB32-6CC53ACE4A83}" type="presOf" srcId="{1BB16BA9-09F6-E44E-9281-2C85268B2D81}" destId="{1237B5A2-6C05-2040-8DBA-96B88C07936C}" srcOrd="0" destOrd="0" presId="urn:microsoft.com/office/officeart/2005/8/layout/radial6"/>
    <dgm:cxn modelId="{77A7DD80-FAED-5B46-9FC3-81BCA73867C1}" type="presOf" srcId="{C65B70E0-46EF-A34A-AB90-445193BF930F}" destId="{149DB8FC-F5C1-5B45-AE25-4928D7D98648}" srcOrd="0" destOrd="0" presId="urn:microsoft.com/office/officeart/2005/8/layout/radial6"/>
    <dgm:cxn modelId="{E33B27C9-C241-C04C-8CD8-898C3BC75FC0}" type="presOf" srcId="{52F146AA-7D06-FB4B-AD85-60DFC4E9BE96}" destId="{5C7323EB-B60D-9341-91AF-FABA1CC33721}" srcOrd="0" destOrd="0" presId="urn:microsoft.com/office/officeart/2005/8/layout/radial6"/>
    <dgm:cxn modelId="{EE95E103-F5D6-7E4B-9438-32895138281D}" type="presOf" srcId="{4AF17925-05AE-9743-91BC-3ECF52519E56}" destId="{5132EDF4-B8FA-7649-B5AA-46BA1EE699F8}" srcOrd="0" destOrd="0" presId="urn:microsoft.com/office/officeart/2005/8/layout/radial6"/>
    <dgm:cxn modelId="{E494F614-202A-7449-AC4F-26E9481FEA8F}" srcId="{1BB16BA9-09F6-E44E-9281-2C85268B2D81}" destId="{D65D8864-9107-A44D-97FE-73712CE0D097}" srcOrd="0" destOrd="0" parTransId="{802582C4-9F63-7D49-9C34-B8C771CE2C3C}" sibTransId="{D9DFBBB3-2002-A84E-8499-2E9C28C76A24}"/>
    <dgm:cxn modelId="{7B179255-238D-624E-9727-075CA0493615}" srcId="{D65D8864-9107-A44D-97FE-73712CE0D097}" destId="{4AF17925-05AE-9743-91BC-3ECF52519E56}" srcOrd="1" destOrd="0" parTransId="{413E1F46-13FC-D147-B779-981F91F79E68}" sibTransId="{919A8DB8-A6DC-2844-BF36-905BEE77B7DD}"/>
    <dgm:cxn modelId="{F3CE981D-7F9A-0040-8584-50228ACFFFDA}" srcId="{D65D8864-9107-A44D-97FE-73712CE0D097}" destId="{6F5E68B5-341C-A145-AA03-B3C1830EDEB7}" srcOrd="0" destOrd="0" parTransId="{0FD8E0C9-ED1B-2B4C-964A-FC9B676C114E}" sibTransId="{5ECA0900-97DB-6949-A767-AFA67DC332D7}"/>
    <dgm:cxn modelId="{4988F387-E79F-4B46-9FDD-8E03D1B7E461}" type="presOf" srcId="{6F5E68B5-341C-A145-AA03-B3C1830EDEB7}" destId="{1F6DDE22-BDB2-2043-8082-9A4018BF04C0}" srcOrd="0" destOrd="0" presId="urn:microsoft.com/office/officeart/2005/8/layout/radial6"/>
    <dgm:cxn modelId="{57385A51-EB98-574D-B2F6-EA52C05A3B74}" type="presParOf" srcId="{1237B5A2-6C05-2040-8DBA-96B88C07936C}" destId="{A4B84E0B-3297-6741-A0BA-668B966357AB}" srcOrd="0" destOrd="0" presId="urn:microsoft.com/office/officeart/2005/8/layout/radial6"/>
    <dgm:cxn modelId="{B39F0024-A814-1340-AEA4-3F19BBE4ABB7}" type="presParOf" srcId="{1237B5A2-6C05-2040-8DBA-96B88C07936C}" destId="{1F6DDE22-BDB2-2043-8082-9A4018BF04C0}" srcOrd="1" destOrd="0" presId="urn:microsoft.com/office/officeart/2005/8/layout/radial6"/>
    <dgm:cxn modelId="{1AE0D436-125A-C641-B81F-638646053645}" type="presParOf" srcId="{1237B5A2-6C05-2040-8DBA-96B88C07936C}" destId="{99319F52-9B22-0143-9CF4-7108B0FBE833}" srcOrd="2" destOrd="0" presId="urn:microsoft.com/office/officeart/2005/8/layout/radial6"/>
    <dgm:cxn modelId="{4C79178C-718B-5F4A-867D-0F4A7F55CEFD}" type="presParOf" srcId="{1237B5A2-6C05-2040-8DBA-96B88C07936C}" destId="{04735AD4-1468-CA41-97CC-A31B674BE0B8}" srcOrd="3" destOrd="0" presId="urn:microsoft.com/office/officeart/2005/8/layout/radial6"/>
    <dgm:cxn modelId="{50CDF2E8-6B5A-1B4B-9B8C-1F1CC7DF9515}" type="presParOf" srcId="{1237B5A2-6C05-2040-8DBA-96B88C07936C}" destId="{5132EDF4-B8FA-7649-B5AA-46BA1EE699F8}" srcOrd="4" destOrd="0" presId="urn:microsoft.com/office/officeart/2005/8/layout/radial6"/>
    <dgm:cxn modelId="{AA71821C-0CAD-9845-AA5C-E0DD5005ABA3}" type="presParOf" srcId="{1237B5A2-6C05-2040-8DBA-96B88C07936C}" destId="{C4029028-02DC-7041-9448-F1362B742000}" srcOrd="5" destOrd="0" presId="urn:microsoft.com/office/officeart/2005/8/layout/radial6"/>
    <dgm:cxn modelId="{02E09C3A-6E0D-E546-9899-637680B461D6}" type="presParOf" srcId="{1237B5A2-6C05-2040-8DBA-96B88C07936C}" destId="{8E95350A-0C71-D44C-BF00-D46A3E009766}" srcOrd="6" destOrd="0" presId="urn:microsoft.com/office/officeart/2005/8/layout/radial6"/>
    <dgm:cxn modelId="{25EE7398-6996-D549-8985-D62CD2CDEF8B}" type="presParOf" srcId="{1237B5A2-6C05-2040-8DBA-96B88C07936C}" destId="{5C7323EB-B60D-9341-91AF-FABA1CC33721}" srcOrd="7" destOrd="0" presId="urn:microsoft.com/office/officeart/2005/8/layout/radial6"/>
    <dgm:cxn modelId="{0EC0840E-D67C-5B48-99DE-37A400E7F1A6}" type="presParOf" srcId="{1237B5A2-6C05-2040-8DBA-96B88C07936C}" destId="{14F56FC1-6130-EB49-BA00-C6F3BD86E476}" srcOrd="8" destOrd="0" presId="urn:microsoft.com/office/officeart/2005/8/layout/radial6"/>
    <dgm:cxn modelId="{EC646ACB-6A7E-F14F-A59D-9E68E30156FD}" type="presParOf" srcId="{1237B5A2-6C05-2040-8DBA-96B88C07936C}" destId="{149DB8FC-F5C1-5B45-AE25-4928D7D98648}" srcOrd="9" destOrd="0" presId="urn:microsoft.com/office/officeart/2005/8/layout/radial6"/>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1BB16BA9-09F6-E44E-9281-2C85268B2D81}" type="doc">
      <dgm:prSet loTypeId="urn:microsoft.com/office/officeart/2005/8/layout/radial6" loCatId="" qsTypeId="urn:microsoft.com/office/officeart/2005/8/quickstyle/simple1" qsCatId="simple" csTypeId="urn:microsoft.com/office/officeart/2005/8/colors/accent1_2" csCatId="accent1" phldr="1"/>
      <dgm:spPr/>
      <dgm:t>
        <a:bodyPr/>
        <a:lstStyle/>
        <a:p>
          <a:endParaRPr lang="en-US"/>
        </a:p>
      </dgm:t>
    </dgm:pt>
    <dgm:pt modelId="{4AF17925-05AE-9743-91BC-3ECF52519E56}">
      <dgm:prSet phldrT="[Text]" custT="1">
        <dgm:style>
          <a:lnRef idx="3">
            <a:schemeClr val="lt1"/>
          </a:lnRef>
          <a:fillRef idx="1">
            <a:schemeClr val="accent6"/>
          </a:fillRef>
          <a:effectRef idx="1">
            <a:schemeClr val="accent6"/>
          </a:effectRef>
          <a:fontRef idx="minor">
            <a:schemeClr val="lt1"/>
          </a:fontRef>
        </dgm:style>
      </dgm:prSet>
      <dgm:spPr>
        <a:solidFill>
          <a:schemeClr val="accent3"/>
        </a:solidFill>
      </dgm:spPr>
      <dgm:t>
        <a:bodyPr/>
        <a:lstStyle/>
        <a:p>
          <a:r>
            <a:rPr lang="en-US" sz="1800" smtClean="0"/>
            <a:t>Analyze</a:t>
          </a:r>
          <a:endParaRPr lang="en-US" sz="1800"/>
        </a:p>
      </dgm:t>
    </dgm:pt>
    <dgm:pt modelId="{413E1F46-13FC-D147-B779-981F91F79E68}" type="parTrans" cxnId="{7B179255-238D-624E-9727-075CA0493615}">
      <dgm:prSet/>
      <dgm:spPr/>
      <dgm:t>
        <a:bodyPr/>
        <a:lstStyle/>
        <a:p>
          <a:endParaRPr lang="en-US"/>
        </a:p>
      </dgm:t>
    </dgm:pt>
    <dgm:pt modelId="{919A8DB8-A6DC-2844-BF36-905BEE77B7DD}" type="sibTrans" cxnId="{7B179255-238D-624E-9727-075CA0493615}">
      <dgm:prSet/>
      <dgm:spPr>
        <a:solidFill>
          <a:srgbClr val="D99694"/>
        </a:solidFill>
        <a:ln>
          <a:solidFill>
            <a:srgbClr val="D99694"/>
          </a:solidFill>
        </a:ln>
      </dgm:spPr>
      <dgm:t>
        <a:bodyPr/>
        <a:lstStyle/>
        <a:p>
          <a:endParaRPr lang="en-US"/>
        </a:p>
      </dgm:t>
    </dgm:pt>
    <dgm:pt modelId="{52F146AA-7D06-FB4B-AD85-60DFC4E9BE96}">
      <dgm:prSet phldrT="[Text]" custT="1">
        <dgm:style>
          <a:lnRef idx="3">
            <a:schemeClr val="lt1"/>
          </a:lnRef>
          <a:fillRef idx="1">
            <a:schemeClr val="accent1"/>
          </a:fillRef>
          <a:effectRef idx="1">
            <a:schemeClr val="accent1"/>
          </a:effectRef>
          <a:fontRef idx="minor">
            <a:schemeClr val="lt1"/>
          </a:fontRef>
        </dgm:style>
      </dgm:prSet>
      <dgm:spPr/>
      <dgm:t>
        <a:bodyPr/>
        <a:lstStyle/>
        <a:p>
          <a:r>
            <a:rPr lang="en-US" sz="1800" smtClean="0"/>
            <a:t>Synthesize</a:t>
          </a:r>
          <a:endParaRPr lang="en-US" sz="1800"/>
        </a:p>
      </dgm:t>
    </dgm:pt>
    <dgm:pt modelId="{BE605C68-CF72-8948-A86C-7EBEBC656AE9}" type="parTrans" cxnId="{DDBCAE4D-E48F-424F-A38F-76CB2650B35C}">
      <dgm:prSet/>
      <dgm:spPr/>
      <dgm:t>
        <a:bodyPr/>
        <a:lstStyle/>
        <a:p>
          <a:endParaRPr lang="en-US"/>
        </a:p>
      </dgm:t>
    </dgm:pt>
    <dgm:pt modelId="{C65B70E0-46EF-A34A-AB90-445193BF930F}" type="sibTrans" cxnId="{DDBCAE4D-E48F-424F-A38F-76CB2650B35C}">
      <dgm:prSet/>
      <dgm:spPr>
        <a:solidFill>
          <a:srgbClr val="D99694"/>
        </a:solidFill>
        <a:ln>
          <a:solidFill>
            <a:srgbClr val="D99694"/>
          </a:solidFill>
        </a:ln>
      </dgm:spPr>
      <dgm:t>
        <a:bodyPr/>
        <a:lstStyle/>
        <a:p>
          <a:endParaRPr lang="en-US"/>
        </a:p>
      </dgm:t>
    </dgm:pt>
    <dgm:pt modelId="{6F5E68B5-341C-A145-AA03-B3C1830EDEB7}">
      <dgm:prSet phldrT="[Text]" custT="1">
        <dgm:style>
          <a:lnRef idx="3">
            <a:schemeClr val="lt1"/>
          </a:lnRef>
          <a:fillRef idx="1">
            <a:schemeClr val="accent3"/>
          </a:fillRef>
          <a:effectRef idx="1">
            <a:schemeClr val="accent3"/>
          </a:effectRef>
          <a:fontRef idx="minor">
            <a:schemeClr val="lt1"/>
          </a:fontRef>
        </dgm:style>
      </dgm:prSet>
      <dgm:spPr>
        <a:solidFill>
          <a:srgbClr val="8064A2"/>
        </a:solidFill>
      </dgm:spPr>
      <dgm:t>
        <a:bodyPr/>
        <a:lstStyle/>
        <a:p>
          <a:r>
            <a:rPr lang="en-US" sz="1800" smtClean="0"/>
            <a:t>Explore</a:t>
          </a:r>
          <a:endParaRPr lang="en-US" sz="1800"/>
        </a:p>
      </dgm:t>
    </dgm:pt>
    <dgm:pt modelId="{0FD8E0C9-ED1B-2B4C-964A-FC9B676C114E}" type="parTrans" cxnId="{F3CE981D-7F9A-0040-8584-50228ACFFFDA}">
      <dgm:prSet/>
      <dgm:spPr/>
      <dgm:t>
        <a:bodyPr/>
        <a:lstStyle/>
        <a:p>
          <a:endParaRPr lang="en-US"/>
        </a:p>
      </dgm:t>
    </dgm:pt>
    <dgm:pt modelId="{5ECA0900-97DB-6949-A767-AFA67DC332D7}" type="sibTrans" cxnId="{F3CE981D-7F9A-0040-8584-50228ACFFFDA}">
      <dgm:prSet/>
      <dgm:spPr>
        <a:solidFill>
          <a:srgbClr val="D99694"/>
        </a:solidFill>
        <a:ln>
          <a:solidFill>
            <a:srgbClr val="D99694"/>
          </a:solidFill>
        </a:ln>
      </dgm:spPr>
      <dgm:t>
        <a:bodyPr/>
        <a:lstStyle/>
        <a:p>
          <a:endParaRPr lang="en-US"/>
        </a:p>
      </dgm:t>
    </dgm:pt>
    <dgm:pt modelId="{D65D8864-9107-A44D-97FE-73712CE0D097}">
      <dgm:prSet phldrT="[Text]" custT="1">
        <dgm:style>
          <a:lnRef idx="3">
            <a:schemeClr val="lt1"/>
          </a:lnRef>
          <a:fillRef idx="1">
            <a:schemeClr val="accent2"/>
          </a:fillRef>
          <a:effectRef idx="1">
            <a:schemeClr val="accent2"/>
          </a:effectRef>
          <a:fontRef idx="minor">
            <a:schemeClr val="lt1"/>
          </a:fontRef>
        </dgm:style>
      </dgm:prSet>
      <dgm:spPr/>
      <dgm:t>
        <a:bodyPr/>
        <a:lstStyle/>
        <a:p>
          <a:r>
            <a:rPr lang="en-US" sz="1800" smtClean="0"/>
            <a:t>Experimental Design</a:t>
          </a:r>
          <a:endParaRPr lang="en-US" sz="1800"/>
        </a:p>
      </dgm:t>
    </dgm:pt>
    <dgm:pt modelId="{D9DFBBB3-2002-A84E-8499-2E9C28C76A24}" type="sibTrans" cxnId="{E494F614-202A-7449-AC4F-26E9481FEA8F}">
      <dgm:prSet/>
      <dgm:spPr/>
      <dgm:t>
        <a:bodyPr/>
        <a:lstStyle/>
        <a:p>
          <a:endParaRPr lang="en-US"/>
        </a:p>
      </dgm:t>
    </dgm:pt>
    <dgm:pt modelId="{802582C4-9F63-7D49-9C34-B8C771CE2C3C}" type="parTrans" cxnId="{E494F614-202A-7449-AC4F-26E9481FEA8F}">
      <dgm:prSet/>
      <dgm:spPr/>
      <dgm:t>
        <a:bodyPr/>
        <a:lstStyle/>
        <a:p>
          <a:endParaRPr lang="en-US"/>
        </a:p>
      </dgm:t>
    </dgm:pt>
    <dgm:pt modelId="{1237B5A2-6C05-2040-8DBA-96B88C07936C}" type="pres">
      <dgm:prSet presAssocID="{1BB16BA9-09F6-E44E-9281-2C85268B2D81}" presName="Name0" presStyleCnt="0">
        <dgm:presLayoutVars>
          <dgm:chMax val="1"/>
          <dgm:dir/>
          <dgm:animLvl val="ctr"/>
          <dgm:resizeHandles val="exact"/>
        </dgm:presLayoutVars>
      </dgm:prSet>
      <dgm:spPr/>
      <dgm:t>
        <a:bodyPr/>
        <a:lstStyle/>
        <a:p>
          <a:endParaRPr lang="en-US"/>
        </a:p>
      </dgm:t>
    </dgm:pt>
    <dgm:pt modelId="{A4B84E0B-3297-6741-A0BA-668B966357AB}" type="pres">
      <dgm:prSet presAssocID="{D65D8864-9107-A44D-97FE-73712CE0D097}" presName="centerShape" presStyleLbl="node0" presStyleIdx="0" presStyleCnt="1" custScaleX="165341" custScaleY="62776"/>
      <dgm:spPr/>
      <dgm:t>
        <a:bodyPr/>
        <a:lstStyle/>
        <a:p>
          <a:endParaRPr lang="en-US"/>
        </a:p>
      </dgm:t>
    </dgm:pt>
    <dgm:pt modelId="{1F6DDE22-BDB2-2043-8082-9A4018BF04C0}" type="pres">
      <dgm:prSet presAssocID="{6F5E68B5-341C-A145-AA03-B3C1830EDEB7}" presName="node" presStyleLbl="node1" presStyleIdx="0" presStyleCnt="3" custScaleX="195651" custScaleY="80897">
        <dgm:presLayoutVars>
          <dgm:bulletEnabled val="1"/>
        </dgm:presLayoutVars>
      </dgm:prSet>
      <dgm:spPr/>
      <dgm:t>
        <a:bodyPr/>
        <a:lstStyle/>
        <a:p>
          <a:endParaRPr lang="en-US"/>
        </a:p>
      </dgm:t>
    </dgm:pt>
    <dgm:pt modelId="{99319F52-9B22-0143-9CF4-7108B0FBE833}" type="pres">
      <dgm:prSet presAssocID="{6F5E68B5-341C-A145-AA03-B3C1830EDEB7}" presName="dummy" presStyleCnt="0"/>
      <dgm:spPr/>
    </dgm:pt>
    <dgm:pt modelId="{04735AD4-1468-CA41-97CC-A31B674BE0B8}" type="pres">
      <dgm:prSet presAssocID="{5ECA0900-97DB-6949-A767-AFA67DC332D7}" presName="sibTrans" presStyleLbl="sibTrans2D1" presStyleIdx="0" presStyleCnt="3"/>
      <dgm:spPr/>
      <dgm:t>
        <a:bodyPr/>
        <a:lstStyle/>
        <a:p>
          <a:endParaRPr lang="en-US"/>
        </a:p>
      </dgm:t>
    </dgm:pt>
    <dgm:pt modelId="{5132EDF4-B8FA-7649-B5AA-46BA1EE699F8}" type="pres">
      <dgm:prSet presAssocID="{4AF17925-05AE-9743-91BC-3ECF52519E56}" presName="node" presStyleLbl="node1" presStyleIdx="1" presStyleCnt="3" custScaleX="195651" custScaleY="80897">
        <dgm:presLayoutVars>
          <dgm:bulletEnabled val="1"/>
        </dgm:presLayoutVars>
      </dgm:prSet>
      <dgm:spPr/>
      <dgm:t>
        <a:bodyPr/>
        <a:lstStyle/>
        <a:p>
          <a:endParaRPr lang="en-US"/>
        </a:p>
      </dgm:t>
    </dgm:pt>
    <dgm:pt modelId="{C4029028-02DC-7041-9448-F1362B742000}" type="pres">
      <dgm:prSet presAssocID="{4AF17925-05AE-9743-91BC-3ECF52519E56}" presName="dummy" presStyleCnt="0"/>
      <dgm:spPr/>
    </dgm:pt>
    <dgm:pt modelId="{8E95350A-0C71-D44C-BF00-D46A3E009766}" type="pres">
      <dgm:prSet presAssocID="{919A8DB8-A6DC-2844-BF36-905BEE77B7DD}" presName="sibTrans" presStyleLbl="sibTrans2D1" presStyleIdx="1" presStyleCnt="3"/>
      <dgm:spPr/>
      <dgm:t>
        <a:bodyPr/>
        <a:lstStyle/>
        <a:p>
          <a:endParaRPr lang="en-US"/>
        </a:p>
      </dgm:t>
    </dgm:pt>
    <dgm:pt modelId="{5C7323EB-B60D-9341-91AF-FABA1CC33721}" type="pres">
      <dgm:prSet presAssocID="{52F146AA-7D06-FB4B-AD85-60DFC4E9BE96}" presName="node" presStyleLbl="node1" presStyleIdx="2" presStyleCnt="3" custScaleX="195651" custScaleY="80897">
        <dgm:presLayoutVars>
          <dgm:bulletEnabled val="1"/>
        </dgm:presLayoutVars>
      </dgm:prSet>
      <dgm:spPr/>
      <dgm:t>
        <a:bodyPr/>
        <a:lstStyle/>
        <a:p>
          <a:endParaRPr lang="en-US"/>
        </a:p>
      </dgm:t>
    </dgm:pt>
    <dgm:pt modelId="{14F56FC1-6130-EB49-BA00-C6F3BD86E476}" type="pres">
      <dgm:prSet presAssocID="{52F146AA-7D06-FB4B-AD85-60DFC4E9BE96}" presName="dummy" presStyleCnt="0"/>
      <dgm:spPr/>
    </dgm:pt>
    <dgm:pt modelId="{149DB8FC-F5C1-5B45-AE25-4928D7D98648}" type="pres">
      <dgm:prSet presAssocID="{C65B70E0-46EF-A34A-AB90-445193BF930F}" presName="sibTrans" presStyleLbl="sibTrans2D1" presStyleIdx="2" presStyleCnt="3"/>
      <dgm:spPr/>
      <dgm:t>
        <a:bodyPr/>
        <a:lstStyle/>
        <a:p>
          <a:endParaRPr lang="en-US"/>
        </a:p>
      </dgm:t>
    </dgm:pt>
  </dgm:ptLst>
  <dgm:cxnLst>
    <dgm:cxn modelId="{3686BA0C-471D-CE46-A451-7CA9748FEFAA}" type="presOf" srcId="{C65B70E0-46EF-A34A-AB90-445193BF930F}" destId="{149DB8FC-F5C1-5B45-AE25-4928D7D98648}" srcOrd="0" destOrd="0" presId="urn:microsoft.com/office/officeart/2005/8/layout/radial6"/>
    <dgm:cxn modelId="{DDBCAE4D-E48F-424F-A38F-76CB2650B35C}" srcId="{D65D8864-9107-A44D-97FE-73712CE0D097}" destId="{52F146AA-7D06-FB4B-AD85-60DFC4E9BE96}" srcOrd="2" destOrd="0" parTransId="{BE605C68-CF72-8948-A86C-7EBEBC656AE9}" sibTransId="{C65B70E0-46EF-A34A-AB90-445193BF930F}"/>
    <dgm:cxn modelId="{C4D661E1-3AE6-C34D-B85C-978432326681}" type="presOf" srcId="{919A8DB8-A6DC-2844-BF36-905BEE77B7DD}" destId="{8E95350A-0C71-D44C-BF00-D46A3E009766}" srcOrd="0" destOrd="0" presId="urn:microsoft.com/office/officeart/2005/8/layout/radial6"/>
    <dgm:cxn modelId="{E494F614-202A-7449-AC4F-26E9481FEA8F}" srcId="{1BB16BA9-09F6-E44E-9281-2C85268B2D81}" destId="{D65D8864-9107-A44D-97FE-73712CE0D097}" srcOrd="0" destOrd="0" parTransId="{802582C4-9F63-7D49-9C34-B8C771CE2C3C}" sibTransId="{D9DFBBB3-2002-A84E-8499-2E9C28C76A24}"/>
    <dgm:cxn modelId="{F6CFDD34-D7E5-2041-9EA3-E51D74DE783C}" type="presOf" srcId="{4AF17925-05AE-9743-91BC-3ECF52519E56}" destId="{5132EDF4-B8FA-7649-B5AA-46BA1EE699F8}" srcOrd="0" destOrd="0" presId="urn:microsoft.com/office/officeart/2005/8/layout/radial6"/>
    <dgm:cxn modelId="{25B429C1-C4B5-F249-B7CF-7393274223B2}" type="presOf" srcId="{52F146AA-7D06-FB4B-AD85-60DFC4E9BE96}" destId="{5C7323EB-B60D-9341-91AF-FABA1CC33721}" srcOrd="0" destOrd="0" presId="urn:microsoft.com/office/officeart/2005/8/layout/radial6"/>
    <dgm:cxn modelId="{7B179255-238D-624E-9727-075CA0493615}" srcId="{D65D8864-9107-A44D-97FE-73712CE0D097}" destId="{4AF17925-05AE-9743-91BC-3ECF52519E56}" srcOrd="1" destOrd="0" parTransId="{413E1F46-13FC-D147-B779-981F91F79E68}" sibTransId="{919A8DB8-A6DC-2844-BF36-905BEE77B7DD}"/>
    <dgm:cxn modelId="{B03D0C08-3371-AF4A-A603-9D772B0794F8}" type="presOf" srcId="{1BB16BA9-09F6-E44E-9281-2C85268B2D81}" destId="{1237B5A2-6C05-2040-8DBA-96B88C07936C}" srcOrd="0" destOrd="0" presId="urn:microsoft.com/office/officeart/2005/8/layout/radial6"/>
    <dgm:cxn modelId="{F3CE981D-7F9A-0040-8584-50228ACFFFDA}" srcId="{D65D8864-9107-A44D-97FE-73712CE0D097}" destId="{6F5E68B5-341C-A145-AA03-B3C1830EDEB7}" srcOrd="0" destOrd="0" parTransId="{0FD8E0C9-ED1B-2B4C-964A-FC9B676C114E}" sibTransId="{5ECA0900-97DB-6949-A767-AFA67DC332D7}"/>
    <dgm:cxn modelId="{76D66814-B054-B241-A09A-80D859A1DC4B}" type="presOf" srcId="{6F5E68B5-341C-A145-AA03-B3C1830EDEB7}" destId="{1F6DDE22-BDB2-2043-8082-9A4018BF04C0}" srcOrd="0" destOrd="0" presId="urn:microsoft.com/office/officeart/2005/8/layout/radial6"/>
    <dgm:cxn modelId="{DE798932-BB3B-034E-A286-BA20F549C191}" type="presOf" srcId="{5ECA0900-97DB-6949-A767-AFA67DC332D7}" destId="{04735AD4-1468-CA41-97CC-A31B674BE0B8}" srcOrd="0" destOrd="0" presId="urn:microsoft.com/office/officeart/2005/8/layout/radial6"/>
    <dgm:cxn modelId="{54389200-5733-B641-AD83-1A7DBF7243D4}" type="presOf" srcId="{D65D8864-9107-A44D-97FE-73712CE0D097}" destId="{A4B84E0B-3297-6741-A0BA-668B966357AB}" srcOrd="0" destOrd="0" presId="urn:microsoft.com/office/officeart/2005/8/layout/radial6"/>
    <dgm:cxn modelId="{2D951CC7-EA05-564C-9A44-142C07BA5325}" type="presParOf" srcId="{1237B5A2-6C05-2040-8DBA-96B88C07936C}" destId="{A4B84E0B-3297-6741-A0BA-668B966357AB}" srcOrd="0" destOrd="0" presId="urn:microsoft.com/office/officeart/2005/8/layout/radial6"/>
    <dgm:cxn modelId="{9A7E4005-3A8C-DE4F-8C7C-E899E581D5C3}" type="presParOf" srcId="{1237B5A2-6C05-2040-8DBA-96B88C07936C}" destId="{1F6DDE22-BDB2-2043-8082-9A4018BF04C0}" srcOrd="1" destOrd="0" presId="urn:microsoft.com/office/officeart/2005/8/layout/radial6"/>
    <dgm:cxn modelId="{8E72E215-D010-144A-80EC-24B5819EA61B}" type="presParOf" srcId="{1237B5A2-6C05-2040-8DBA-96B88C07936C}" destId="{99319F52-9B22-0143-9CF4-7108B0FBE833}" srcOrd="2" destOrd="0" presId="urn:microsoft.com/office/officeart/2005/8/layout/radial6"/>
    <dgm:cxn modelId="{841E451E-21BA-8F4A-A490-E09BCBF096B1}" type="presParOf" srcId="{1237B5A2-6C05-2040-8DBA-96B88C07936C}" destId="{04735AD4-1468-CA41-97CC-A31B674BE0B8}" srcOrd="3" destOrd="0" presId="urn:microsoft.com/office/officeart/2005/8/layout/radial6"/>
    <dgm:cxn modelId="{9D19864C-4018-9C45-A71B-07E6F4E4307E}" type="presParOf" srcId="{1237B5A2-6C05-2040-8DBA-96B88C07936C}" destId="{5132EDF4-B8FA-7649-B5AA-46BA1EE699F8}" srcOrd="4" destOrd="0" presId="urn:microsoft.com/office/officeart/2005/8/layout/radial6"/>
    <dgm:cxn modelId="{6747459F-598A-6E46-80FB-DDA15049F005}" type="presParOf" srcId="{1237B5A2-6C05-2040-8DBA-96B88C07936C}" destId="{C4029028-02DC-7041-9448-F1362B742000}" srcOrd="5" destOrd="0" presId="urn:microsoft.com/office/officeart/2005/8/layout/radial6"/>
    <dgm:cxn modelId="{23AD2FE8-95E7-204B-817D-7F03D3E883FF}" type="presParOf" srcId="{1237B5A2-6C05-2040-8DBA-96B88C07936C}" destId="{8E95350A-0C71-D44C-BF00-D46A3E009766}" srcOrd="6" destOrd="0" presId="urn:microsoft.com/office/officeart/2005/8/layout/radial6"/>
    <dgm:cxn modelId="{EB1EA273-F7DE-D345-BFF1-764C63245503}" type="presParOf" srcId="{1237B5A2-6C05-2040-8DBA-96B88C07936C}" destId="{5C7323EB-B60D-9341-91AF-FABA1CC33721}" srcOrd="7" destOrd="0" presId="urn:microsoft.com/office/officeart/2005/8/layout/radial6"/>
    <dgm:cxn modelId="{3DCBCDC2-E321-E748-A4A0-540F01B52355}" type="presParOf" srcId="{1237B5A2-6C05-2040-8DBA-96B88C07936C}" destId="{14F56FC1-6130-EB49-BA00-C6F3BD86E476}" srcOrd="8" destOrd="0" presId="urn:microsoft.com/office/officeart/2005/8/layout/radial6"/>
    <dgm:cxn modelId="{FFDFFB09-DE77-F94D-93ED-8C25A1F7440A}" type="presParOf" srcId="{1237B5A2-6C05-2040-8DBA-96B88C07936C}" destId="{149DB8FC-F5C1-5B45-AE25-4928D7D98648}" srcOrd="9" destOrd="0" presId="urn:microsoft.com/office/officeart/2005/8/layout/radial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9DB8FC-F5C1-5B45-AE25-4928D7D98648}">
      <dsp:nvSpPr>
        <dsp:cNvPr id="0" name=""/>
        <dsp:cNvSpPr/>
      </dsp:nvSpPr>
      <dsp:spPr>
        <a:xfrm>
          <a:off x="899857" y="333350"/>
          <a:ext cx="2476864" cy="2476864"/>
        </a:xfrm>
        <a:prstGeom prst="blockArc">
          <a:avLst>
            <a:gd name="adj1" fmla="val 9000000"/>
            <a:gd name="adj2" fmla="val 16200000"/>
            <a:gd name="adj3" fmla="val 4640"/>
          </a:avLst>
        </a:prstGeom>
        <a:solidFill>
          <a:srgbClr val="D99694"/>
        </a:solidFill>
        <a:ln>
          <a:solidFill>
            <a:srgbClr val="D99694"/>
          </a:solidFill>
        </a:ln>
        <a:effectLst/>
      </dsp:spPr>
      <dsp:style>
        <a:lnRef idx="0">
          <a:scrgbClr r="0" g="0" b="0"/>
        </a:lnRef>
        <a:fillRef idx="1">
          <a:scrgbClr r="0" g="0" b="0"/>
        </a:fillRef>
        <a:effectRef idx="0">
          <a:scrgbClr r="0" g="0" b="0"/>
        </a:effectRef>
        <a:fontRef idx="minor">
          <a:schemeClr val="lt1"/>
        </a:fontRef>
      </dsp:style>
    </dsp:sp>
    <dsp:sp modelId="{8E95350A-0C71-D44C-BF00-D46A3E009766}">
      <dsp:nvSpPr>
        <dsp:cNvPr id="0" name=""/>
        <dsp:cNvSpPr/>
      </dsp:nvSpPr>
      <dsp:spPr>
        <a:xfrm>
          <a:off x="899857" y="333350"/>
          <a:ext cx="2476864" cy="2476864"/>
        </a:xfrm>
        <a:prstGeom prst="blockArc">
          <a:avLst>
            <a:gd name="adj1" fmla="val 1800000"/>
            <a:gd name="adj2" fmla="val 9000000"/>
            <a:gd name="adj3" fmla="val 4640"/>
          </a:avLst>
        </a:prstGeom>
        <a:solidFill>
          <a:srgbClr val="D99694"/>
        </a:solidFill>
        <a:ln>
          <a:solidFill>
            <a:srgbClr val="D99694"/>
          </a:solidFill>
        </a:ln>
        <a:effectLst/>
      </dsp:spPr>
      <dsp:style>
        <a:lnRef idx="0">
          <a:scrgbClr r="0" g="0" b="0"/>
        </a:lnRef>
        <a:fillRef idx="1">
          <a:scrgbClr r="0" g="0" b="0"/>
        </a:fillRef>
        <a:effectRef idx="0">
          <a:scrgbClr r="0" g="0" b="0"/>
        </a:effectRef>
        <a:fontRef idx="minor">
          <a:schemeClr val="lt1"/>
        </a:fontRef>
      </dsp:style>
    </dsp:sp>
    <dsp:sp modelId="{04735AD4-1468-CA41-97CC-A31B674BE0B8}">
      <dsp:nvSpPr>
        <dsp:cNvPr id="0" name=""/>
        <dsp:cNvSpPr/>
      </dsp:nvSpPr>
      <dsp:spPr>
        <a:xfrm>
          <a:off x="899857" y="333350"/>
          <a:ext cx="2476864" cy="2476864"/>
        </a:xfrm>
        <a:prstGeom prst="blockArc">
          <a:avLst>
            <a:gd name="adj1" fmla="val 16200000"/>
            <a:gd name="adj2" fmla="val 1800000"/>
            <a:gd name="adj3" fmla="val 4640"/>
          </a:avLst>
        </a:prstGeom>
        <a:solidFill>
          <a:srgbClr val="D99694"/>
        </a:solidFill>
        <a:ln>
          <a:solidFill>
            <a:srgbClr val="D99694"/>
          </a:solidFill>
        </a:ln>
        <a:effectLst/>
      </dsp:spPr>
      <dsp:style>
        <a:lnRef idx="0">
          <a:scrgbClr r="0" g="0" b="0"/>
        </a:lnRef>
        <a:fillRef idx="1">
          <a:scrgbClr r="0" g="0" b="0"/>
        </a:fillRef>
        <a:effectRef idx="0">
          <a:scrgbClr r="0" g="0" b="0"/>
        </a:effectRef>
        <a:fontRef idx="minor">
          <a:schemeClr val="lt1"/>
        </a:fontRef>
      </dsp:style>
    </dsp:sp>
    <dsp:sp modelId="{A4B84E0B-3297-6741-A0BA-668B966357AB}">
      <dsp:nvSpPr>
        <dsp:cNvPr id="0" name=""/>
        <dsp:cNvSpPr/>
      </dsp:nvSpPr>
      <dsp:spPr>
        <a:xfrm>
          <a:off x="1195728" y="1213915"/>
          <a:ext cx="1885123" cy="715736"/>
        </a:xfrm>
        <a:prstGeom prst="ellipse">
          <a:avLst/>
        </a:prstGeom>
        <a:solidFill>
          <a:schemeClr val="accent2"/>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2"/>
        </a:fillRef>
        <a:effectRef idx="1">
          <a:schemeClr val="accent2"/>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US" sz="1800" kern="1200" dirty="0" smtClean="0"/>
            <a:t>Experimental Design</a:t>
          </a:r>
          <a:endParaRPr lang="en-US" sz="1800" kern="1200" dirty="0"/>
        </a:p>
      </dsp:txBody>
      <dsp:txXfrm>
        <a:off x="1471798" y="1318732"/>
        <a:ext cx="1332983" cy="506102"/>
      </dsp:txXfrm>
    </dsp:sp>
    <dsp:sp modelId="{1F6DDE22-BDB2-2043-8082-9A4018BF04C0}">
      <dsp:nvSpPr>
        <dsp:cNvPr id="0" name=""/>
        <dsp:cNvSpPr/>
      </dsp:nvSpPr>
      <dsp:spPr>
        <a:xfrm>
          <a:off x="1357544" y="39263"/>
          <a:ext cx="1561490" cy="645638"/>
        </a:xfrm>
        <a:prstGeom prst="ellipse">
          <a:avLst/>
        </a:prstGeom>
        <a:solidFill>
          <a:srgbClr val="8064A2"/>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3"/>
        </a:fillRef>
        <a:effectRef idx="1">
          <a:schemeClr val="accent3"/>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US" sz="1800" kern="1200" smtClean="0"/>
            <a:t>Explore</a:t>
          </a:r>
          <a:endParaRPr lang="en-US" sz="1800" kern="1200"/>
        </a:p>
      </dsp:txBody>
      <dsp:txXfrm>
        <a:off x="1586219" y="133814"/>
        <a:ext cx="1104140" cy="456536"/>
      </dsp:txXfrm>
    </dsp:sp>
    <dsp:sp modelId="{5132EDF4-B8FA-7649-B5AA-46BA1EE699F8}">
      <dsp:nvSpPr>
        <dsp:cNvPr id="0" name=""/>
        <dsp:cNvSpPr/>
      </dsp:nvSpPr>
      <dsp:spPr>
        <a:xfrm>
          <a:off x="2405176" y="1853813"/>
          <a:ext cx="1561490" cy="645638"/>
        </a:xfrm>
        <a:prstGeom prst="ellipse">
          <a:avLst/>
        </a:prstGeom>
        <a:solidFill>
          <a:schemeClr val="accent3"/>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6"/>
        </a:fillRef>
        <a:effectRef idx="1">
          <a:schemeClr val="accent6"/>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US" sz="1800" kern="1200" smtClean="0"/>
            <a:t>Analyze</a:t>
          </a:r>
          <a:endParaRPr lang="en-US" sz="1800" kern="1200"/>
        </a:p>
      </dsp:txBody>
      <dsp:txXfrm>
        <a:off x="2633851" y="1948364"/>
        <a:ext cx="1104140" cy="456536"/>
      </dsp:txXfrm>
    </dsp:sp>
    <dsp:sp modelId="{5C7323EB-B60D-9341-91AF-FABA1CC33721}">
      <dsp:nvSpPr>
        <dsp:cNvPr id="0" name=""/>
        <dsp:cNvSpPr/>
      </dsp:nvSpPr>
      <dsp:spPr>
        <a:xfrm>
          <a:off x="309913" y="1853813"/>
          <a:ext cx="1561490" cy="645638"/>
        </a:xfrm>
        <a:prstGeom prst="ellipse">
          <a:avLst/>
        </a:prstGeom>
        <a:solidFill>
          <a:schemeClr val="accent1"/>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1"/>
        </a:fillRef>
        <a:effectRef idx="1">
          <a:schemeClr val="accent1"/>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US" sz="1800" kern="1200" smtClean="0"/>
            <a:t>Synthesize</a:t>
          </a:r>
          <a:endParaRPr lang="en-US" sz="1800" kern="1200"/>
        </a:p>
      </dsp:txBody>
      <dsp:txXfrm>
        <a:off x="538588" y="1948364"/>
        <a:ext cx="1104140" cy="456536"/>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9DB8FC-F5C1-5B45-AE25-4928D7D98648}">
      <dsp:nvSpPr>
        <dsp:cNvPr id="0" name=""/>
        <dsp:cNvSpPr/>
      </dsp:nvSpPr>
      <dsp:spPr>
        <a:xfrm>
          <a:off x="1785681" y="332205"/>
          <a:ext cx="2477745" cy="2477745"/>
        </a:xfrm>
        <a:prstGeom prst="blockArc">
          <a:avLst>
            <a:gd name="adj1" fmla="val 9000000"/>
            <a:gd name="adj2" fmla="val 16200000"/>
            <a:gd name="adj3" fmla="val 4638"/>
          </a:avLst>
        </a:prstGeom>
        <a:solidFill>
          <a:srgbClr val="D99694"/>
        </a:solidFill>
        <a:ln>
          <a:solidFill>
            <a:srgbClr val="D99694"/>
          </a:solidFill>
        </a:ln>
        <a:effectLst/>
      </dsp:spPr>
      <dsp:style>
        <a:lnRef idx="0">
          <a:scrgbClr r="0" g="0" b="0"/>
        </a:lnRef>
        <a:fillRef idx="1">
          <a:scrgbClr r="0" g="0" b="0"/>
        </a:fillRef>
        <a:effectRef idx="0">
          <a:scrgbClr r="0" g="0" b="0"/>
        </a:effectRef>
        <a:fontRef idx="minor">
          <a:schemeClr val="lt1"/>
        </a:fontRef>
      </dsp:style>
    </dsp:sp>
    <dsp:sp modelId="{8E95350A-0C71-D44C-BF00-D46A3E009766}">
      <dsp:nvSpPr>
        <dsp:cNvPr id="0" name=""/>
        <dsp:cNvSpPr/>
      </dsp:nvSpPr>
      <dsp:spPr>
        <a:xfrm>
          <a:off x="1785681" y="332205"/>
          <a:ext cx="2477745" cy="2477745"/>
        </a:xfrm>
        <a:prstGeom prst="blockArc">
          <a:avLst>
            <a:gd name="adj1" fmla="val 1800000"/>
            <a:gd name="adj2" fmla="val 9000000"/>
            <a:gd name="adj3" fmla="val 4638"/>
          </a:avLst>
        </a:prstGeom>
        <a:solidFill>
          <a:srgbClr val="D99694"/>
        </a:solidFill>
        <a:ln>
          <a:solidFill>
            <a:srgbClr val="D99694"/>
          </a:solidFill>
        </a:ln>
        <a:effectLst/>
      </dsp:spPr>
      <dsp:style>
        <a:lnRef idx="0">
          <a:scrgbClr r="0" g="0" b="0"/>
        </a:lnRef>
        <a:fillRef idx="1">
          <a:scrgbClr r="0" g="0" b="0"/>
        </a:fillRef>
        <a:effectRef idx="0">
          <a:scrgbClr r="0" g="0" b="0"/>
        </a:effectRef>
        <a:fontRef idx="minor">
          <a:schemeClr val="lt1"/>
        </a:fontRef>
      </dsp:style>
    </dsp:sp>
    <dsp:sp modelId="{04735AD4-1468-CA41-97CC-A31B674BE0B8}">
      <dsp:nvSpPr>
        <dsp:cNvPr id="0" name=""/>
        <dsp:cNvSpPr/>
      </dsp:nvSpPr>
      <dsp:spPr>
        <a:xfrm>
          <a:off x="1785681" y="332205"/>
          <a:ext cx="2477745" cy="2477745"/>
        </a:xfrm>
        <a:prstGeom prst="blockArc">
          <a:avLst>
            <a:gd name="adj1" fmla="val 16200000"/>
            <a:gd name="adj2" fmla="val 1800000"/>
            <a:gd name="adj3" fmla="val 4638"/>
          </a:avLst>
        </a:prstGeom>
        <a:solidFill>
          <a:srgbClr val="D99694"/>
        </a:solidFill>
        <a:ln>
          <a:solidFill>
            <a:srgbClr val="D99694"/>
          </a:solidFill>
        </a:ln>
        <a:effectLst/>
      </dsp:spPr>
      <dsp:style>
        <a:lnRef idx="0">
          <a:scrgbClr r="0" g="0" b="0"/>
        </a:lnRef>
        <a:fillRef idx="1">
          <a:scrgbClr r="0" g="0" b="0"/>
        </a:fillRef>
        <a:effectRef idx="0">
          <a:scrgbClr r="0" g="0" b="0"/>
        </a:effectRef>
        <a:fontRef idx="minor">
          <a:schemeClr val="lt1"/>
        </a:fontRef>
      </dsp:style>
    </dsp:sp>
    <dsp:sp modelId="{A4B84E0B-3297-6741-A0BA-668B966357AB}">
      <dsp:nvSpPr>
        <dsp:cNvPr id="0" name=""/>
        <dsp:cNvSpPr/>
      </dsp:nvSpPr>
      <dsp:spPr>
        <a:xfrm>
          <a:off x="2082015" y="1213219"/>
          <a:ext cx="1885077" cy="715718"/>
        </a:xfrm>
        <a:prstGeom prst="ellipse">
          <a:avLst/>
        </a:prstGeom>
        <a:solidFill>
          <a:schemeClr val="accent2"/>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2"/>
        </a:fillRef>
        <a:effectRef idx="1">
          <a:schemeClr val="accent2"/>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US" sz="1800" kern="1200" smtClean="0"/>
            <a:t>Experimental Design</a:t>
          </a:r>
          <a:endParaRPr lang="en-US" sz="1800" kern="1200"/>
        </a:p>
      </dsp:txBody>
      <dsp:txXfrm>
        <a:off x="2358078" y="1318033"/>
        <a:ext cx="1332951" cy="506090"/>
      </dsp:txXfrm>
    </dsp:sp>
    <dsp:sp modelId="{1F6DDE22-BDB2-2043-8082-9A4018BF04C0}">
      <dsp:nvSpPr>
        <dsp:cNvPr id="0" name=""/>
        <dsp:cNvSpPr/>
      </dsp:nvSpPr>
      <dsp:spPr>
        <a:xfrm>
          <a:off x="2243827" y="38124"/>
          <a:ext cx="1561452" cy="645623"/>
        </a:xfrm>
        <a:prstGeom prst="ellipse">
          <a:avLst/>
        </a:prstGeom>
        <a:solidFill>
          <a:srgbClr val="8064A2"/>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3"/>
        </a:fillRef>
        <a:effectRef idx="1">
          <a:schemeClr val="accent3"/>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US" sz="1800" kern="1200" smtClean="0"/>
            <a:t>Explore</a:t>
          </a:r>
          <a:endParaRPr lang="en-US" sz="1800" kern="1200"/>
        </a:p>
      </dsp:txBody>
      <dsp:txXfrm>
        <a:off x="2472496" y="132673"/>
        <a:ext cx="1104114" cy="456525"/>
      </dsp:txXfrm>
    </dsp:sp>
    <dsp:sp modelId="{5132EDF4-B8FA-7649-B5AA-46BA1EE699F8}">
      <dsp:nvSpPr>
        <dsp:cNvPr id="0" name=""/>
        <dsp:cNvSpPr/>
      </dsp:nvSpPr>
      <dsp:spPr>
        <a:xfrm>
          <a:off x="3291841" y="1853337"/>
          <a:ext cx="1561452" cy="645623"/>
        </a:xfrm>
        <a:prstGeom prst="ellipse">
          <a:avLst/>
        </a:prstGeom>
        <a:solidFill>
          <a:schemeClr val="accent3"/>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6"/>
        </a:fillRef>
        <a:effectRef idx="1">
          <a:schemeClr val="accent6"/>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US" sz="1800" kern="1200" smtClean="0"/>
            <a:t>Analyze</a:t>
          </a:r>
          <a:endParaRPr lang="en-US" sz="1800" kern="1200"/>
        </a:p>
      </dsp:txBody>
      <dsp:txXfrm>
        <a:off x="3520510" y="1947886"/>
        <a:ext cx="1104114" cy="456525"/>
      </dsp:txXfrm>
    </dsp:sp>
    <dsp:sp modelId="{5C7323EB-B60D-9341-91AF-FABA1CC33721}">
      <dsp:nvSpPr>
        <dsp:cNvPr id="0" name=""/>
        <dsp:cNvSpPr/>
      </dsp:nvSpPr>
      <dsp:spPr>
        <a:xfrm>
          <a:off x="1195814" y="1853337"/>
          <a:ext cx="1561452" cy="645623"/>
        </a:xfrm>
        <a:prstGeom prst="ellipse">
          <a:avLst/>
        </a:prstGeom>
        <a:solidFill>
          <a:schemeClr val="accent1"/>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1"/>
        </a:fillRef>
        <a:effectRef idx="1">
          <a:schemeClr val="accent1"/>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US" sz="1800" kern="1200" smtClean="0"/>
            <a:t>Synthesize</a:t>
          </a:r>
          <a:endParaRPr lang="en-US" sz="1800" kern="1200"/>
        </a:p>
      </dsp:txBody>
      <dsp:txXfrm>
        <a:off x="1424483" y="1947886"/>
        <a:ext cx="1104114" cy="45652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9DB8FC-F5C1-5B45-AE25-4928D7D98648}">
      <dsp:nvSpPr>
        <dsp:cNvPr id="0" name=""/>
        <dsp:cNvSpPr/>
      </dsp:nvSpPr>
      <dsp:spPr>
        <a:xfrm>
          <a:off x="1785681" y="332205"/>
          <a:ext cx="2477745" cy="2477745"/>
        </a:xfrm>
        <a:prstGeom prst="blockArc">
          <a:avLst>
            <a:gd name="adj1" fmla="val 9000000"/>
            <a:gd name="adj2" fmla="val 16200000"/>
            <a:gd name="adj3" fmla="val 4638"/>
          </a:avLst>
        </a:prstGeom>
        <a:solidFill>
          <a:srgbClr val="D99694"/>
        </a:solidFill>
        <a:ln>
          <a:solidFill>
            <a:srgbClr val="D99694"/>
          </a:solidFill>
        </a:ln>
        <a:effectLst/>
      </dsp:spPr>
      <dsp:style>
        <a:lnRef idx="0">
          <a:scrgbClr r="0" g="0" b="0"/>
        </a:lnRef>
        <a:fillRef idx="1">
          <a:scrgbClr r="0" g="0" b="0"/>
        </a:fillRef>
        <a:effectRef idx="0">
          <a:scrgbClr r="0" g="0" b="0"/>
        </a:effectRef>
        <a:fontRef idx="minor">
          <a:schemeClr val="lt1"/>
        </a:fontRef>
      </dsp:style>
    </dsp:sp>
    <dsp:sp modelId="{8E95350A-0C71-D44C-BF00-D46A3E009766}">
      <dsp:nvSpPr>
        <dsp:cNvPr id="0" name=""/>
        <dsp:cNvSpPr/>
      </dsp:nvSpPr>
      <dsp:spPr>
        <a:xfrm>
          <a:off x="1785681" y="332205"/>
          <a:ext cx="2477745" cy="2477745"/>
        </a:xfrm>
        <a:prstGeom prst="blockArc">
          <a:avLst>
            <a:gd name="adj1" fmla="val 1800000"/>
            <a:gd name="adj2" fmla="val 9000000"/>
            <a:gd name="adj3" fmla="val 4638"/>
          </a:avLst>
        </a:prstGeom>
        <a:solidFill>
          <a:srgbClr val="D99694"/>
        </a:solidFill>
        <a:ln>
          <a:solidFill>
            <a:srgbClr val="D99694"/>
          </a:solidFill>
        </a:ln>
        <a:effectLst/>
      </dsp:spPr>
      <dsp:style>
        <a:lnRef idx="0">
          <a:scrgbClr r="0" g="0" b="0"/>
        </a:lnRef>
        <a:fillRef idx="1">
          <a:scrgbClr r="0" g="0" b="0"/>
        </a:fillRef>
        <a:effectRef idx="0">
          <a:scrgbClr r="0" g="0" b="0"/>
        </a:effectRef>
        <a:fontRef idx="minor">
          <a:schemeClr val="lt1"/>
        </a:fontRef>
      </dsp:style>
    </dsp:sp>
    <dsp:sp modelId="{04735AD4-1468-CA41-97CC-A31B674BE0B8}">
      <dsp:nvSpPr>
        <dsp:cNvPr id="0" name=""/>
        <dsp:cNvSpPr/>
      </dsp:nvSpPr>
      <dsp:spPr>
        <a:xfrm>
          <a:off x="1785681" y="332205"/>
          <a:ext cx="2477745" cy="2477745"/>
        </a:xfrm>
        <a:prstGeom prst="blockArc">
          <a:avLst>
            <a:gd name="adj1" fmla="val 16200000"/>
            <a:gd name="adj2" fmla="val 1800000"/>
            <a:gd name="adj3" fmla="val 4638"/>
          </a:avLst>
        </a:prstGeom>
        <a:solidFill>
          <a:srgbClr val="D99694"/>
        </a:solidFill>
        <a:ln>
          <a:solidFill>
            <a:srgbClr val="D99694"/>
          </a:solidFill>
        </a:ln>
        <a:effectLst/>
      </dsp:spPr>
      <dsp:style>
        <a:lnRef idx="0">
          <a:scrgbClr r="0" g="0" b="0"/>
        </a:lnRef>
        <a:fillRef idx="1">
          <a:scrgbClr r="0" g="0" b="0"/>
        </a:fillRef>
        <a:effectRef idx="0">
          <a:scrgbClr r="0" g="0" b="0"/>
        </a:effectRef>
        <a:fontRef idx="minor">
          <a:schemeClr val="lt1"/>
        </a:fontRef>
      </dsp:style>
    </dsp:sp>
    <dsp:sp modelId="{A4B84E0B-3297-6741-A0BA-668B966357AB}">
      <dsp:nvSpPr>
        <dsp:cNvPr id="0" name=""/>
        <dsp:cNvSpPr/>
      </dsp:nvSpPr>
      <dsp:spPr>
        <a:xfrm>
          <a:off x="2082015" y="1213219"/>
          <a:ext cx="1885077" cy="715718"/>
        </a:xfrm>
        <a:prstGeom prst="ellipse">
          <a:avLst/>
        </a:prstGeom>
        <a:solidFill>
          <a:schemeClr val="accent2"/>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2"/>
        </a:fillRef>
        <a:effectRef idx="1">
          <a:schemeClr val="accent2"/>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US" sz="1800" kern="1200" smtClean="0"/>
            <a:t>Experimental Design</a:t>
          </a:r>
          <a:endParaRPr lang="en-US" sz="1800" kern="1200"/>
        </a:p>
      </dsp:txBody>
      <dsp:txXfrm>
        <a:off x="2358078" y="1318033"/>
        <a:ext cx="1332951" cy="506090"/>
      </dsp:txXfrm>
    </dsp:sp>
    <dsp:sp modelId="{1F6DDE22-BDB2-2043-8082-9A4018BF04C0}">
      <dsp:nvSpPr>
        <dsp:cNvPr id="0" name=""/>
        <dsp:cNvSpPr/>
      </dsp:nvSpPr>
      <dsp:spPr>
        <a:xfrm>
          <a:off x="2243827" y="38124"/>
          <a:ext cx="1561452" cy="645623"/>
        </a:xfrm>
        <a:prstGeom prst="ellipse">
          <a:avLst/>
        </a:prstGeom>
        <a:solidFill>
          <a:srgbClr val="8064A2"/>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3"/>
        </a:fillRef>
        <a:effectRef idx="1">
          <a:schemeClr val="accent3"/>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US" sz="1800" kern="1200" smtClean="0"/>
            <a:t>Explore</a:t>
          </a:r>
          <a:endParaRPr lang="en-US" sz="1800" kern="1200"/>
        </a:p>
      </dsp:txBody>
      <dsp:txXfrm>
        <a:off x="2472496" y="132673"/>
        <a:ext cx="1104114" cy="456525"/>
      </dsp:txXfrm>
    </dsp:sp>
    <dsp:sp modelId="{5132EDF4-B8FA-7649-B5AA-46BA1EE699F8}">
      <dsp:nvSpPr>
        <dsp:cNvPr id="0" name=""/>
        <dsp:cNvSpPr/>
      </dsp:nvSpPr>
      <dsp:spPr>
        <a:xfrm>
          <a:off x="3291841" y="1853337"/>
          <a:ext cx="1561452" cy="645623"/>
        </a:xfrm>
        <a:prstGeom prst="ellipse">
          <a:avLst/>
        </a:prstGeom>
        <a:solidFill>
          <a:schemeClr val="accent3"/>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6"/>
        </a:fillRef>
        <a:effectRef idx="1">
          <a:schemeClr val="accent6"/>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US" sz="1800" kern="1200" smtClean="0"/>
            <a:t>Analyze</a:t>
          </a:r>
          <a:endParaRPr lang="en-US" sz="1800" kern="1200"/>
        </a:p>
      </dsp:txBody>
      <dsp:txXfrm>
        <a:off x="3520510" y="1947886"/>
        <a:ext cx="1104114" cy="456525"/>
      </dsp:txXfrm>
    </dsp:sp>
    <dsp:sp modelId="{5C7323EB-B60D-9341-91AF-FABA1CC33721}">
      <dsp:nvSpPr>
        <dsp:cNvPr id="0" name=""/>
        <dsp:cNvSpPr/>
      </dsp:nvSpPr>
      <dsp:spPr>
        <a:xfrm>
          <a:off x="1195814" y="1853337"/>
          <a:ext cx="1561452" cy="645623"/>
        </a:xfrm>
        <a:prstGeom prst="ellipse">
          <a:avLst/>
        </a:prstGeom>
        <a:solidFill>
          <a:schemeClr val="accent1"/>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1"/>
        </a:fillRef>
        <a:effectRef idx="1">
          <a:schemeClr val="accent1"/>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US" sz="1800" kern="1200" smtClean="0"/>
            <a:t>Synthesize</a:t>
          </a:r>
          <a:endParaRPr lang="en-US" sz="1800" kern="1200"/>
        </a:p>
      </dsp:txBody>
      <dsp:txXfrm>
        <a:off x="1424483" y="1947886"/>
        <a:ext cx="1104114" cy="45652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9DB8FC-F5C1-5B45-AE25-4928D7D98648}">
      <dsp:nvSpPr>
        <dsp:cNvPr id="0" name=""/>
        <dsp:cNvSpPr/>
      </dsp:nvSpPr>
      <dsp:spPr>
        <a:xfrm>
          <a:off x="1785681" y="332205"/>
          <a:ext cx="2477745" cy="2477745"/>
        </a:xfrm>
        <a:prstGeom prst="blockArc">
          <a:avLst>
            <a:gd name="adj1" fmla="val 9000000"/>
            <a:gd name="adj2" fmla="val 16200000"/>
            <a:gd name="adj3" fmla="val 4638"/>
          </a:avLst>
        </a:prstGeom>
        <a:solidFill>
          <a:srgbClr val="D99694"/>
        </a:solidFill>
        <a:ln>
          <a:solidFill>
            <a:srgbClr val="D99694"/>
          </a:solidFill>
        </a:ln>
        <a:effectLst/>
      </dsp:spPr>
      <dsp:style>
        <a:lnRef idx="0">
          <a:scrgbClr r="0" g="0" b="0"/>
        </a:lnRef>
        <a:fillRef idx="1">
          <a:scrgbClr r="0" g="0" b="0"/>
        </a:fillRef>
        <a:effectRef idx="0">
          <a:scrgbClr r="0" g="0" b="0"/>
        </a:effectRef>
        <a:fontRef idx="minor">
          <a:schemeClr val="lt1"/>
        </a:fontRef>
      </dsp:style>
    </dsp:sp>
    <dsp:sp modelId="{8E95350A-0C71-D44C-BF00-D46A3E009766}">
      <dsp:nvSpPr>
        <dsp:cNvPr id="0" name=""/>
        <dsp:cNvSpPr/>
      </dsp:nvSpPr>
      <dsp:spPr>
        <a:xfrm>
          <a:off x="1785681" y="332205"/>
          <a:ext cx="2477745" cy="2477745"/>
        </a:xfrm>
        <a:prstGeom prst="blockArc">
          <a:avLst>
            <a:gd name="adj1" fmla="val 1800000"/>
            <a:gd name="adj2" fmla="val 9000000"/>
            <a:gd name="adj3" fmla="val 4638"/>
          </a:avLst>
        </a:prstGeom>
        <a:solidFill>
          <a:srgbClr val="D99694"/>
        </a:solidFill>
        <a:ln>
          <a:solidFill>
            <a:srgbClr val="D99694"/>
          </a:solidFill>
        </a:ln>
        <a:effectLst/>
      </dsp:spPr>
      <dsp:style>
        <a:lnRef idx="0">
          <a:scrgbClr r="0" g="0" b="0"/>
        </a:lnRef>
        <a:fillRef idx="1">
          <a:scrgbClr r="0" g="0" b="0"/>
        </a:fillRef>
        <a:effectRef idx="0">
          <a:scrgbClr r="0" g="0" b="0"/>
        </a:effectRef>
        <a:fontRef idx="minor">
          <a:schemeClr val="lt1"/>
        </a:fontRef>
      </dsp:style>
    </dsp:sp>
    <dsp:sp modelId="{04735AD4-1468-CA41-97CC-A31B674BE0B8}">
      <dsp:nvSpPr>
        <dsp:cNvPr id="0" name=""/>
        <dsp:cNvSpPr/>
      </dsp:nvSpPr>
      <dsp:spPr>
        <a:xfrm>
          <a:off x="1785681" y="332205"/>
          <a:ext cx="2477745" cy="2477745"/>
        </a:xfrm>
        <a:prstGeom prst="blockArc">
          <a:avLst>
            <a:gd name="adj1" fmla="val 16200000"/>
            <a:gd name="adj2" fmla="val 1800000"/>
            <a:gd name="adj3" fmla="val 4638"/>
          </a:avLst>
        </a:prstGeom>
        <a:solidFill>
          <a:srgbClr val="D99694"/>
        </a:solidFill>
        <a:ln>
          <a:solidFill>
            <a:srgbClr val="D99694"/>
          </a:solidFill>
        </a:ln>
        <a:effectLst/>
      </dsp:spPr>
      <dsp:style>
        <a:lnRef idx="0">
          <a:scrgbClr r="0" g="0" b="0"/>
        </a:lnRef>
        <a:fillRef idx="1">
          <a:scrgbClr r="0" g="0" b="0"/>
        </a:fillRef>
        <a:effectRef idx="0">
          <a:scrgbClr r="0" g="0" b="0"/>
        </a:effectRef>
        <a:fontRef idx="minor">
          <a:schemeClr val="lt1"/>
        </a:fontRef>
      </dsp:style>
    </dsp:sp>
    <dsp:sp modelId="{A4B84E0B-3297-6741-A0BA-668B966357AB}">
      <dsp:nvSpPr>
        <dsp:cNvPr id="0" name=""/>
        <dsp:cNvSpPr/>
      </dsp:nvSpPr>
      <dsp:spPr>
        <a:xfrm>
          <a:off x="2082015" y="1213219"/>
          <a:ext cx="1885077" cy="715718"/>
        </a:xfrm>
        <a:prstGeom prst="ellipse">
          <a:avLst/>
        </a:prstGeom>
        <a:solidFill>
          <a:schemeClr val="accent2"/>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2"/>
        </a:fillRef>
        <a:effectRef idx="1">
          <a:schemeClr val="accent2"/>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US" sz="1800" kern="1200" smtClean="0"/>
            <a:t>Experimental Design</a:t>
          </a:r>
          <a:endParaRPr lang="en-US" sz="1800" kern="1200"/>
        </a:p>
      </dsp:txBody>
      <dsp:txXfrm>
        <a:off x="2358078" y="1318033"/>
        <a:ext cx="1332951" cy="506090"/>
      </dsp:txXfrm>
    </dsp:sp>
    <dsp:sp modelId="{1F6DDE22-BDB2-2043-8082-9A4018BF04C0}">
      <dsp:nvSpPr>
        <dsp:cNvPr id="0" name=""/>
        <dsp:cNvSpPr/>
      </dsp:nvSpPr>
      <dsp:spPr>
        <a:xfrm>
          <a:off x="2243827" y="38124"/>
          <a:ext cx="1561452" cy="645623"/>
        </a:xfrm>
        <a:prstGeom prst="ellipse">
          <a:avLst/>
        </a:prstGeom>
        <a:solidFill>
          <a:srgbClr val="8064A2"/>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3"/>
        </a:fillRef>
        <a:effectRef idx="1">
          <a:schemeClr val="accent3"/>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US" sz="1800" kern="1200" smtClean="0"/>
            <a:t>Explore</a:t>
          </a:r>
          <a:endParaRPr lang="en-US" sz="1800" kern="1200"/>
        </a:p>
      </dsp:txBody>
      <dsp:txXfrm>
        <a:off x="2472496" y="132673"/>
        <a:ext cx="1104114" cy="456525"/>
      </dsp:txXfrm>
    </dsp:sp>
    <dsp:sp modelId="{5132EDF4-B8FA-7649-B5AA-46BA1EE699F8}">
      <dsp:nvSpPr>
        <dsp:cNvPr id="0" name=""/>
        <dsp:cNvSpPr/>
      </dsp:nvSpPr>
      <dsp:spPr>
        <a:xfrm>
          <a:off x="3291841" y="1853337"/>
          <a:ext cx="1561452" cy="645623"/>
        </a:xfrm>
        <a:prstGeom prst="ellipse">
          <a:avLst/>
        </a:prstGeom>
        <a:solidFill>
          <a:schemeClr val="accent3"/>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6"/>
        </a:fillRef>
        <a:effectRef idx="1">
          <a:schemeClr val="accent6"/>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US" sz="1800" kern="1200" smtClean="0"/>
            <a:t>Analyze</a:t>
          </a:r>
          <a:endParaRPr lang="en-US" sz="1800" kern="1200"/>
        </a:p>
      </dsp:txBody>
      <dsp:txXfrm>
        <a:off x="3520510" y="1947886"/>
        <a:ext cx="1104114" cy="456525"/>
      </dsp:txXfrm>
    </dsp:sp>
    <dsp:sp modelId="{5C7323EB-B60D-9341-91AF-FABA1CC33721}">
      <dsp:nvSpPr>
        <dsp:cNvPr id="0" name=""/>
        <dsp:cNvSpPr/>
      </dsp:nvSpPr>
      <dsp:spPr>
        <a:xfrm>
          <a:off x="1195814" y="1853337"/>
          <a:ext cx="1561452" cy="645623"/>
        </a:xfrm>
        <a:prstGeom prst="ellipse">
          <a:avLst/>
        </a:prstGeom>
        <a:solidFill>
          <a:schemeClr val="accent1"/>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1"/>
        </a:fillRef>
        <a:effectRef idx="1">
          <a:schemeClr val="accent1"/>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US" sz="1800" kern="1200" smtClean="0"/>
            <a:t>Synthesize</a:t>
          </a:r>
          <a:endParaRPr lang="en-US" sz="1800" kern="1200"/>
        </a:p>
      </dsp:txBody>
      <dsp:txXfrm>
        <a:off x="1424483" y="1947886"/>
        <a:ext cx="1104114" cy="45652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9DB8FC-F5C1-5B45-AE25-4928D7D98648}">
      <dsp:nvSpPr>
        <dsp:cNvPr id="0" name=""/>
        <dsp:cNvSpPr/>
      </dsp:nvSpPr>
      <dsp:spPr>
        <a:xfrm>
          <a:off x="1785681" y="332205"/>
          <a:ext cx="2477745" cy="2477745"/>
        </a:xfrm>
        <a:prstGeom prst="blockArc">
          <a:avLst>
            <a:gd name="adj1" fmla="val 9000000"/>
            <a:gd name="adj2" fmla="val 16200000"/>
            <a:gd name="adj3" fmla="val 4638"/>
          </a:avLst>
        </a:prstGeom>
        <a:solidFill>
          <a:srgbClr val="D99694"/>
        </a:solidFill>
        <a:ln>
          <a:solidFill>
            <a:srgbClr val="D99694"/>
          </a:solidFill>
        </a:ln>
        <a:effectLst/>
      </dsp:spPr>
      <dsp:style>
        <a:lnRef idx="0">
          <a:scrgbClr r="0" g="0" b="0"/>
        </a:lnRef>
        <a:fillRef idx="1">
          <a:scrgbClr r="0" g="0" b="0"/>
        </a:fillRef>
        <a:effectRef idx="0">
          <a:scrgbClr r="0" g="0" b="0"/>
        </a:effectRef>
        <a:fontRef idx="minor">
          <a:schemeClr val="lt1"/>
        </a:fontRef>
      </dsp:style>
    </dsp:sp>
    <dsp:sp modelId="{8E95350A-0C71-D44C-BF00-D46A3E009766}">
      <dsp:nvSpPr>
        <dsp:cNvPr id="0" name=""/>
        <dsp:cNvSpPr/>
      </dsp:nvSpPr>
      <dsp:spPr>
        <a:xfrm>
          <a:off x="1785681" y="332205"/>
          <a:ext cx="2477745" cy="2477745"/>
        </a:xfrm>
        <a:prstGeom prst="blockArc">
          <a:avLst>
            <a:gd name="adj1" fmla="val 1800000"/>
            <a:gd name="adj2" fmla="val 9000000"/>
            <a:gd name="adj3" fmla="val 4638"/>
          </a:avLst>
        </a:prstGeom>
        <a:solidFill>
          <a:srgbClr val="D99694"/>
        </a:solidFill>
        <a:ln>
          <a:solidFill>
            <a:srgbClr val="D99694"/>
          </a:solidFill>
        </a:ln>
        <a:effectLst/>
      </dsp:spPr>
      <dsp:style>
        <a:lnRef idx="0">
          <a:scrgbClr r="0" g="0" b="0"/>
        </a:lnRef>
        <a:fillRef idx="1">
          <a:scrgbClr r="0" g="0" b="0"/>
        </a:fillRef>
        <a:effectRef idx="0">
          <a:scrgbClr r="0" g="0" b="0"/>
        </a:effectRef>
        <a:fontRef idx="minor">
          <a:schemeClr val="lt1"/>
        </a:fontRef>
      </dsp:style>
    </dsp:sp>
    <dsp:sp modelId="{04735AD4-1468-CA41-97CC-A31B674BE0B8}">
      <dsp:nvSpPr>
        <dsp:cNvPr id="0" name=""/>
        <dsp:cNvSpPr/>
      </dsp:nvSpPr>
      <dsp:spPr>
        <a:xfrm>
          <a:off x="1785681" y="332205"/>
          <a:ext cx="2477745" cy="2477745"/>
        </a:xfrm>
        <a:prstGeom prst="blockArc">
          <a:avLst>
            <a:gd name="adj1" fmla="val 16200000"/>
            <a:gd name="adj2" fmla="val 1800000"/>
            <a:gd name="adj3" fmla="val 4638"/>
          </a:avLst>
        </a:prstGeom>
        <a:solidFill>
          <a:srgbClr val="D99694"/>
        </a:solidFill>
        <a:ln>
          <a:solidFill>
            <a:srgbClr val="D99694"/>
          </a:solidFill>
        </a:ln>
        <a:effectLst/>
      </dsp:spPr>
      <dsp:style>
        <a:lnRef idx="0">
          <a:scrgbClr r="0" g="0" b="0"/>
        </a:lnRef>
        <a:fillRef idx="1">
          <a:scrgbClr r="0" g="0" b="0"/>
        </a:fillRef>
        <a:effectRef idx="0">
          <a:scrgbClr r="0" g="0" b="0"/>
        </a:effectRef>
        <a:fontRef idx="minor">
          <a:schemeClr val="lt1"/>
        </a:fontRef>
      </dsp:style>
    </dsp:sp>
    <dsp:sp modelId="{A4B84E0B-3297-6741-A0BA-668B966357AB}">
      <dsp:nvSpPr>
        <dsp:cNvPr id="0" name=""/>
        <dsp:cNvSpPr/>
      </dsp:nvSpPr>
      <dsp:spPr>
        <a:xfrm>
          <a:off x="2082015" y="1213219"/>
          <a:ext cx="1885077" cy="715718"/>
        </a:xfrm>
        <a:prstGeom prst="ellipse">
          <a:avLst/>
        </a:prstGeom>
        <a:solidFill>
          <a:schemeClr val="accent2"/>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2"/>
        </a:fillRef>
        <a:effectRef idx="1">
          <a:schemeClr val="accent2"/>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US" sz="1800" kern="1200" smtClean="0"/>
            <a:t>Experimental Design</a:t>
          </a:r>
          <a:endParaRPr lang="en-US" sz="1800" kern="1200"/>
        </a:p>
      </dsp:txBody>
      <dsp:txXfrm>
        <a:off x="2358078" y="1318033"/>
        <a:ext cx="1332951" cy="506090"/>
      </dsp:txXfrm>
    </dsp:sp>
    <dsp:sp modelId="{1F6DDE22-BDB2-2043-8082-9A4018BF04C0}">
      <dsp:nvSpPr>
        <dsp:cNvPr id="0" name=""/>
        <dsp:cNvSpPr/>
      </dsp:nvSpPr>
      <dsp:spPr>
        <a:xfrm>
          <a:off x="2243827" y="38124"/>
          <a:ext cx="1561452" cy="645623"/>
        </a:xfrm>
        <a:prstGeom prst="ellipse">
          <a:avLst/>
        </a:prstGeom>
        <a:solidFill>
          <a:srgbClr val="8064A2"/>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3"/>
        </a:fillRef>
        <a:effectRef idx="1">
          <a:schemeClr val="accent3"/>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US" sz="1800" kern="1200" smtClean="0"/>
            <a:t>Explore</a:t>
          </a:r>
          <a:endParaRPr lang="en-US" sz="1800" kern="1200"/>
        </a:p>
      </dsp:txBody>
      <dsp:txXfrm>
        <a:off x="2472496" y="132673"/>
        <a:ext cx="1104114" cy="456525"/>
      </dsp:txXfrm>
    </dsp:sp>
    <dsp:sp modelId="{5132EDF4-B8FA-7649-B5AA-46BA1EE699F8}">
      <dsp:nvSpPr>
        <dsp:cNvPr id="0" name=""/>
        <dsp:cNvSpPr/>
      </dsp:nvSpPr>
      <dsp:spPr>
        <a:xfrm>
          <a:off x="3291841" y="1853337"/>
          <a:ext cx="1561452" cy="645623"/>
        </a:xfrm>
        <a:prstGeom prst="ellipse">
          <a:avLst/>
        </a:prstGeom>
        <a:solidFill>
          <a:schemeClr val="accent3"/>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6"/>
        </a:fillRef>
        <a:effectRef idx="1">
          <a:schemeClr val="accent6"/>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US" sz="1800" kern="1200" smtClean="0"/>
            <a:t>Analyze</a:t>
          </a:r>
          <a:endParaRPr lang="en-US" sz="1800" kern="1200"/>
        </a:p>
      </dsp:txBody>
      <dsp:txXfrm>
        <a:off x="3520510" y="1947886"/>
        <a:ext cx="1104114" cy="456525"/>
      </dsp:txXfrm>
    </dsp:sp>
    <dsp:sp modelId="{5C7323EB-B60D-9341-91AF-FABA1CC33721}">
      <dsp:nvSpPr>
        <dsp:cNvPr id="0" name=""/>
        <dsp:cNvSpPr/>
      </dsp:nvSpPr>
      <dsp:spPr>
        <a:xfrm>
          <a:off x="1195814" y="1853337"/>
          <a:ext cx="1561452" cy="645623"/>
        </a:xfrm>
        <a:prstGeom prst="ellipse">
          <a:avLst/>
        </a:prstGeom>
        <a:solidFill>
          <a:schemeClr val="accent1"/>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1"/>
        </a:fillRef>
        <a:effectRef idx="1">
          <a:schemeClr val="accent1"/>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US" sz="1800" kern="1200" smtClean="0"/>
            <a:t>Synthesize</a:t>
          </a:r>
          <a:endParaRPr lang="en-US" sz="1800" kern="1200"/>
        </a:p>
      </dsp:txBody>
      <dsp:txXfrm>
        <a:off x="1424483" y="1947886"/>
        <a:ext cx="1104114" cy="45652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9DB8FC-F5C1-5B45-AE25-4928D7D98648}">
      <dsp:nvSpPr>
        <dsp:cNvPr id="0" name=""/>
        <dsp:cNvSpPr/>
      </dsp:nvSpPr>
      <dsp:spPr>
        <a:xfrm>
          <a:off x="1785681" y="332205"/>
          <a:ext cx="2477745" cy="2477745"/>
        </a:xfrm>
        <a:prstGeom prst="blockArc">
          <a:avLst>
            <a:gd name="adj1" fmla="val 9000000"/>
            <a:gd name="adj2" fmla="val 16200000"/>
            <a:gd name="adj3" fmla="val 4638"/>
          </a:avLst>
        </a:prstGeom>
        <a:solidFill>
          <a:srgbClr val="D99694"/>
        </a:solidFill>
        <a:ln>
          <a:solidFill>
            <a:srgbClr val="D99694"/>
          </a:solidFill>
        </a:ln>
        <a:effectLst/>
      </dsp:spPr>
      <dsp:style>
        <a:lnRef idx="0">
          <a:scrgbClr r="0" g="0" b="0"/>
        </a:lnRef>
        <a:fillRef idx="1">
          <a:scrgbClr r="0" g="0" b="0"/>
        </a:fillRef>
        <a:effectRef idx="0">
          <a:scrgbClr r="0" g="0" b="0"/>
        </a:effectRef>
        <a:fontRef idx="minor">
          <a:schemeClr val="lt1"/>
        </a:fontRef>
      </dsp:style>
    </dsp:sp>
    <dsp:sp modelId="{8E95350A-0C71-D44C-BF00-D46A3E009766}">
      <dsp:nvSpPr>
        <dsp:cNvPr id="0" name=""/>
        <dsp:cNvSpPr/>
      </dsp:nvSpPr>
      <dsp:spPr>
        <a:xfrm>
          <a:off x="1785681" y="332205"/>
          <a:ext cx="2477745" cy="2477745"/>
        </a:xfrm>
        <a:prstGeom prst="blockArc">
          <a:avLst>
            <a:gd name="adj1" fmla="val 1800000"/>
            <a:gd name="adj2" fmla="val 9000000"/>
            <a:gd name="adj3" fmla="val 4638"/>
          </a:avLst>
        </a:prstGeom>
        <a:solidFill>
          <a:srgbClr val="D99694"/>
        </a:solidFill>
        <a:ln>
          <a:solidFill>
            <a:srgbClr val="D99694"/>
          </a:solidFill>
        </a:ln>
        <a:effectLst/>
      </dsp:spPr>
      <dsp:style>
        <a:lnRef idx="0">
          <a:scrgbClr r="0" g="0" b="0"/>
        </a:lnRef>
        <a:fillRef idx="1">
          <a:scrgbClr r="0" g="0" b="0"/>
        </a:fillRef>
        <a:effectRef idx="0">
          <a:scrgbClr r="0" g="0" b="0"/>
        </a:effectRef>
        <a:fontRef idx="minor">
          <a:schemeClr val="lt1"/>
        </a:fontRef>
      </dsp:style>
    </dsp:sp>
    <dsp:sp modelId="{04735AD4-1468-CA41-97CC-A31B674BE0B8}">
      <dsp:nvSpPr>
        <dsp:cNvPr id="0" name=""/>
        <dsp:cNvSpPr/>
      </dsp:nvSpPr>
      <dsp:spPr>
        <a:xfrm>
          <a:off x="1785681" y="332205"/>
          <a:ext cx="2477745" cy="2477745"/>
        </a:xfrm>
        <a:prstGeom prst="blockArc">
          <a:avLst>
            <a:gd name="adj1" fmla="val 16200000"/>
            <a:gd name="adj2" fmla="val 1800000"/>
            <a:gd name="adj3" fmla="val 4638"/>
          </a:avLst>
        </a:prstGeom>
        <a:solidFill>
          <a:srgbClr val="D99694"/>
        </a:solidFill>
        <a:ln>
          <a:solidFill>
            <a:srgbClr val="D99694"/>
          </a:solidFill>
        </a:ln>
        <a:effectLst/>
      </dsp:spPr>
      <dsp:style>
        <a:lnRef idx="0">
          <a:scrgbClr r="0" g="0" b="0"/>
        </a:lnRef>
        <a:fillRef idx="1">
          <a:scrgbClr r="0" g="0" b="0"/>
        </a:fillRef>
        <a:effectRef idx="0">
          <a:scrgbClr r="0" g="0" b="0"/>
        </a:effectRef>
        <a:fontRef idx="minor">
          <a:schemeClr val="lt1"/>
        </a:fontRef>
      </dsp:style>
    </dsp:sp>
    <dsp:sp modelId="{A4B84E0B-3297-6741-A0BA-668B966357AB}">
      <dsp:nvSpPr>
        <dsp:cNvPr id="0" name=""/>
        <dsp:cNvSpPr/>
      </dsp:nvSpPr>
      <dsp:spPr>
        <a:xfrm>
          <a:off x="2082015" y="1213219"/>
          <a:ext cx="1885077" cy="715718"/>
        </a:xfrm>
        <a:prstGeom prst="ellipse">
          <a:avLst/>
        </a:prstGeom>
        <a:solidFill>
          <a:schemeClr val="accent2"/>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2"/>
        </a:fillRef>
        <a:effectRef idx="1">
          <a:schemeClr val="accent2"/>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US" sz="1800" kern="1200" smtClean="0"/>
            <a:t>Experimental Design</a:t>
          </a:r>
          <a:endParaRPr lang="en-US" sz="1800" kern="1200"/>
        </a:p>
      </dsp:txBody>
      <dsp:txXfrm>
        <a:off x="2358078" y="1318033"/>
        <a:ext cx="1332951" cy="506090"/>
      </dsp:txXfrm>
    </dsp:sp>
    <dsp:sp modelId="{1F6DDE22-BDB2-2043-8082-9A4018BF04C0}">
      <dsp:nvSpPr>
        <dsp:cNvPr id="0" name=""/>
        <dsp:cNvSpPr/>
      </dsp:nvSpPr>
      <dsp:spPr>
        <a:xfrm>
          <a:off x="2243827" y="38124"/>
          <a:ext cx="1561452" cy="645623"/>
        </a:xfrm>
        <a:prstGeom prst="ellipse">
          <a:avLst/>
        </a:prstGeom>
        <a:solidFill>
          <a:srgbClr val="8064A2"/>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3"/>
        </a:fillRef>
        <a:effectRef idx="1">
          <a:schemeClr val="accent3"/>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US" sz="1800" kern="1200" smtClean="0"/>
            <a:t>Explore</a:t>
          </a:r>
          <a:endParaRPr lang="en-US" sz="1800" kern="1200"/>
        </a:p>
      </dsp:txBody>
      <dsp:txXfrm>
        <a:off x="2472496" y="132673"/>
        <a:ext cx="1104114" cy="456525"/>
      </dsp:txXfrm>
    </dsp:sp>
    <dsp:sp modelId="{5132EDF4-B8FA-7649-B5AA-46BA1EE699F8}">
      <dsp:nvSpPr>
        <dsp:cNvPr id="0" name=""/>
        <dsp:cNvSpPr/>
      </dsp:nvSpPr>
      <dsp:spPr>
        <a:xfrm>
          <a:off x="3291841" y="1853337"/>
          <a:ext cx="1561452" cy="645623"/>
        </a:xfrm>
        <a:prstGeom prst="ellipse">
          <a:avLst/>
        </a:prstGeom>
        <a:solidFill>
          <a:schemeClr val="accent3"/>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6"/>
        </a:fillRef>
        <a:effectRef idx="1">
          <a:schemeClr val="accent6"/>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US" sz="1800" kern="1200" smtClean="0"/>
            <a:t>Analyze</a:t>
          </a:r>
          <a:endParaRPr lang="en-US" sz="1800" kern="1200"/>
        </a:p>
      </dsp:txBody>
      <dsp:txXfrm>
        <a:off x="3520510" y="1947886"/>
        <a:ext cx="1104114" cy="456525"/>
      </dsp:txXfrm>
    </dsp:sp>
    <dsp:sp modelId="{5C7323EB-B60D-9341-91AF-FABA1CC33721}">
      <dsp:nvSpPr>
        <dsp:cNvPr id="0" name=""/>
        <dsp:cNvSpPr/>
      </dsp:nvSpPr>
      <dsp:spPr>
        <a:xfrm>
          <a:off x="1195814" y="1853337"/>
          <a:ext cx="1561452" cy="645623"/>
        </a:xfrm>
        <a:prstGeom prst="ellipse">
          <a:avLst/>
        </a:prstGeom>
        <a:solidFill>
          <a:schemeClr val="accent1"/>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1"/>
        </a:fillRef>
        <a:effectRef idx="1">
          <a:schemeClr val="accent1"/>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US" sz="1800" kern="1200" smtClean="0"/>
            <a:t>Synthesize</a:t>
          </a:r>
          <a:endParaRPr lang="en-US" sz="1800" kern="1200"/>
        </a:p>
      </dsp:txBody>
      <dsp:txXfrm>
        <a:off x="1424483" y="1947886"/>
        <a:ext cx="1104114" cy="45652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B4C0BB-7E49-4748-B48C-73FAF21F20E3}">
      <dsp:nvSpPr>
        <dsp:cNvPr id="0" name=""/>
        <dsp:cNvSpPr/>
      </dsp:nvSpPr>
      <dsp:spPr>
        <a:xfrm>
          <a:off x="1081834" y="-105537"/>
          <a:ext cx="4947971" cy="4947971"/>
        </a:xfrm>
        <a:prstGeom prst="circularArrow">
          <a:avLst>
            <a:gd name="adj1" fmla="val 4668"/>
            <a:gd name="adj2" fmla="val 272909"/>
            <a:gd name="adj3" fmla="val 12952206"/>
            <a:gd name="adj4" fmla="val 17949000"/>
            <a:gd name="adj5" fmla="val 4847"/>
          </a:avLst>
        </a:prstGeom>
        <a:solidFill>
          <a:schemeClr val="accent4">
            <a:lumMod val="40000"/>
            <a:lumOff val="6000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8B678C7E-3F60-4DD8-9110-974A6593156C}">
      <dsp:nvSpPr>
        <dsp:cNvPr id="0" name=""/>
        <dsp:cNvSpPr/>
      </dsp:nvSpPr>
      <dsp:spPr>
        <a:xfrm>
          <a:off x="1900651" y="1003"/>
          <a:ext cx="3193069" cy="1596534"/>
        </a:xfrm>
        <a:prstGeom prst="roundRect">
          <a:avLst/>
        </a:prstGeom>
        <a:gradFill rotWithShape="1">
          <a:gsLst>
            <a:gs pos="0">
              <a:schemeClr val="dk1">
                <a:tint val="50000"/>
                <a:satMod val="300000"/>
              </a:schemeClr>
            </a:gs>
            <a:gs pos="35000">
              <a:schemeClr val="dk1">
                <a:tint val="37000"/>
                <a:satMod val="300000"/>
              </a:schemeClr>
            </a:gs>
            <a:gs pos="100000">
              <a:schemeClr val="dk1">
                <a:tint val="15000"/>
                <a:satMod val="350000"/>
              </a:schemeClr>
            </a:gs>
          </a:gsLst>
          <a:lin ang="16200000" scaled="1"/>
        </a:gradFill>
        <a:ln w="9525" cap="flat" cmpd="sng" algn="ctr">
          <a:solidFill>
            <a:schemeClr val="dk1">
              <a:shade val="95000"/>
              <a:satMod val="105000"/>
            </a:schemeClr>
          </a:solidFill>
          <a:prstDash val="solid"/>
        </a:ln>
        <a:effectLst>
          <a:outerShdw blurRad="40000" dist="20000" dir="5400000" rotWithShape="0">
            <a:srgbClr val="000000">
              <a:alpha val="38000"/>
            </a:srgbClr>
          </a:outerShdw>
        </a:effectLst>
      </dsp:spPr>
      <dsp:style>
        <a:lnRef idx="1">
          <a:schemeClr val="dk1"/>
        </a:lnRef>
        <a:fillRef idx="2">
          <a:schemeClr val="dk1"/>
        </a:fillRef>
        <a:effectRef idx="1">
          <a:schemeClr val="dk1"/>
        </a:effectRef>
        <a:fontRef idx="minor">
          <a:schemeClr val="dk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endParaRPr lang="en-US" sz="1800" kern="1200" smtClean="0"/>
        </a:p>
        <a:p>
          <a:pPr lvl="0" algn="ctr" defTabSz="800100">
            <a:lnSpc>
              <a:spcPct val="90000"/>
            </a:lnSpc>
            <a:spcBef>
              <a:spcPct val="0"/>
            </a:spcBef>
            <a:spcAft>
              <a:spcPct val="35000"/>
            </a:spcAft>
          </a:pPr>
          <a:endParaRPr lang="en-US" sz="1800" kern="1200" smtClean="0"/>
        </a:p>
        <a:p>
          <a:pPr lvl="0" algn="ctr" defTabSz="800100">
            <a:lnSpc>
              <a:spcPct val="90000"/>
            </a:lnSpc>
            <a:spcBef>
              <a:spcPct val="0"/>
            </a:spcBef>
            <a:spcAft>
              <a:spcPct val="35000"/>
            </a:spcAft>
          </a:pPr>
          <a:endParaRPr lang="en-US" sz="1800" kern="1200" smtClean="0"/>
        </a:p>
        <a:p>
          <a:pPr lvl="0" algn="ctr" defTabSz="800100">
            <a:lnSpc>
              <a:spcPct val="90000"/>
            </a:lnSpc>
            <a:spcBef>
              <a:spcPct val="0"/>
            </a:spcBef>
            <a:spcAft>
              <a:spcPct val="35000"/>
            </a:spcAft>
          </a:pPr>
          <a:r>
            <a:rPr lang="en-US" sz="1800" kern="1200" smtClean="0"/>
            <a:t>Run experiment at training location(s)</a:t>
          </a:r>
          <a:endParaRPr lang="en-US" sz="1800" kern="1200"/>
        </a:p>
      </dsp:txBody>
      <dsp:txXfrm>
        <a:off x="1978587" y="78939"/>
        <a:ext cx="3037197" cy="1440662"/>
      </dsp:txXfrm>
    </dsp:sp>
    <dsp:sp modelId="{251C80CB-7219-47ED-964C-9325262907E0}">
      <dsp:nvSpPr>
        <dsp:cNvPr id="0" name=""/>
        <dsp:cNvSpPr/>
      </dsp:nvSpPr>
      <dsp:spPr>
        <a:xfrm>
          <a:off x="3992361" y="1777654"/>
          <a:ext cx="2562949" cy="1596534"/>
        </a:xfrm>
        <a:prstGeom prst="roundRect">
          <a:avLst/>
        </a:prstGeom>
        <a:gradFill rotWithShape="1">
          <a:gsLst>
            <a:gs pos="0">
              <a:schemeClr val="dk1">
                <a:tint val="50000"/>
                <a:satMod val="300000"/>
              </a:schemeClr>
            </a:gs>
            <a:gs pos="35000">
              <a:schemeClr val="dk1">
                <a:tint val="37000"/>
                <a:satMod val="300000"/>
              </a:schemeClr>
            </a:gs>
            <a:gs pos="100000">
              <a:schemeClr val="dk1">
                <a:tint val="15000"/>
                <a:satMod val="350000"/>
              </a:schemeClr>
            </a:gs>
          </a:gsLst>
          <a:lin ang="16200000" scaled="1"/>
        </a:gradFill>
        <a:ln w="9525" cap="flat" cmpd="sng" algn="ctr">
          <a:solidFill>
            <a:schemeClr val="dk1">
              <a:shade val="95000"/>
              <a:satMod val="105000"/>
            </a:schemeClr>
          </a:solidFill>
          <a:prstDash val="solid"/>
        </a:ln>
        <a:effectLst>
          <a:outerShdw blurRad="40000" dist="20000" dir="5400000" rotWithShape="0">
            <a:srgbClr val="000000">
              <a:alpha val="38000"/>
            </a:srgbClr>
          </a:outerShdw>
        </a:effectLst>
      </dsp:spPr>
      <dsp:style>
        <a:lnRef idx="1">
          <a:schemeClr val="dk1"/>
        </a:lnRef>
        <a:fillRef idx="2">
          <a:schemeClr val="dk1"/>
        </a:fillRef>
        <a:effectRef idx="1">
          <a:schemeClr val="dk1"/>
        </a:effectRef>
        <a:fontRef idx="minor">
          <a:schemeClr val="dk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endParaRPr lang="en-US" sz="1800" kern="1200" smtClean="0"/>
        </a:p>
        <a:p>
          <a:pPr lvl="0" algn="ctr" defTabSz="800100">
            <a:lnSpc>
              <a:spcPct val="90000"/>
            </a:lnSpc>
            <a:spcBef>
              <a:spcPct val="0"/>
            </a:spcBef>
            <a:spcAft>
              <a:spcPct val="35000"/>
            </a:spcAft>
          </a:pPr>
          <a:endParaRPr lang="en-US" sz="1800" kern="1200" smtClean="0"/>
        </a:p>
        <a:p>
          <a:pPr lvl="0" algn="ctr" defTabSz="800100">
            <a:lnSpc>
              <a:spcPct val="90000"/>
            </a:lnSpc>
            <a:spcBef>
              <a:spcPct val="0"/>
            </a:spcBef>
            <a:spcAft>
              <a:spcPct val="35000"/>
            </a:spcAft>
          </a:pPr>
          <a:endParaRPr lang="en-US" sz="1800" kern="1200" smtClean="0"/>
        </a:p>
        <a:p>
          <a:pPr lvl="0" algn="ctr" defTabSz="800100">
            <a:lnSpc>
              <a:spcPct val="90000"/>
            </a:lnSpc>
            <a:spcBef>
              <a:spcPct val="0"/>
            </a:spcBef>
            <a:spcAft>
              <a:spcPct val="35000"/>
            </a:spcAft>
          </a:pPr>
          <a:r>
            <a:rPr lang="en-US" sz="1800" kern="1200" smtClean="0"/>
            <a:t>Fit a predicting model</a:t>
          </a:r>
          <a:endParaRPr lang="en-US" sz="1800" kern="1200"/>
        </a:p>
      </dsp:txBody>
      <dsp:txXfrm>
        <a:off x="4070297" y="1855590"/>
        <a:ext cx="2407077" cy="1440662"/>
      </dsp:txXfrm>
    </dsp:sp>
    <dsp:sp modelId="{74F368C3-17CA-4D47-AE1F-20451A733D71}">
      <dsp:nvSpPr>
        <dsp:cNvPr id="0" name=""/>
        <dsp:cNvSpPr/>
      </dsp:nvSpPr>
      <dsp:spPr>
        <a:xfrm>
          <a:off x="2203705" y="3554304"/>
          <a:ext cx="2586960" cy="1596534"/>
        </a:xfrm>
        <a:prstGeom prst="roundRect">
          <a:avLst/>
        </a:prstGeom>
        <a:gradFill rotWithShape="1">
          <a:gsLst>
            <a:gs pos="0">
              <a:schemeClr val="dk1">
                <a:tint val="50000"/>
                <a:satMod val="300000"/>
              </a:schemeClr>
            </a:gs>
            <a:gs pos="35000">
              <a:schemeClr val="dk1">
                <a:tint val="37000"/>
                <a:satMod val="300000"/>
              </a:schemeClr>
            </a:gs>
            <a:gs pos="100000">
              <a:schemeClr val="dk1">
                <a:tint val="15000"/>
                <a:satMod val="350000"/>
              </a:schemeClr>
            </a:gs>
          </a:gsLst>
          <a:lin ang="16200000" scaled="1"/>
        </a:gradFill>
        <a:ln w="9525" cap="flat" cmpd="sng" algn="ctr">
          <a:solidFill>
            <a:schemeClr val="dk1">
              <a:shade val="95000"/>
              <a:satMod val="105000"/>
            </a:schemeClr>
          </a:solidFill>
          <a:prstDash val="solid"/>
        </a:ln>
        <a:effectLst>
          <a:outerShdw blurRad="40000" dist="20000" dir="5400000" rotWithShape="0">
            <a:srgbClr val="000000">
              <a:alpha val="38000"/>
            </a:srgbClr>
          </a:outerShdw>
        </a:effectLst>
      </dsp:spPr>
      <dsp:style>
        <a:lnRef idx="1">
          <a:schemeClr val="dk1"/>
        </a:lnRef>
        <a:fillRef idx="2">
          <a:schemeClr val="dk1"/>
        </a:fillRef>
        <a:effectRef idx="1">
          <a:schemeClr val="dk1"/>
        </a:effectRef>
        <a:fontRef idx="minor">
          <a:schemeClr val="dk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endParaRPr lang="en-US" sz="1600" kern="1200" smtClean="0"/>
        </a:p>
        <a:p>
          <a:pPr lvl="0" algn="ctr" defTabSz="711200">
            <a:lnSpc>
              <a:spcPct val="90000"/>
            </a:lnSpc>
            <a:spcBef>
              <a:spcPct val="0"/>
            </a:spcBef>
            <a:spcAft>
              <a:spcPct val="35000"/>
            </a:spcAft>
          </a:pPr>
          <a:endParaRPr lang="en-US" sz="1600" kern="1200" smtClean="0"/>
        </a:p>
        <a:p>
          <a:pPr lvl="0" algn="ctr" defTabSz="711200">
            <a:lnSpc>
              <a:spcPct val="90000"/>
            </a:lnSpc>
            <a:spcBef>
              <a:spcPct val="0"/>
            </a:spcBef>
            <a:spcAft>
              <a:spcPct val="35000"/>
            </a:spcAft>
          </a:pPr>
          <a:endParaRPr lang="en-US" sz="2000" kern="1200" smtClean="0"/>
        </a:p>
        <a:p>
          <a:pPr lvl="0" algn="ctr" defTabSz="711200">
            <a:lnSpc>
              <a:spcPct val="90000"/>
            </a:lnSpc>
            <a:spcBef>
              <a:spcPct val="0"/>
            </a:spcBef>
            <a:spcAft>
              <a:spcPct val="35000"/>
            </a:spcAft>
          </a:pPr>
          <a:r>
            <a:rPr lang="en-US" sz="1800" kern="1200" smtClean="0"/>
            <a:t>Generate &amp; score candidates</a:t>
          </a:r>
          <a:endParaRPr lang="en-US" sz="1800" kern="1200"/>
        </a:p>
      </dsp:txBody>
      <dsp:txXfrm>
        <a:off x="2281641" y="3632240"/>
        <a:ext cx="2431088" cy="1440662"/>
      </dsp:txXfrm>
    </dsp:sp>
    <dsp:sp modelId="{49FCA168-8B3E-4CCC-804C-9CDA48A6B2CD}">
      <dsp:nvSpPr>
        <dsp:cNvPr id="0" name=""/>
        <dsp:cNvSpPr/>
      </dsp:nvSpPr>
      <dsp:spPr>
        <a:xfrm>
          <a:off x="313813" y="1732344"/>
          <a:ext cx="2813445" cy="1687153"/>
        </a:xfrm>
        <a:prstGeom prst="roundRect">
          <a:avLst/>
        </a:prstGeom>
        <a:gradFill rotWithShape="1">
          <a:gsLst>
            <a:gs pos="0">
              <a:schemeClr val="dk1">
                <a:tint val="50000"/>
                <a:satMod val="300000"/>
              </a:schemeClr>
            </a:gs>
            <a:gs pos="35000">
              <a:schemeClr val="dk1">
                <a:tint val="37000"/>
                <a:satMod val="300000"/>
              </a:schemeClr>
            </a:gs>
            <a:gs pos="100000">
              <a:schemeClr val="dk1">
                <a:tint val="15000"/>
                <a:satMod val="350000"/>
              </a:schemeClr>
            </a:gs>
          </a:gsLst>
          <a:lin ang="16200000" scaled="1"/>
        </a:gradFill>
        <a:ln w="9525" cap="flat" cmpd="sng" algn="ctr">
          <a:solidFill>
            <a:schemeClr val="dk1">
              <a:shade val="95000"/>
              <a:satMod val="105000"/>
            </a:schemeClr>
          </a:solidFill>
          <a:prstDash val="solid"/>
        </a:ln>
        <a:effectLst>
          <a:outerShdw blurRad="40000" dist="20000" dir="5400000" rotWithShape="0">
            <a:srgbClr val="000000">
              <a:alpha val="38000"/>
            </a:srgbClr>
          </a:outerShdw>
        </a:effectLst>
      </dsp:spPr>
      <dsp:style>
        <a:lnRef idx="1">
          <a:schemeClr val="dk1"/>
        </a:lnRef>
        <a:fillRef idx="2">
          <a:schemeClr val="dk1"/>
        </a:fillRef>
        <a:effectRef idx="1">
          <a:schemeClr val="dk1"/>
        </a:effectRef>
        <a:fontRef idx="minor">
          <a:schemeClr val="dk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endParaRPr lang="en-US" sz="1800" kern="1200" smtClean="0"/>
        </a:p>
        <a:p>
          <a:pPr lvl="0" algn="ctr" defTabSz="800100">
            <a:lnSpc>
              <a:spcPct val="90000"/>
            </a:lnSpc>
            <a:spcBef>
              <a:spcPct val="0"/>
            </a:spcBef>
            <a:spcAft>
              <a:spcPct val="35000"/>
            </a:spcAft>
          </a:pPr>
          <a:endParaRPr lang="en-US" sz="1800" kern="1200" smtClean="0"/>
        </a:p>
        <a:p>
          <a:pPr lvl="0" algn="ctr" defTabSz="800100">
            <a:lnSpc>
              <a:spcPct val="90000"/>
            </a:lnSpc>
            <a:spcBef>
              <a:spcPct val="0"/>
            </a:spcBef>
            <a:spcAft>
              <a:spcPct val="35000"/>
            </a:spcAft>
          </a:pPr>
          <a:endParaRPr lang="en-US" sz="1800" kern="1200" smtClean="0"/>
        </a:p>
        <a:p>
          <a:pPr lvl="0" algn="ctr" defTabSz="800100">
            <a:lnSpc>
              <a:spcPct val="90000"/>
            </a:lnSpc>
            <a:spcBef>
              <a:spcPct val="0"/>
            </a:spcBef>
            <a:spcAft>
              <a:spcPct val="35000"/>
            </a:spcAft>
          </a:pPr>
          <a:r>
            <a:rPr lang="en-US" sz="1800" kern="1200" smtClean="0"/>
            <a:t>Select candidate for training</a:t>
          </a:r>
          <a:endParaRPr lang="en-US" sz="1800" kern="1200"/>
        </a:p>
      </dsp:txBody>
      <dsp:txXfrm>
        <a:off x="396173" y="1814704"/>
        <a:ext cx="2648725" cy="1522433"/>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9DB8FC-F5C1-5B45-AE25-4928D7D98648}">
      <dsp:nvSpPr>
        <dsp:cNvPr id="0" name=""/>
        <dsp:cNvSpPr/>
      </dsp:nvSpPr>
      <dsp:spPr>
        <a:xfrm>
          <a:off x="1785681" y="332205"/>
          <a:ext cx="2477745" cy="2477745"/>
        </a:xfrm>
        <a:prstGeom prst="blockArc">
          <a:avLst>
            <a:gd name="adj1" fmla="val 9000000"/>
            <a:gd name="adj2" fmla="val 16200000"/>
            <a:gd name="adj3" fmla="val 4638"/>
          </a:avLst>
        </a:prstGeom>
        <a:solidFill>
          <a:srgbClr val="D99694"/>
        </a:solidFill>
        <a:ln>
          <a:solidFill>
            <a:srgbClr val="D99694"/>
          </a:solidFill>
        </a:ln>
        <a:effectLst/>
      </dsp:spPr>
      <dsp:style>
        <a:lnRef idx="0">
          <a:scrgbClr r="0" g="0" b="0"/>
        </a:lnRef>
        <a:fillRef idx="1">
          <a:scrgbClr r="0" g="0" b="0"/>
        </a:fillRef>
        <a:effectRef idx="0">
          <a:scrgbClr r="0" g="0" b="0"/>
        </a:effectRef>
        <a:fontRef idx="minor">
          <a:schemeClr val="lt1"/>
        </a:fontRef>
      </dsp:style>
    </dsp:sp>
    <dsp:sp modelId="{8E95350A-0C71-D44C-BF00-D46A3E009766}">
      <dsp:nvSpPr>
        <dsp:cNvPr id="0" name=""/>
        <dsp:cNvSpPr/>
      </dsp:nvSpPr>
      <dsp:spPr>
        <a:xfrm>
          <a:off x="1785681" y="332205"/>
          <a:ext cx="2477745" cy="2477745"/>
        </a:xfrm>
        <a:prstGeom prst="blockArc">
          <a:avLst>
            <a:gd name="adj1" fmla="val 1800000"/>
            <a:gd name="adj2" fmla="val 9000000"/>
            <a:gd name="adj3" fmla="val 4638"/>
          </a:avLst>
        </a:prstGeom>
        <a:solidFill>
          <a:srgbClr val="D99694"/>
        </a:solidFill>
        <a:ln>
          <a:solidFill>
            <a:srgbClr val="D99694"/>
          </a:solidFill>
        </a:ln>
        <a:effectLst/>
      </dsp:spPr>
      <dsp:style>
        <a:lnRef idx="0">
          <a:scrgbClr r="0" g="0" b="0"/>
        </a:lnRef>
        <a:fillRef idx="1">
          <a:scrgbClr r="0" g="0" b="0"/>
        </a:fillRef>
        <a:effectRef idx="0">
          <a:scrgbClr r="0" g="0" b="0"/>
        </a:effectRef>
        <a:fontRef idx="minor">
          <a:schemeClr val="lt1"/>
        </a:fontRef>
      </dsp:style>
    </dsp:sp>
    <dsp:sp modelId="{04735AD4-1468-CA41-97CC-A31B674BE0B8}">
      <dsp:nvSpPr>
        <dsp:cNvPr id="0" name=""/>
        <dsp:cNvSpPr/>
      </dsp:nvSpPr>
      <dsp:spPr>
        <a:xfrm>
          <a:off x="1785681" y="332205"/>
          <a:ext cx="2477745" cy="2477745"/>
        </a:xfrm>
        <a:prstGeom prst="blockArc">
          <a:avLst>
            <a:gd name="adj1" fmla="val 16200000"/>
            <a:gd name="adj2" fmla="val 1800000"/>
            <a:gd name="adj3" fmla="val 4638"/>
          </a:avLst>
        </a:prstGeom>
        <a:solidFill>
          <a:srgbClr val="D99694"/>
        </a:solidFill>
        <a:ln>
          <a:solidFill>
            <a:srgbClr val="D99694"/>
          </a:solidFill>
        </a:ln>
        <a:effectLst/>
      </dsp:spPr>
      <dsp:style>
        <a:lnRef idx="0">
          <a:scrgbClr r="0" g="0" b="0"/>
        </a:lnRef>
        <a:fillRef idx="1">
          <a:scrgbClr r="0" g="0" b="0"/>
        </a:fillRef>
        <a:effectRef idx="0">
          <a:scrgbClr r="0" g="0" b="0"/>
        </a:effectRef>
        <a:fontRef idx="minor">
          <a:schemeClr val="lt1"/>
        </a:fontRef>
      </dsp:style>
    </dsp:sp>
    <dsp:sp modelId="{A4B84E0B-3297-6741-A0BA-668B966357AB}">
      <dsp:nvSpPr>
        <dsp:cNvPr id="0" name=""/>
        <dsp:cNvSpPr/>
      </dsp:nvSpPr>
      <dsp:spPr>
        <a:xfrm>
          <a:off x="2082015" y="1213219"/>
          <a:ext cx="1885077" cy="715718"/>
        </a:xfrm>
        <a:prstGeom prst="ellipse">
          <a:avLst/>
        </a:prstGeom>
        <a:solidFill>
          <a:schemeClr val="accent2"/>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2"/>
        </a:fillRef>
        <a:effectRef idx="1">
          <a:schemeClr val="accent2"/>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US" sz="1800" kern="1200" dirty="0" smtClean="0"/>
            <a:t>Experimental Design</a:t>
          </a:r>
          <a:endParaRPr lang="en-US" sz="1800" kern="1200" dirty="0"/>
        </a:p>
      </dsp:txBody>
      <dsp:txXfrm>
        <a:off x="2358078" y="1318033"/>
        <a:ext cx="1332951" cy="506090"/>
      </dsp:txXfrm>
    </dsp:sp>
    <dsp:sp modelId="{1F6DDE22-BDB2-2043-8082-9A4018BF04C0}">
      <dsp:nvSpPr>
        <dsp:cNvPr id="0" name=""/>
        <dsp:cNvSpPr/>
      </dsp:nvSpPr>
      <dsp:spPr>
        <a:xfrm>
          <a:off x="2243827" y="38124"/>
          <a:ext cx="1561452" cy="645623"/>
        </a:xfrm>
        <a:prstGeom prst="ellipse">
          <a:avLst/>
        </a:prstGeom>
        <a:solidFill>
          <a:srgbClr val="8064A2"/>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3"/>
        </a:fillRef>
        <a:effectRef idx="1">
          <a:schemeClr val="accent3"/>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US" sz="1800" kern="1200" dirty="0" smtClean="0"/>
            <a:t>Explore</a:t>
          </a:r>
          <a:endParaRPr lang="en-US" sz="1800" kern="1200" dirty="0"/>
        </a:p>
      </dsp:txBody>
      <dsp:txXfrm>
        <a:off x="2472496" y="132673"/>
        <a:ext cx="1104114" cy="456525"/>
      </dsp:txXfrm>
    </dsp:sp>
    <dsp:sp modelId="{5132EDF4-B8FA-7649-B5AA-46BA1EE699F8}">
      <dsp:nvSpPr>
        <dsp:cNvPr id="0" name=""/>
        <dsp:cNvSpPr/>
      </dsp:nvSpPr>
      <dsp:spPr>
        <a:xfrm>
          <a:off x="3291841" y="1853337"/>
          <a:ext cx="1561452" cy="645623"/>
        </a:xfrm>
        <a:prstGeom prst="ellipse">
          <a:avLst/>
        </a:prstGeom>
        <a:solidFill>
          <a:schemeClr val="accent3"/>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6"/>
        </a:fillRef>
        <a:effectRef idx="1">
          <a:schemeClr val="accent6"/>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US" sz="1800" kern="1200" dirty="0" smtClean="0"/>
            <a:t>Analyze</a:t>
          </a:r>
          <a:endParaRPr lang="en-US" sz="1800" kern="1200" dirty="0"/>
        </a:p>
      </dsp:txBody>
      <dsp:txXfrm>
        <a:off x="3520510" y="1947886"/>
        <a:ext cx="1104114" cy="456525"/>
      </dsp:txXfrm>
    </dsp:sp>
    <dsp:sp modelId="{5C7323EB-B60D-9341-91AF-FABA1CC33721}">
      <dsp:nvSpPr>
        <dsp:cNvPr id="0" name=""/>
        <dsp:cNvSpPr/>
      </dsp:nvSpPr>
      <dsp:spPr>
        <a:xfrm>
          <a:off x="1195814" y="1853337"/>
          <a:ext cx="1561452" cy="645623"/>
        </a:xfrm>
        <a:prstGeom prst="ellipse">
          <a:avLst/>
        </a:prstGeom>
        <a:solidFill>
          <a:schemeClr val="accent1"/>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1"/>
        </a:fillRef>
        <a:effectRef idx="1">
          <a:schemeClr val="accent1"/>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US" sz="1800" kern="1200" dirty="0" smtClean="0"/>
            <a:t>Synthesize</a:t>
          </a:r>
          <a:endParaRPr lang="en-US" sz="1800" kern="1200" dirty="0"/>
        </a:p>
      </dsp:txBody>
      <dsp:txXfrm>
        <a:off x="1424483" y="1947886"/>
        <a:ext cx="1104114" cy="456525"/>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9DB8FC-F5C1-5B45-AE25-4928D7D98648}">
      <dsp:nvSpPr>
        <dsp:cNvPr id="0" name=""/>
        <dsp:cNvSpPr/>
      </dsp:nvSpPr>
      <dsp:spPr>
        <a:xfrm>
          <a:off x="1252857" y="597543"/>
          <a:ext cx="2493091" cy="2493091"/>
        </a:xfrm>
        <a:prstGeom prst="blockArc">
          <a:avLst>
            <a:gd name="adj1" fmla="val 9807106"/>
            <a:gd name="adj2" fmla="val 15881364"/>
            <a:gd name="adj3" fmla="val 4641"/>
          </a:avLst>
        </a:prstGeom>
        <a:solidFill>
          <a:srgbClr val="D99694"/>
        </a:solidFill>
        <a:ln>
          <a:solidFill>
            <a:srgbClr val="D99694"/>
          </a:solidFill>
        </a:ln>
        <a:effectLst/>
      </dsp:spPr>
      <dsp:style>
        <a:lnRef idx="0">
          <a:scrgbClr r="0" g="0" b="0"/>
        </a:lnRef>
        <a:fillRef idx="1">
          <a:scrgbClr r="0" g="0" b="0"/>
        </a:fillRef>
        <a:effectRef idx="0">
          <a:scrgbClr r="0" g="0" b="0"/>
        </a:effectRef>
        <a:fontRef idx="minor">
          <a:schemeClr val="lt1"/>
        </a:fontRef>
      </dsp:style>
    </dsp:sp>
    <dsp:sp modelId="{8E95350A-0C71-D44C-BF00-D46A3E009766}">
      <dsp:nvSpPr>
        <dsp:cNvPr id="0" name=""/>
        <dsp:cNvSpPr/>
      </dsp:nvSpPr>
      <dsp:spPr>
        <a:xfrm>
          <a:off x="1140161" y="335539"/>
          <a:ext cx="2493091" cy="2493091"/>
        </a:xfrm>
        <a:prstGeom prst="blockArc">
          <a:avLst>
            <a:gd name="adj1" fmla="val 1800000"/>
            <a:gd name="adj2" fmla="val 9000000"/>
            <a:gd name="adj3" fmla="val 4641"/>
          </a:avLst>
        </a:prstGeom>
        <a:solidFill>
          <a:srgbClr val="D99694"/>
        </a:solidFill>
        <a:ln>
          <a:solidFill>
            <a:srgbClr val="D99694"/>
          </a:solidFill>
        </a:ln>
        <a:effectLst/>
      </dsp:spPr>
      <dsp:style>
        <a:lnRef idx="0">
          <a:scrgbClr r="0" g="0" b="0"/>
        </a:lnRef>
        <a:fillRef idx="1">
          <a:scrgbClr r="0" g="0" b="0"/>
        </a:fillRef>
        <a:effectRef idx="0">
          <a:scrgbClr r="0" g="0" b="0"/>
        </a:effectRef>
        <a:fontRef idx="minor">
          <a:schemeClr val="lt1"/>
        </a:fontRef>
      </dsp:style>
    </dsp:sp>
    <dsp:sp modelId="{04735AD4-1468-CA41-97CC-A31B674BE0B8}">
      <dsp:nvSpPr>
        <dsp:cNvPr id="0" name=""/>
        <dsp:cNvSpPr/>
      </dsp:nvSpPr>
      <dsp:spPr>
        <a:xfrm>
          <a:off x="1027464" y="597543"/>
          <a:ext cx="2493091" cy="2493091"/>
        </a:xfrm>
        <a:prstGeom prst="blockArc">
          <a:avLst>
            <a:gd name="adj1" fmla="val 16518636"/>
            <a:gd name="adj2" fmla="val 992894"/>
            <a:gd name="adj3" fmla="val 4641"/>
          </a:avLst>
        </a:prstGeom>
        <a:solidFill>
          <a:srgbClr val="D99694"/>
        </a:solidFill>
        <a:ln>
          <a:solidFill>
            <a:srgbClr val="D99694"/>
          </a:solidFill>
        </a:ln>
        <a:effectLst/>
      </dsp:spPr>
      <dsp:style>
        <a:lnRef idx="0">
          <a:scrgbClr r="0" g="0" b="0"/>
        </a:lnRef>
        <a:fillRef idx="1">
          <a:scrgbClr r="0" g="0" b="0"/>
        </a:fillRef>
        <a:effectRef idx="0">
          <a:scrgbClr r="0" g="0" b="0"/>
        </a:effectRef>
        <a:fontRef idx="minor">
          <a:schemeClr val="lt1"/>
        </a:fontRef>
      </dsp:style>
    </dsp:sp>
    <dsp:sp modelId="{A4B84E0B-3297-6741-A0BA-668B966357AB}">
      <dsp:nvSpPr>
        <dsp:cNvPr id="0" name=""/>
        <dsp:cNvSpPr/>
      </dsp:nvSpPr>
      <dsp:spPr>
        <a:xfrm>
          <a:off x="1437729" y="1235832"/>
          <a:ext cx="1897955" cy="720607"/>
        </a:xfrm>
        <a:prstGeom prst="ellipse">
          <a:avLst/>
        </a:prstGeom>
        <a:solidFill>
          <a:schemeClr val="accent2"/>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2"/>
        </a:fillRef>
        <a:effectRef idx="1">
          <a:schemeClr val="accent2"/>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US" sz="1800" kern="1200" dirty="0" smtClean="0"/>
            <a:t>Experimental Design</a:t>
          </a:r>
          <a:endParaRPr lang="en-US" sz="1800" kern="1200" dirty="0"/>
        </a:p>
      </dsp:txBody>
      <dsp:txXfrm>
        <a:off x="1715678" y="1341362"/>
        <a:ext cx="1342057" cy="509547"/>
      </dsp:txXfrm>
    </dsp:sp>
    <dsp:sp modelId="{1F6DDE22-BDB2-2043-8082-9A4018BF04C0}">
      <dsp:nvSpPr>
        <dsp:cNvPr id="0" name=""/>
        <dsp:cNvSpPr/>
      </dsp:nvSpPr>
      <dsp:spPr>
        <a:xfrm>
          <a:off x="1600647" y="306680"/>
          <a:ext cx="1572119" cy="650033"/>
        </a:xfrm>
        <a:prstGeom prst="ellipse">
          <a:avLst/>
        </a:prstGeom>
        <a:solidFill>
          <a:srgbClr val="8064A2"/>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3"/>
        </a:fillRef>
        <a:effectRef idx="1">
          <a:schemeClr val="accent3"/>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US" sz="1800" kern="1200" dirty="0" smtClean="0"/>
            <a:t>Explore</a:t>
          </a:r>
          <a:endParaRPr lang="en-US" sz="1800" kern="1200" dirty="0"/>
        </a:p>
      </dsp:txBody>
      <dsp:txXfrm>
        <a:off x="1830878" y="401875"/>
        <a:ext cx="1111657" cy="459643"/>
      </dsp:txXfrm>
    </dsp:sp>
    <dsp:sp modelId="{5132EDF4-B8FA-7649-B5AA-46BA1EE699F8}">
      <dsp:nvSpPr>
        <dsp:cNvPr id="0" name=""/>
        <dsp:cNvSpPr/>
      </dsp:nvSpPr>
      <dsp:spPr>
        <a:xfrm>
          <a:off x="2655136" y="1865877"/>
          <a:ext cx="1572119" cy="650033"/>
        </a:xfrm>
        <a:prstGeom prst="ellipse">
          <a:avLst/>
        </a:prstGeom>
        <a:solidFill>
          <a:schemeClr val="accent3"/>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6"/>
        </a:fillRef>
        <a:effectRef idx="1">
          <a:schemeClr val="accent6"/>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US" sz="1800" kern="1200" dirty="0" smtClean="0"/>
            <a:t>Analyze</a:t>
          </a:r>
          <a:endParaRPr lang="en-US" sz="1800" kern="1200" dirty="0"/>
        </a:p>
      </dsp:txBody>
      <dsp:txXfrm>
        <a:off x="2885367" y="1961072"/>
        <a:ext cx="1111657" cy="459643"/>
      </dsp:txXfrm>
    </dsp:sp>
    <dsp:sp modelId="{5C7323EB-B60D-9341-91AF-FABA1CC33721}">
      <dsp:nvSpPr>
        <dsp:cNvPr id="0" name=""/>
        <dsp:cNvSpPr/>
      </dsp:nvSpPr>
      <dsp:spPr>
        <a:xfrm>
          <a:off x="546158" y="1865877"/>
          <a:ext cx="1572119" cy="650033"/>
        </a:xfrm>
        <a:prstGeom prst="ellipse">
          <a:avLst/>
        </a:prstGeom>
        <a:solidFill>
          <a:schemeClr val="accent1"/>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1"/>
        </a:fillRef>
        <a:effectRef idx="1">
          <a:schemeClr val="accent1"/>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US" sz="1800" kern="1200" dirty="0" smtClean="0"/>
            <a:t>Synthesize</a:t>
          </a:r>
          <a:endParaRPr lang="en-US" sz="1800" kern="1200" dirty="0"/>
        </a:p>
      </dsp:txBody>
      <dsp:txXfrm>
        <a:off x="776389" y="1961072"/>
        <a:ext cx="1111657" cy="459643"/>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9DB8FC-F5C1-5B45-AE25-4928D7D98648}">
      <dsp:nvSpPr>
        <dsp:cNvPr id="0" name=""/>
        <dsp:cNvSpPr/>
      </dsp:nvSpPr>
      <dsp:spPr>
        <a:xfrm>
          <a:off x="1785681" y="332205"/>
          <a:ext cx="2477745" cy="2477745"/>
        </a:xfrm>
        <a:prstGeom prst="blockArc">
          <a:avLst>
            <a:gd name="adj1" fmla="val 9000000"/>
            <a:gd name="adj2" fmla="val 16200000"/>
            <a:gd name="adj3" fmla="val 4638"/>
          </a:avLst>
        </a:prstGeom>
        <a:solidFill>
          <a:srgbClr val="D99694"/>
        </a:solidFill>
        <a:ln>
          <a:solidFill>
            <a:srgbClr val="D99694"/>
          </a:solidFill>
        </a:ln>
        <a:effectLst/>
      </dsp:spPr>
      <dsp:style>
        <a:lnRef idx="0">
          <a:scrgbClr r="0" g="0" b="0"/>
        </a:lnRef>
        <a:fillRef idx="1">
          <a:scrgbClr r="0" g="0" b="0"/>
        </a:fillRef>
        <a:effectRef idx="0">
          <a:scrgbClr r="0" g="0" b="0"/>
        </a:effectRef>
        <a:fontRef idx="minor">
          <a:schemeClr val="lt1"/>
        </a:fontRef>
      </dsp:style>
    </dsp:sp>
    <dsp:sp modelId="{8E95350A-0C71-D44C-BF00-D46A3E009766}">
      <dsp:nvSpPr>
        <dsp:cNvPr id="0" name=""/>
        <dsp:cNvSpPr/>
      </dsp:nvSpPr>
      <dsp:spPr>
        <a:xfrm>
          <a:off x="1785681" y="332205"/>
          <a:ext cx="2477745" cy="2477745"/>
        </a:xfrm>
        <a:prstGeom prst="blockArc">
          <a:avLst>
            <a:gd name="adj1" fmla="val 1800000"/>
            <a:gd name="adj2" fmla="val 9000000"/>
            <a:gd name="adj3" fmla="val 4638"/>
          </a:avLst>
        </a:prstGeom>
        <a:solidFill>
          <a:srgbClr val="D99694"/>
        </a:solidFill>
        <a:ln>
          <a:solidFill>
            <a:srgbClr val="D99694"/>
          </a:solidFill>
        </a:ln>
        <a:effectLst/>
      </dsp:spPr>
      <dsp:style>
        <a:lnRef idx="0">
          <a:scrgbClr r="0" g="0" b="0"/>
        </a:lnRef>
        <a:fillRef idx="1">
          <a:scrgbClr r="0" g="0" b="0"/>
        </a:fillRef>
        <a:effectRef idx="0">
          <a:scrgbClr r="0" g="0" b="0"/>
        </a:effectRef>
        <a:fontRef idx="minor">
          <a:schemeClr val="lt1"/>
        </a:fontRef>
      </dsp:style>
    </dsp:sp>
    <dsp:sp modelId="{04735AD4-1468-CA41-97CC-A31B674BE0B8}">
      <dsp:nvSpPr>
        <dsp:cNvPr id="0" name=""/>
        <dsp:cNvSpPr/>
      </dsp:nvSpPr>
      <dsp:spPr>
        <a:xfrm>
          <a:off x="1785681" y="332205"/>
          <a:ext cx="2477745" cy="2477745"/>
        </a:xfrm>
        <a:prstGeom prst="blockArc">
          <a:avLst>
            <a:gd name="adj1" fmla="val 16200000"/>
            <a:gd name="adj2" fmla="val 1800000"/>
            <a:gd name="adj3" fmla="val 4638"/>
          </a:avLst>
        </a:prstGeom>
        <a:solidFill>
          <a:srgbClr val="D99694"/>
        </a:solidFill>
        <a:ln>
          <a:solidFill>
            <a:srgbClr val="D99694"/>
          </a:solidFill>
        </a:ln>
        <a:effectLst/>
      </dsp:spPr>
      <dsp:style>
        <a:lnRef idx="0">
          <a:scrgbClr r="0" g="0" b="0"/>
        </a:lnRef>
        <a:fillRef idx="1">
          <a:scrgbClr r="0" g="0" b="0"/>
        </a:fillRef>
        <a:effectRef idx="0">
          <a:scrgbClr r="0" g="0" b="0"/>
        </a:effectRef>
        <a:fontRef idx="minor">
          <a:schemeClr val="lt1"/>
        </a:fontRef>
      </dsp:style>
    </dsp:sp>
    <dsp:sp modelId="{A4B84E0B-3297-6741-A0BA-668B966357AB}">
      <dsp:nvSpPr>
        <dsp:cNvPr id="0" name=""/>
        <dsp:cNvSpPr/>
      </dsp:nvSpPr>
      <dsp:spPr>
        <a:xfrm>
          <a:off x="2082015" y="1213219"/>
          <a:ext cx="1885077" cy="715718"/>
        </a:xfrm>
        <a:prstGeom prst="ellipse">
          <a:avLst/>
        </a:prstGeom>
        <a:solidFill>
          <a:schemeClr val="accent2"/>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2"/>
        </a:fillRef>
        <a:effectRef idx="1">
          <a:schemeClr val="accent2"/>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US" sz="1800" kern="1200" smtClean="0"/>
            <a:t>Experimental Design</a:t>
          </a:r>
          <a:endParaRPr lang="en-US" sz="1800" kern="1200"/>
        </a:p>
      </dsp:txBody>
      <dsp:txXfrm>
        <a:off x="2358078" y="1318033"/>
        <a:ext cx="1332951" cy="506090"/>
      </dsp:txXfrm>
    </dsp:sp>
    <dsp:sp modelId="{1F6DDE22-BDB2-2043-8082-9A4018BF04C0}">
      <dsp:nvSpPr>
        <dsp:cNvPr id="0" name=""/>
        <dsp:cNvSpPr/>
      </dsp:nvSpPr>
      <dsp:spPr>
        <a:xfrm>
          <a:off x="2243827" y="38124"/>
          <a:ext cx="1561452" cy="645623"/>
        </a:xfrm>
        <a:prstGeom prst="ellipse">
          <a:avLst/>
        </a:prstGeom>
        <a:solidFill>
          <a:srgbClr val="8064A2"/>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3"/>
        </a:fillRef>
        <a:effectRef idx="1">
          <a:schemeClr val="accent3"/>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US" sz="1800" kern="1200" smtClean="0"/>
            <a:t>Explore</a:t>
          </a:r>
          <a:endParaRPr lang="en-US" sz="1800" kern="1200"/>
        </a:p>
      </dsp:txBody>
      <dsp:txXfrm>
        <a:off x="2472496" y="132673"/>
        <a:ext cx="1104114" cy="456525"/>
      </dsp:txXfrm>
    </dsp:sp>
    <dsp:sp modelId="{5132EDF4-B8FA-7649-B5AA-46BA1EE699F8}">
      <dsp:nvSpPr>
        <dsp:cNvPr id="0" name=""/>
        <dsp:cNvSpPr/>
      </dsp:nvSpPr>
      <dsp:spPr>
        <a:xfrm>
          <a:off x="3291841" y="1853337"/>
          <a:ext cx="1561452" cy="645623"/>
        </a:xfrm>
        <a:prstGeom prst="ellipse">
          <a:avLst/>
        </a:prstGeom>
        <a:solidFill>
          <a:schemeClr val="accent3"/>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6"/>
        </a:fillRef>
        <a:effectRef idx="1">
          <a:schemeClr val="accent6"/>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US" sz="1800" kern="1200" smtClean="0"/>
            <a:t>Analyze</a:t>
          </a:r>
          <a:endParaRPr lang="en-US" sz="1800" kern="1200"/>
        </a:p>
      </dsp:txBody>
      <dsp:txXfrm>
        <a:off x="3520510" y="1947886"/>
        <a:ext cx="1104114" cy="456525"/>
      </dsp:txXfrm>
    </dsp:sp>
    <dsp:sp modelId="{5C7323EB-B60D-9341-91AF-FABA1CC33721}">
      <dsp:nvSpPr>
        <dsp:cNvPr id="0" name=""/>
        <dsp:cNvSpPr/>
      </dsp:nvSpPr>
      <dsp:spPr>
        <a:xfrm>
          <a:off x="1195814" y="1853337"/>
          <a:ext cx="1561452" cy="645623"/>
        </a:xfrm>
        <a:prstGeom prst="ellipse">
          <a:avLst/>
        </a:prstGeom>
        <a:solidFill>
          <a:schemeClr val="accent1"/>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1"/>
        </a:fillRef>
        <a:effectRef idx="1">
          <a:schemeClr val="accent1"/>
        </a:effectRef>
        <a:fontRef idx="minor">
          <a:schemeClr val="lt1"/>
        </a:fontRef>
      </dsp:style>
      <dsp:txBody>
        <a:bodyPr spcFirstLastPara="0" vert="horz" wrap="square" lIns="22860" tIns="22860" rIns="22860" bIns="22860" numCol="1" spcCol="1270" anchor="ctr" anchorCtr="0">
          <a:noAutofit/>
        </a:bodyPr>
        <a:lstStyle/>
        <a:p>
          <a:pPr lvl="0" algn="ctr" defTabSz="800100">
            <a:lnSpc>
              <a:spcPct val="90000"/>
            </a:lnSpc>
            <a:spcBef>
              <a:spcPct val="0"/>
            </a:spcBef>
            <a:spcAft>
              <a:spcPct val="35000"/>
            </a:spcAft>
          </a:pPr>
          <a:r>
            <a:rPr lang="en-US" sz="1800" kern="1200" smtClean="0"/>
            <a:t>Synthesize</a:t>
          </a:r>
          <a:endParaRPr lang="en-US" sz="1800" kern="1200"/>
        </a:p>
      </dsp:txBody>
      <dsp:txXfrm>
        <a:off x="1424483" y="1947886"/>
        <a:ext cx="1104114" cy="456525"/>
      </dsp:txXfrm>
    </dsp:sp>
  </dsp:spTree>
</dsp:drawing>
</file>

<file path=ppt/diagrams/layout1.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7.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C339F49-7E53-C246-A710-FC827DCC2E81}" type="datetimeFigureOut">
              <a:rPr lang="en-US" smtClean="0"/>
              <a:t>8/17/16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C482972-E726-D742-AFF3-F6DE5AAF0653}" type="slidenum">
              <a:rPr lang="en-US" smtClean="0"/>
              <a:t>‹#›</a:t>
            </a:fld>
            <a:endParaRPr lang="en-US"/>
          </a:p>
        </p:txBody>
      </p:sp>
    </p:spTree>
    <p:extLst>
      <p:ext uri="{BB962C8B-B14F-4D97-AF65-F5344CB8AC3E}">
        <p14:creationId xmlns:p14="http://schemas.microsoft.com/office/powerpoint/2010/main" val="3530231663"/>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Thank you all for coming to my thesis proposal talk today which is on the topic of topological models for the design and analysis of experimental data. The work I will be talking about today is either work that has been accomplished toward the completion of my degree or work yet to be done. I will do my best to make this distinction where applicable.</a:t>
            </a:r>
            <a:endParaRPr lang="en-US" dirty="0" smtClean="0"/>
          </a:p>
        </p:txBody>
      </p:sp>
      <p:sp>
        <p:nvSpPr>
          <p:cNvPr id="4" name="Slide Number Placeholder 3"/>
          <p:cNvSpPr>
            <a:spLocks noGrp="1"/>
          </p:cNvSpPr>
          <p:nvPr>
            <p:ph type="sldNum" sz="quarter" idx="10"/>
          </p:nvPr>
        </p:nvSpPr>
        <p:spPr/>
        <p:txBody>
          <a:bodyPr/>
          <a:lstStyle/>
          <a:p>
            <a:fld id="{5C482972-E726-D742-AFF3-F6DE5AAF0653}" type="slidenum">
              <a:rPr lang="en-US" smtClean="0"/>
              <a:t>1</a:t>
            </a:fld>
            <a:endParaRPr lang="en-US"/>
          </a:p>
        </p:txBody>
      </p:sp>
    </p:spTree>
    <p:extLst>
      <p:ext uri="{BB962C8B-B14F-4D97-AF65-F5344CB8AC3E}">
        <p14:creationId xmlns:p14="http://schemas.microsoft.com/office/powerpoint/2010/main" val="41968202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Okay, so now with the necessary background in hand, we will begin by seeing how we can inject some of these concepts into the exploration phase.</a:t>
            </a:r>
            <a:endParaRPr lang="en-US" dirty="0"/>
          </a:p>
        </p:txBody>
      </p:sp>
      <p:sp>
        <p:nvSpPr>
          <p:cNvPr id="4" name="Slide Number Placeholder 3"/>
          <p:cNvSpPr>
            <a:spLocks noGrp="1"/>
          </p:cNvSpPr>
          <p:nvPr>
            <p:ph type="sldNum" sz="quarter" idx="10"/>
          </p:nvPr>
        </p:nvSpPr>
        <p:spPr/>
        <p:txBody>
          <a:bodyPr/>
          <a:lstStyle/>
          <a:p>
            <a:fld id="{5C482972-E726-D742-AFF3-F6DE5AAF0653}" type="slidenum">
              <a:rPr lang="en-US" smtClean="0"/>
              <a:t>10</a:t>
            </a:fld>
            <a:endParaRPr lang="en-US"/>
          </a:p>
        </p:txBody>
      </p:sp>
    </p:spTree>
    <p:extLst>
      <p:ext uri="{BB962C8B-B14F-4D97-AF65-F5344CB8AC3E}">
        <p14:creationId xmlns:p14="http://schemas.microsoft.com/office/powerpoint/2010/main" val="13756691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Given the nature of nuclear energy, it should come as no surprise that physical experimentation can be very dangerous, and so often we rely on computer simulations. However, due to the complexity of the physics we are modeling, collecting copious amounts of data can still be expensive and time-consuming. Therefore, it is to our advantage to extract the most amount of information from the least amount of data.</a:t>
            </a:r>
          </a:p>
          <a:p>
            <a:endParaRPr lang="en-US" dirty="0" smtClean="0"/>
          </a:p>
          <a:p>
            <a:r>
              <a:rPr lang="en-US" dirty="0" smtClean="0"/>
              <a:t>Furthermore, the input spaces we are interested can be of arbitrary input dimensionality, and from the curse of dimensionality we know that the space needed to sample grows exponentially with respect to increasing dimensionality. So, it is unlikely that we will ever recover a dense enough sampling in high-dimensions to do a meaningful global analysis.</a:t>
            </a:r>
            <a:endParaRPr lang="en-US" dirty="0"/>
          </a:p>
        </p:txBody>
      </p:sp>
      <p:sp>
        <p:nvSpPr>
          <p:cNvPr id="4" name="Slide Number Placeholder 3"/>
          <p:cNvSpPr>
            <a:spLocks noGrp="1"/>
          </p:cNvSpPr>
          <p:nvPr>
            <p:ph type="sldNum" sz="quarter" idx="10"/>
          </p:nvPr>
        </p:nvSpPr>
        <p:spPr/>
        <p:txBody>
          <a:bodyPr/>
          <a:lstStyle/>
          <a:p>
            <a:fld id="{5C482972-E726-D742-AFF3-F6DE5AAF0653}" type="slidenum">
              <a:rPr lang="en-US" smtClean="0"/>
              <a:t>11</a:t>
            </a:fld>
            <a:endParaRPr lang="en-US"/>
          </a:p>
        </p:txBody>
      </p:sp>
    </p:spTree>
    <p:extLst>
      <p:ext uri="{BB962C8B-B14F-4D97-AF65-F5344CB8AC3E}">
        <p14:creationId xmlns:p14="http://schemas.microsoft.com/office/powerpoint/2010/main" val="10616537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I am showing a typical adaptive sampling pipeline used for initial data sampling. We begin with no knowledge of our response value of interest and so select several training data locations based on some space-filling design, and evaluate our ground truth model on it.</a:t>
            </a:r>
          </a:p>
          <a:p>
            <a:endParaRPr lang="en-US" dirty="0" smtClean="0"/>
          </a:p>
          <a:p>
            <a:r>
              <a:rPr lang="en-US" dirty="0" smtClean="0"/>
              <a:t>We fit a predicting model to the obtained data.</a:t>
            </a:r>
          </a:p>
          <a:p>
            <a:endParaRPr lang="en-US" dirty="0" smtClean="0"/>
          </a:p>
          <a:p>
            <a:r>
              <a:rPr lang="en-US" dirty="0" smtClean="0"/>
              <a:t>We next generate a pool of candidates and based on information from the predicting model we score these candidates to determine which candidate will give us the most useful information. We then select a candidate, evaluate it using the ground truth, and add it to our training data and repeat the process.</a:t>
            </a:r>
          </a:p>
          <a:p>
            <a:endParaRPr lang="en-US" dirty="0" smtClean="0"/>
          </a:p>
          <a:p>
            <a:r>
              <a:rPr lang="en-US" dirty="0" smtClean="0"/>
              <a:t>So, of these four steps I want to focus our attention on these last two steps: namely how we score and select candidates for training.</a:t>
            </a:r>
            <a:endParaRPr lang="en-US" dirty="0"/>
          </a:p>
        </p:txBody>
      </p:sp>
      <p:sp>
        <p:nvSpPr>
          <p:cNvPr id="4" name="Slide Number Placeholder 3"/>
          <p:cNvSpPr>
            <a:spLocks noGrp="1"/>
          </p:cNvSpPr>
          <p:nvPr>
            <p:ph type="sldNum" sz="quarter" idx="10"/>
          </p:nvPr>
        </p:nvSpPr>
        <p:spPr/>
        <p:txBody>
          <a:bodyPr/>
          <a:lstStyle/>
          <a:p>
            <a:fld id="{5C482972-E726-D742-AFF3-F6DE5AAF0653}" type="slidenum">
              <a:rPr lang="en-US" smtClean="0"/>
              <a:t>12</a:t>
            </a:fld>
            <a:endParaRPr lang="en-US"/>
          </a:p>
        </p:txBody>
      </p:sp>
    </p:spTree>
    <p:extLst>
      <p:ext uri="{BB962C8B-B14F-4D97-AF65-F5344CB8AC3E}">
        <p14:creationId xmlns:p14="http://schemas.microsoft.com/office/powerpoint/2010/main" val="2476328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Many predicting models are probabilistic or can be made </a:t>
            </a:r>
            <a:r>
              <a:rPr lang="en-US" dirty="0" err="1" smtClean="0"/>
              <a:t>probablistic</a:t>
            </a:r>
            <a:r>
              <a:rPr lang="en-US" dirty="0" smtClean="0"/>
              <a:t> by methods such as </a:t>
            </a:r>
            <a:r>
              <a:rPr lang="en-US" dirty="0" err="1" smtClean="0"/>
              <a:t>boostrap</a:t>
            </a:r>
            <a:r>
              <a:rPr lang="en-US" dirty="0" smtClean="0"/>
              <a:t> aggregating. In this way, we can associate an uncertainty with each location in our input space.</a:t>
            </a:r>
          </a:p>
          <a:p>
            <a:endParaRPr lang="en-US" dirty="0" smtClean="0"/>
          </a:p>
          <a:p>
            <a:r>
              <a:rPr lang="en-US" dirty="0" smtClean="0"/>
              <a:t>Here, we consider a 1D problem fit with a probabilistic model.</a:t>
            </a:r>
          </a:p>
          <a:p>
            <a:endParaRPr lang="en-US" dirty="0" smtClean="0"/>
          </a:p>
          <a:p>
            <a:r>
              <a:rPr lang="en-US" dirty="0" smtClean="0"/>
              <a:t>McKay et al. introduced a method geared at targeting highly uncertain regions. So, we can see in this example, that we want to select candidates that have large error bars associated with them. The problem here is that sometimes this methodology can waste effort looking in regions where the predicting model is relatively flat and uninteresting.</a:t>
            </a:r>
          </a:p>
          <a:p>
            <a:endParaRPr lang="en-US" dirty="0" smtClean="0"/>
          </a:p>
          <a:p>
            <a:r>
              <a:rPr lang="en-US" dirty="0" smtClean="0"/>
              <a:t>Thus, a similar method was introduced later that targets not only uncertain regions, but also areas of steep gradient. This was termed the expected improvement function. In this case, we combine the difference in mean value prediction of a candidate with its nearest neighboring training point with the uncertainty of the predicting model.</a:t>
            </a:r>
          </a:p>
          <a:p>
            <a:endParaRPr lang="en-US" dirty="0" smtClean="0"/>
          </a:p>
          <a:p>
            <a:r>
              <a:rPr lang="en-US" dirty="0" smtClean="0"/>
              <a:t>This last method starts to get at a key component of adaptive sampling, that is can we avoid "flat" regions and instead place samples where the function is doing something more interesting.</a:t>
            </a:r>
          </a:p>
          <a:p>
            <a:endParaRPr lang="en-US" dirty="0" smtClean="0"/>
          </a:p>
          <a:p>
            <a:r>
              <a:rPr lang="en-US" dirty="0" smtClean="0"/>
              <a:t>In understanding this concept, we developed several scoring metrics that were more directly geared at this by exploiting the topology </a:t>
            </a:r>
            <a:r>
              <a:rPr lang="en-US" dirty="0" err="1" smtClean="0"/>
              <a:t>ofthe</a:t>
            </a:r>
            <a:r>
              <a:rPr lang="en-US" dirty="0" smtClean="0"/>
              <a:t> predicting model directly in order to identify areas of high persistence features, or where adding a point will likely affect the overall global topology.</a:t>
            </a:r>
          </a:p>
          <a:p>
            <a:endParaRPr lang="en-US" dirty="0"/>
          </a:p>
        </p:txBody>
      </p:sp>
      <p:sp>
        <p:nvSpPr>
          <p:cNvPr id="4" name="Slide Number Placeholder 3"/>
          <p:cNvSpPr>
            <a:spLocks noGrp="1"/>
          </p:cNvSpPr>
          <p:nvPr>
            <p:ph type="sldNum" sz="quarter" idx="10"/>
          </p:nvPr>
        </p:nvSpPr>
        <p:spPr/>
        <p:txBody>
          <a:bodyPr/>
          <a:lstStyle/>
          <a:p>
            <a:fld id="{5C482972-E726-D742-AFF3-F6DE5AAF0653}" type="slidenum">
              <a:rPr lang="en-US" smtClean="0"/>
              <a:t>13</a:t>
            </a:fld>
            <a:endParaRPr lang="en-US"/>
          </a:p>
        </p:txBody>
      </p:sp>
    </p:spTree>
    <p:extLst>
      <p:ext uri="{BB962C8B-B14F-4D97-AF65-F5344CB8AC3E}">
        <p14:creationId xmlns:p14="http://schemas.microsoft.com/office/powerpoint/2010/main" val="11931620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so, we developed 3 novel scoring functions based on the Morse-</a:t>
            </a:r>
            <a:r>
              <a:rPr lang="en-US" dirty="0" err="1" smtClean="0"/>
              <a:t>Smale</a:t>
            </a:r>
            <a:r>
              <a:rPr lang="en-US" dirty="0" smtClean="0"/>
              <a:t> complex that attempted to capture these topological changes in different ways: by looking for which candidate globally affected the topology the most, and also by highlighting the most topologically significant candidate.</a:t>
            </a:r>
          </a:p>
          <a:p>
            <a:endParaRPr lang="en-US" dirty="0" smtClean="0"/>
          </a:p>
          <a:p>
            <a:r>
              <a:rPr lang="en-US" dirty="0" smtClean="0"/>
              <a:t>This work is highlighted in our 2013 IJUQ paper titled Adaptive Sampling with Topological Scores.</a:t>
            </a:r>
            <a:endParaRPr lang="en-US" dirty="0"/>
          </a:p>
        </p:txBody>
      </p:sp>
      <p:sp>
        <p:nvSpPr>
          <p:cNvPr id="4" name="Slide Number Placeholder 3"/>
          <p:cNvSpPr>
            <a:spLocks noGrp="1"/>
          </p:cNvSpPr>
          <p:nvPr>
            <p:ph type="sldNum" sz="quarter" idx="10"/>
          </p:nvPr>
        </p:nvSpPr>
        <p:spPr/>
        <p:txBody>
          <a:bodyPr/>
          <a:lstStyle/>
          <a:p>
            <a:fld id="{5C482972-E726-D742-AFF3-F6DE5AAF0653}" type="slidenum">
              <a:rPr lang="en-US" smtClean="0"/>
              <a:t>14</a:t>
            </a:fld>
            <a:endParaRPr lang="en-US"/>
          </a:p>
        </p:txBody>
      </p:sp>
    </p:spTree>
    <p:extLst>
      <p:ext uri="{BB962C8B-B14F-4D97-AF65-F5344CB8AC3E}">
        <p14:creationId xmlns:p14="http://schemas.microsoft.com/office/powerpoint/2010/main" val="4017198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 me take a brief second to discuss a slightly different problem that nuclear engineers often deal with.  Our last study, looked at adaptive sampling with the goal of obtaining a globally accurate fit of the data.</a:t>
            </a:r>
          </a:p>
          <a:p>
            <a:endParaRPr lang="en-US" dirty="0" smtClean="0"/>
          </a:p>
          <a:p>
            <a:r>
              <a:rPr lang="en-US" dirty="0" smtClean="0"/>
              <a:t>Often in the nuclear accident analysis, they are dealing with simulations where the goal is to understand the frontier that separates recoverable scenarios from system failure scenarios. The frontier we seek is known as the limit surface and the often the goal is to understand the probability of failure which amounts to determining the integral over the failure region.</a:t>
            </a:r>
          </a:p>
          <a:p>
            <a:endParaRPr lang="en-US" dirty="0" smtClean="0"/>
          </a:p>
          <a:p>
            <a:r>
              <a:rPr lang="en-US" dirty="0" smtClean="0"/>
              <a:t>In order to characterize the limit surface, they often rely on adaptive sampling methods.</a:t>
            </a:r>
            <a:endParaRPr lang="en-US" dirty="0"/>
          </a:p>
        </p:txBody>
      </p:sp>
      <p:sp>
        <p:nvSpPr>
          <p:cNvPr id="4" name="Slide Number Placeholder 3"/>
          <p:cNvSpPr>
            <a:spLocks noGrp="1"/>
          </p:cNvSpPr>
          <p:nvPr>
            <p:ph type="sldNum" sz="quarter" idx="10"/>
          </p:nvPr>
        </p:nvSpPr>
        <p:spPr/>
        <p:txBody>
          <a:bodyPr/>
          <a:lstStyle/>
          <a:p>
            <a:fld id="{5C482972-E726-D742-AFF3-F6DE5AAF0653}" type="slidenum">
              <a:rPr lang="en-US" smtClean="0"/>
              <a:t>15</a:t>
            </a:fld>
            <a:endParaRPr lang="en-US"/>
          </a:p>
        </p:txBody>
      </p:sp>
    </p:spTree>
    <p:extLst>
      <p:ext uri="{BB962C8B-B14F-4D97-AF65-F5344CB8AC3E}">
        <p14:creationId xmlns:p14="http://schemas.microsoft.com/office/powerpoint/2010/main" val="14688351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the limit surface problem, we actually took a different approach and built three variations of the adaptive sampling pipeline from a prior slide. Two of these methods represent more exploitive models similar to what we have done before, and so in the interest of time, I will highlight what is referred to here as M2.</a:t>
            </a:r>
            <a:endParaRPr lang="en-US" dirty="0"/>
          </a:p>
        </p:txBody>
      </p:sp>
      <p:sp>
        <p:nvSpPr>
          <p:cNvPr id="4" name="Slide Number Placeholder 3"/>
          <p:cNvSpPr>
            <a:spLocks noGrp="1"/>
          </p:cNvSpPr>
          <p:nvPr>
            <p:ph type="sldNum" sz="quarter" idx="10"/>
          </p:nvPr>
        </p:nvSpPr>
        <p:spPr/>
        <p:txBody>
          <a:bodyPr/>
          <a:lstStyle/>
          <a:p>
            <a:fld id="{5C482972-E726-D742-AFF3-F6DE5AAF0653}" type="slidenum">
              <a:rPr lang="en-US" smtClean="0"/>
              <a:t>16</a:t>
            </a:fld>
            <a:endParaRPr lang="en-US"/>
          </a:p>
        </p:txBody>
      </p:sp>
    </p:spTree>
    <p:extLst>
      <p:ext uri="{BB962C8B-B14F-4D97-AF65-F5344CB8AC3E}">
        <p14:creationId xmlns:p14="http://schemas.microsoft.com/office/powerpoint/2010/main" val="17185633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model computes the Morse complex of the data and then utilizes a relaxation parameter to search for partitions in the data that either span or "nearly" span the threshold value. In this way, we can explore regions where the maximum of a dataset may be close to the threshold.</a:t>
            </a:r>
            <a:endParaRPr lang="en-US" dirty="0"/>
          </a:p>
        </p:txBody>
      </p:sp>
      <p:sp>
        <p:nvSpPr>
          <p:cNvPr id="4" name="Slide Number Placeholder 3"/>
          <p:cNvSpPr>
            <a:spLocks noGrp="1"/>
          </p:cNvSpPr>
          <p:nvPr>
            <p:ph type="sldNum" sz="quarter" idx="10"/>
          </p:nvPr>
        </p:nvSpPr>
        <p:spPr/>
        <p:txBody>
          <a:bodyPr/>
          <a:lstStyle/>
          <a:p>
            <a:fld id="{5C482972-E726-D742-AFF3-F6DE5AAF0653}" type="slidenum">
              <a:rPr lang="en-US" smtClean="0"/>
              <a:t>17</a:t>
            </a:fld>
            <a:endParaRPr lang="en-US"/>
          </a:p>
        </p:txBody>
      </p:sp>
    </p:spTree>
    <p:extLst>
      <p:ext uri="{BB962C8B-B14F-4D97-AF65-F5344CB8AC3E}">
        <p14:creationId xmlns:p14="http://schemas.microsoft.com/office/powerpoint/2010/main" val="23880154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see that with the appropriate relaxation setting, this model is actually able to identify a component of the true limit surface that was not captured in the initial training data.</a:t>
            </a:r>
          </a:p>
          <a:p>
            <a:endParaRPr lang="en-US" dirty="0" smtClean="0"/>
          </a:p>
          <a:p>
            <a:r>
              <a:rPr lang="en-US" dirty="0" smtClean="0"/>
              <a:t>This work was presented in a nuclear engineering conference and was runner-up for the best student paper award.</a:t>
            </a:r>
            <a:endParaRPr lang="en-US" dirty="0"/>
          </a:p>
        </p:txBody>
      </p:sp>
      <p:sp>
        <p:nvSpPr>
          <p:cNvPr id="4" name="Slide Number Placeholder 3"/>
          <p:cNvSpPr>
            <a:spLocks noGrp="1"/>
          </p:cNvSpPr>
          <p:nvPr>
            <p:ph type="sldNum" sz="quarter" idx="10"/>
          </p:nvPr>
        </p:nvSpPr>
        <p:spPr/>
        <p:txBody>
          <a:bodyPr/>
          <a:lstStyle/>
          <a:p>
            <a:fld id="{5C482972-E726-D742-AFF3-F6DE5AAF0653}" type="slidenum">
              <a:rPr lang="en-US" smtClean="0"/>
              <a:t>18</a:t>
            </a:fld>
            <a:endParaRPr lang="en-US"/>
          </a:p>
        </p:txBody>
      </p:sp>
    </p:spTree>
    <p:extLst>
      <p:ext uri="{BB962C8B-B14F-4D97-AF65-F5344CB8AC3E}">
        <p14:creationId xmlns:p14="http://schemas.microsoft.com/office/powerpoint/2010/main" val="20381310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last step of the general adaptive sampling pipeline is candidate selection. So far, we have assumed the context of selecting one point before refitting. Under parallel settings, though we can see the benefit of being able to execute several ground truth simulations at once especially since these can take hours or days to complete.</a:t>
            </a:r>
          </a:p>
          <a:p>
            <a:endParaRPr lang="en-US" dirty="0" smtClean="0"/>
          </a:p>
          <a:p>
            <a:r>
              <a:rPr lang="en-US" dirty="0" smtClean="0"/>
              <a:t>For this, we instead focused our attention on the topology of the scoring landscape rather than the topology of the predicting model. In this way, we can explore distinct topological peaks in the data.</a:t>
            </a:r>
          </a:p>
          <a:p>
            <a:endParaRPr lang="en-US" dirty="0" smtClean="0"/>
          </a:p>
          <a:p>
            <a:r>
              <a:rPr lang="en-US" dirty="0" smtClean="0"/>
              <a:t>This work is part of a tech report where we compared results in the low-dimensional setting for both global and limit surface problems.</a:t>
            </a:r>
            <a:endParaRPr lang="en-US" dirty="0"/>
          </a:p>
        </p:txBody>
      </p:sp>
      <p:sp>
        <p:nvSpPr>
          <p:cNvPr id="4" name="Slide Number Placeholder 3"/>
          <p:cNvSpPr>
            <a:spLocks noGrp="1"/>
          </p:cNvSpPr>
          <p:nvPr>
            <p:ph type="sldNum" sz="quarter" idx="10"/>
          </p:nvPr>
        </p:nvSpPr>
        <p:spPr/>
        <p:txBody>
          <a:bodyPr/>
          <a:lstStyle/>
          <a:p>
            <a:fld id="{5C482972-E726-D742-AFF3-F6DE5AAF0653}" type="slidenum">
              <a:rPr lang="en-US" smtClean="0"/>
              <a:t>19</a:t>
            </a:fld>
            <a:endParaRPr lang="en-US"/>
          </a:p>
        </p:txBody>
      </p:sp>
    </p:spTree>
    <p:extLst>
      <p:ext uri="{BB962C8B-B14F-4D97-AF65-F5344CB8AC3E}">
        <p14:creationId xmlns:p14="http://schemas.microsoft.com/office/powerpoint/2010/main" val="12378603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My proposed thesis statement is:</a:t>
            </a:r>
          </a:p>
          <a:p>
            <a:endParaRPr lang="en-US" dirty="0" smtClean="0"/>
          </a:p>
          <a:p>
            <a:r>
              <a:rPr lang="en-US" dirty="0" smtClean="0"/>
              <a:t>I propose to investigate the efficacy of topological techniques in order to aid the experimental design process by generating more informative samples, enhancing scientist's understanding, and efficiently computing and storing extracted structures.</a:t>
            </a:r>
            <a:endParaRPr lang="en-US" dirty="0"/>
          </a:p>
        </p:txBody>
      </p:sp>
      <p:sp>
        <p:nvSpPr>
          <p:cNvPr id="4" name="Slide Number Placeholder 3"/>
          <p:cNvSpPr>
            <a:spLocks noGrp="1"/>
          </p:cNvSpPr>
          <p:nvPr>
            <p:ph type="sldNum" sz="quarter" idx="10"/>
          </p:nvPr>
        </p:nvSpPr>
        <p:spPr/>
        <p:txBody>
          <a:bodyPr/>
          <a:lstStyle/>
          <a:p>
            <a:fld id="{5C482972-E726-D742-AFF3-F6DE5AAF0653}" type="slidenum">
              <a:rPr lang="en-US" smtClean="0"/>
              <a:t>2</a:t>
            </a:fld>
            <a:endParaRPr lang="en-US"/>
          </a:p>
        </p:txBody>
      </p:sp>
    </p:spTree>
    <p:extLst>
      <p:ext uri="{BB962C8B-B14F-4D97-AF65-F5344CB8AC3E}">
        <p14:creationId xmlns:p14="http://schemas.microsoft.com/office/powerpoint/2010/main" val="166534940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now move on to discuss work being performed in the analysis phase.</a:t>
            </a:r>
            <a:endParaRPr lang="en-US" dirty="0"/>
          </a:p>
        </p:txBody>
      </p:sp>
      <p:sp>
        <p:nvSpPr>
          <p:cNvPr id="4" name="Slide Number Placeholder 3"/>
          <p:cNvSpPr>
            <a:spLocks noGrp="1"/>
          </p:cNvSpPr>
          <p:nvPr>
            <p:ph type="sldNum" sz="quarter" idx="10"/>
          </p:nvPr>
        </p:nvSpPr>
        <p:spPr/>
        <p:txBody>
          <a:bodyPr/>
          <a:lstStyle/>
          <a:p>
            <a:fld id="{5C482972-E726-D742-AFF3-F6DE5AAF0653}" type="slidenum">
              <a:rPr lang="en-US" smtClean="0"/>
              <a:t>20</a:t>
            </a:fld>
            <a:endParaRPr lang="en-US"/>
          </a:p>
        </p:txBody>
      </p:sp>
    </p:spTree>
    <p:extLst>
      <p:ext uri="{BB962C8B-B14F-4D97-AF65-F5344CB8AC3E}">
        <p14:creationId xmlns:p14="http://schemas.microsoft.com/office/powerpoint/2010/main" val="194567690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we investigate the problem of designing safer nuclear fuels. So, we investigate a simulation that looks at understanding the maximum stress occurring in the shielding that surrounds a nuclear fuel rod undergoing normal operation.</a:t>
            </a:r>
          </a:p>
          <a:p>
            <a:endParaRPr lang="en-US" dirty="0" smtClean="0"/>
          </a:p>
          <a:p>
            <a:r>
              <a:rPr lang="en-US" dirty="0" smtClean="0"/>
              <a:t>There are several different parameters of the fuel rod that interact with this stress in the system, and the scientists were interested in studying what drives the stress by performing sensitivity analysis, however we identified this problem as being ill-suited for a global sensitivity study due to the non-monotonic nature of the input. So, we needed to develop a method that was more amenable to this situation.</a:t>
            </a:r>
            <a:endParaRPr lang="en-US" dirty="0"/>
          </a:p>
        </p:txBody>
      </p:sp>
      <p:sp>
        <p:nvSpPr>
          <p:cNvPr id="4" name="Slide Number Placeholder 3"/>
          <p:cNvSpPr>
            <a:spLocks noGrp="1"/>
          </p:cNvSpPr>
          <p:nvPr>
            <p:ph type="sldNum" sz="quarter" idx="10"/>
          </p:nvPr>
        </p:nvSpPr>
        <p:spPr/>
        <p:txBody>
          <a:bodyPr/>
          <a:lstStyle/>
          <a:p>
            <a:fld id="{5C482972-E726-D742-AFF3-F6DE5AAF0653}" type="slidenum">
              <a:rPr lang="en-US" smtClean="0"/>
              <a:t>21</a:t>
            </a:fld>
            <a:endParaRPr lang="en-US"/>
          </a:p>
        </p:txBody>
      </p:sp>
    </p:spTree>
    <p:extLst>
      <p:ext uri="{BB962C8B-B14F-4D97-AF65-F5344CB8AC3E}">
        <p14:creationId xmlns:p14="http://schemas.microsoft.com/office/powerpoint/2010/main" val="125818223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typically the first go-to is a global sensitivity study and we have seen methods in visualization that do this for arbitrary input dimensions. These methods are great for parameter screening, however these types of methods struggle on non-monotonic data unless higher order methods are used, but these lack the direct </a:t>
            </a:r>
            <a:r>
              <a:rPr lang="en-US" dirty="0" err="1" smtClean="0"/>
              <a:t>interpretibility</a:t>
            </a:r>
            <a:r>
              <a:rPr lang="en-US" dirty="0" smtClean="0"/>
              <a:t> of simple partial derivative type information.</a:t>
            </a:r>
          </a:p>
          <a:p>
            <a:endParaRPr lang="en-US" dirty="0" smtClean="0"/>
          </a:p>
          <a:p>
            <a:r>
              <a:rPr lang="en-US" dirty="0" smtClean="0"/>
              <a:t>On the other hand, local sensitivity analysis looks at a user-defined focal point giving a much more local and on-demand view of the information. These methods are better suited for drilldown techniques such as when one has </a:t>
            </a:r>
            <a:r>
              <a:rPr lang="en-US" dirty="0" err="1" smtClean="0"/>
              <a:t>identfied</a:t>
            </a:r>
            <a:r>
              <a:rPr lang="en-US" dirty="0" smtClean="0"/>
              <a:t> an area of interest or in optimization settings.</a:t>
            </a:r>
          </a:p>
          <a:p>
            <a:endParaRPr lang="en-US" dirty="0" smtClean="0"/>
          </a:p>
          <a:p>
            <a:r>
              <a:rPr lang="en-US" dirty="0" smtClean="0"/>
              <a:t>In terms of structured sensitivity, there has been past work, but these rely on 1 or 2D axis-aligned cuts of the data. The exception being the use of the Morse-</a:t>
            </a:r>
            <a:r>
              <a:rPr lang="en-US" dirty="0" err="1" smtClean="0"/>
              <a:t>Smale</a:t>
            </a:r>
            <a:r>
              <a:rPr lang="en-US" dirty="0" smtClean="0"/>
              <a:t> complex by Sam Gerber et al. which is where we want to focus our attention.</a:t>
            </a:r>
          </a:p>
          <a:p>
            <a:endParaRPr lang="en-US" dirty="0" smtClean="0"/>
          </a:p>
          <a:p>
            <a:r>
              <a:rPr lang="en-US" dirty="0" smtClean="0"/>
              <a:t>Here, I am highlighting the 2011 work that developed this software called </a:t>
            </a:r>
            <a:r>
              <a:rPr lang="en-US" dirty="0" err="1" smtClean="0"/>
              <a:t>HDViz</a:t>
            </a:r>
            <a:r>
              <a:rPr lang="en-US" dirty="0" smtClean="0"/>
              <a:t>. I utilized this technique in some of my earlier analysis with nuclear engineers, however after several iterations the nuclear engineers still relied heavily on expert users of the system, and so the idea of this work was to develop something intuitive and usable by the domain scientists directly.</a:t>
            </a:r>
            <a:endParaRPr lang="en-US" dirty="0"/>
          </a:p>
        </p:txBody>
      </p:sp>
      <p:sp>
        <p:nvSpPr>
          <p:cNvPr id="4" name="Slide Number Placeholder 3"/>
          <p:cNvSpPr>
            <a:spLocks noGrp="1"/>
          </p:cNvSpPr>
          <p:nvPr>
            <p:ph type="sldNum" sz="quarter" idx="10"/>
          </p:nvPr>
        </p:nvSpPr>
        <p:spPr/>
        <p:txBody>
          <a:bodyPr/>
          <a:lstStyle/>
          <a:p>
            <a:fld id="{5C482972-E726-D742-AFF3-F6DE5AAF0653}" type="slidenum">
              <a:rPr lang="en-US" smtClean="0"/>
              <a:t>22</a:t>
            </a:fld>
            <a:endParaRPr lang="en-US"/>
          </a:p>
        </p:txBody>
      </p:sp>
    </p:spTree>
    <p:extLst>
      <p:ext uri="{BB962C8B-B14F-4D97-AF65-F5344CB8AC3E}">
        <p14:creationId xmlns:p14="http://schemas.microsoft.com/office/powerpoint/2010/main" val="69590920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then started working at INL and performed an informal design study with a team of nuclear engineers focusing on the problem space they were interested in explicitly and how we could design visual metaphors that optimized their time using the software. The result of that design study is shown on this slide, namely a MCV piece of software explicitly for sensitivity analysis and parameter screening tasks.</a:t>
            </a:r>
            <a:endParaRPr lang="en-US" dirty="0"/>
          </a:p>
        </p:txBody>
      </p:sp>
      <p:sp>
        <p:nvSpPr>
          <p:cNvPr id="4" name="Slide Number Placeholder 3"/>
          <p:cNvSpPr>
            <a:spLocks noGrp="1"/>
          </p:cNvSpPr>
          <p:nvPr>
            <p:ph type="sldNum" sz="quarter" idx="10"/>
          </p:nvPr>
        </p:nvSpPr>
        <p:spPr/>
        <p:txBody>
          <a:bodyPr/>
          <a:lstStyle/>
          <a:p>
            <a:fld id="{5C482972-E726-D742-AFF3-F6DE5AAF0653}" type="slidenum">
              <a:rPr lang="en-US" smtClean="0"/>
              <a:t>23</a:t>
            </a:fld>
            <a:endParaRPr lang="en-US"/>
          </a:p>
        </p:txBody>
      </p:sp>
    </p:spTree>
    <p:extLst>
      <p:ext uri="{BB962C8B-B14F-4D97-AF65-F5344CB8AC3E}">
        <p14:creationId xmlns:p14="http://schemas.microsoft.com/office/powerpoint/2010/main" val="141203838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the engineers used this tool to analyze the nuclear fuel data from before, and within 10 minutes, they were able to select an appropriate partition level and identified an anomaly in the data with respect to their expectation. The sign of one of the parameters was actually inverse of what they had expected, and so, we looked more closely at one of the simulations and noted that there was an error in the input deck that we were perturbing in order to generate this dataset.</a:t>
            </a:r>
          </a:p>
          <a:p>
            <a:endParaRPr lang="en-US" dirty="0" smtClean="0"/>
          </a:p>
          <a:p>
            <a:r>
              <a:rPr lang="en-US" dirty="0" smtClean="0"/>
              <a:t>It is important to note that in this process we cycled through an entire iteration of the experimental design process where we were able to identify an error and correct. For the sake of time, I am going to omit the corrected analysis on this data.</a:t>
            </a:r>
          </a:p>
          <a:p>
            <a:endParaRPr lang="en-US" dirty="0" smtClean="0"/>
          </a:p>
          <a:p>
            <a:r>
              <a:rPr lang="en-US" dirty="0" smtClean="0"/>
              <a:t>This work was presented this past spring at </a:t>
            </a:r>
            <a:r>
              <a:rPr lang="en-US" dirty="0" err="1" smtClean="0"/>
              <a:t>PacificVis</a:t>
            </a:r>
            <a:r>
              <a:rPr lang="en-US" dirty="0" smtClean="0"/>
              <a:t>.</a:t>
            </a:r>
            <a:endParaRPr lang="en-US" dirty="0"/>
          </a:p>
        </p:txBody>
      </p:sp>
      <p:sp>
        <p:nvSpPr>
          <p:cNvPr id="4" name="Slide Number Placeholder 3"/>
          <p:cNvSpPr>
            <a:spLocks noGrp="1"/>
          </p:cNvSpPr>
          <p:nvPr>
            <p:ph type="sldNum" sz="quarter" idx="10"/>
          </p:nvPr>
        </p:nvSpPr>
        <p:spPr/>
        <p:txBody>
          <a:bodyPr/>
          <a:lstStyle/>
          <a:p>
            <a:fld id="{5C482972-E726-D742-AFF3-F6DE5AAF0653}" type="slidenum">
              <a:rPr lang="en-US" smtClean="0"/>
              <a:t>24</a:t>
            </a:fld>
            <a:endParaRPr lang="en-US"/>
          </a:p>
        </p:txBody>
      </p:sp>
    </p:spTree>
    <p:extLst>
      <p:ext uri="{BB962C8B-B14F-4D97-AF65-F5344CB8AC3E}">
        <p14:creationId xmlns:p14="http://schemas.microsoft.com/office/powerpoint/2010/main" val="28742092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evaluating this data, it is important to not that we are using an approximation of the Morse-</a:t>
            </a:r>
            <a:r>
              <a:rPr lang="en-US" dirty="0" err="1" smtClean="0"/>
              <a:t>Smale</a:t>
            </a:r>
            <a:r>
              <a:rPr lang="en-US" dirty="0" smtClean="0"/>
              <a:t> complex dependent on the amount of data we have. That is, we approximate gradient flow based on a neighborhood graph imposed on the data.</a:t>
            </a:r>
            <a:endParaRPr lang="en-US" dirty="0"/>
          </a:p>
        </p:txBody>
      </p:sp>
      <p:sp>
        <p:nvSpPr>
          <p:cNvPr id="4" name="Slide Number Placeholder 3"/>
          <p:cNvSpPr>
            <a:spLocks noGrp="1"/>
          </p:cNvSpPr>
          <p:nvPr>
            <p:ph type="sldNum" sz="quarter" idx="10"/>
          </p:nvPr>
        </p:nvSpPr>
        <p:spPr/>
        <p:txBody>
          <a:bodyPr/>
          <a:lstStyle/>
          <a:p>
            <a:fld id="{5C482972-E726-D742-AFF3-F6DE5AAF0653}" type="slidenum">
              <a:rPr lang="en-US" smtClean="0"/>
              <a:t>25</a:t>
            </a:fld>
            <a:endParaRPr lang="en-US"/>
          </a:p>
        </p:txBody>
      </p:sp>
    </p:spTree>
    <p:extLst>
      <p:ext uri="{BB962C8B-B14F-4D97-AF65-F5344CB8AC3E}">
        <p14:creationId xmlns:p14="http://schemas.microsoft.com/office/powerpoint/2010/main" val="154504473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can lead to one of two problems in the approximation. The first is the result of having too few edges in the data. In the extreme case, this will create islands of data that are disjoint and unable to be analyzed, however the more common case results in spurious extrema as shown here.</a:t>
            </a:r>
          </a:p>
          <a:p>
            <a:endParaRPr lang="en-US" dirty="0" smtClean="0"/>
          </a:p>
          <a:p>
            <a:r>
              <a:rPr lang="en-US" dirty="0" smtClean="0"/>
              <a:t>In many cases, we can alleviate this problem with persistence </a:t>
            </a:r>
            <a:r>
              <a:rPr lang="en-US" dirty="0" err="1" smtClean="0"/>
              <a:t>simplifcation</a:t>
            </a:r>
            <a:r>
              <a:rPr lang="en-US" dirty="0" smtClean="0"/>
              <a:t>, but only if the feature scale is small.</a:t>
            </a:r>
            <a:endParaRPr lang="en-US" dirty="0"/>
          </a:p>
        </p:txBody>
      </p:sp>
      <p:sp>
        <p:nvSpPr>
          <p:cNvPr id="4" name="Slide Number Placeholder 3"/>
          <p:cNvSpPr>
            <a:spLocks noGrp="1"/>
          </p:cNvSpPr>
          <p:nvPr>
            <p:ph type="sldNum" sz="quarter" idx="10"/>
          </p:nvPr>
        </p:nvSpPr>
        <p:spPr/>
        <p:txBody>
          <a:bodyPr/>
          <a:lstStyle/>
          <a:p>
            <a:fld id="{5C482972-E726-D742-AFF3-F6DE5AAF0653}" type="slidenum">
              <a:rPr lang="en-US" smtClean="0"/>
              <a:t>26</a:t>
            </a:fld>
            <a:endParaRPr lang="en-US"/>
          </a:p>
        </p:txBody>
      </p:sp>
    </p:spTree>
    <p:extLst>
      <p:ext uri="{BB962C8B-B14F-4D97-AF65-F5344CB8AC3E}">
        <p14:creationId xmlns:p14="http://schemas.microsoft.com/office/powerpoint/2010/main" val="19461842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other case results from an </a:t>
            </a:r>
            <a:r>
              <a:rPr lang="en-US" dirty="0" err="1" smtClean="0"/>
              <a:t>overconnected</a:t>
            </a:r>
            <a:r>
              <a:rPr lang="en-US" dirty="0" smtClean="0"/>
              <a:t> graph which completely misses the existence of extrema by edges that basically "skip over" saddle locations.</a:t>
            </a:r>
          </a:p>
          <a:p>
            <a:endParaRPr lang="en-US" dirty="0" smtClean="0"/>
          </a:p>
          <a:p>
            <a:r>
              <a:rPr lang="en-US" dirty="0" smtClean="0"/>
              <a:t>We performed several empirical tests on 2-5D test cases which were compiled into a Workshop paper in 2013.</a:t>
            </a:r>
            <a:endParaRPr lang="en-US" dirty="0"/>
          </a:p>
        </p:txBody>
      </p:sp>
      <p:sp>
        <p:nvSpPr>
          <p:cNvPr id="4" name="Slide Number Placeholder 3"/>
          <p:cNvSpPr>
            <a:spLocks noGrp="1"/>
          </p:cNvSpPr>
          <p:nvPr>
            <p:ph type="sldNum" sz="quarter" idx="10"/>
          </p:nvPr>
        </p:nvSpPr>
        <p:spPr/>
        <p:txBody>
          <a:bodyPr/>
          <a:lstStyle/>
          <a:p>
            <a:fld id="{5C482972-E726-D742-AFF3-F6DE5AAF0653}" type="slidenum">
              <a:rPr lang="en-US" smtClean="0"/>
              <a:t>27</a:t>
            </a:fld>
            <a:endParaRPr lang="en-US"/>
          </a:p>
        </p:txBody>
      </p:sp>
    </p:spTree>
    <p:extLst>
      <p:ext uri="{BB962C8B-B14F-4D97-AF65-F5344CB8AC3E}">
        <p14:creationId xmlns:p14="http://schemas.microsoft.com/office/powerpoint/2010/main" val="213466505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two different real world datasets, one of which we have seen already, the domain scientists discovered partitions they did not expect, and upon closer inspection appeared to be the result of poor sampling density in the regions of interest.</a:t>
            </a:r>
          </a:p>
          <a:p>
            <a:endParaRPr lang="en-US" dirty="0" smtClean="0"/>
          </a:p>
          <a:p>
            <a:r>
              <a:rPr lang="en-US" dirty="0" smtClean="0"/>
              <a:t>In this way, persistence simplification alone is unable to remove such features from the data.</a:t>
            </a:r>
          </a:p>
          <a:p>
            <a:endParaRPr lang="en-US" dirty="0" smtClean="0"/>
          </a:p>
          <a:p>
            <a:r>
              <a:rPr lang="en-US" dirty="0" smtClean="0"/>
              <a:t>One avenue of proposed work yet to be completed is to call attention to such problems and rely on a more user-guided interaction of the topology that allows them to explore certain branches of the hierarchy in exclusion and augment them manually if necessary.</a:t>
            </a:r>
          </a:p>
          <a:p>
            <a:endParaRPr lang="en-US" dirty="0" smtClean="0"/>
          </a:p>
          <a:p>
            <a:r>
              <a:rPr lang="en-US" dirty="0" smtClean="0"/>
              <a:t>In addition, I would like to explore the idea of further decomposing the monotonic patches of the Morse-</a:t>
            </a:r>
            <a:r>
              <a:rPr lang="en-US" dirty="0" err="1" smtClean="0"/>
              <a:t>Smale</a:t>
            </a:r>
            <a:r>
              <a:rPr lang="en-US" dirty="0" smtClean="0"/>
              <a:t> complex since monotonicity does not ensure an accurate linear fit.</a:t>
            </a:r>
          </a:p>
        </p:txBody>
      </p:sp>
      <p:sp>
        <p:nvSpPr>
          <p:cNvPr id="4" name="Slide Number Placeholder 3"/>
          <p:cNvSpPr>
            <a:spLocks noGrp="1"/>
          </p:cNvSpPr>
          <p:nvPr>
            <p:ph type="sldNum" sz="quarter" idx="10"/>
          </p:nvPr>
        </p:nvSpPr>
        <p:spPr/>
        <p:txBody>
          <a:bodyPr/>
          <a:lstStyle/>
          <a:p>
            <a:fld id="{5C482972-E726-D742-AFF3-F6DE5AAF0653}" type="slidenum">
              <a:rPr lang="en-US" smtClean="0"/>
              <a:t>28</a:t>
            </a:fld>
            <a:endParaRPr lang="en-US"/>
          </a:p>
        </p:txBody>
      </p:sp>
    </p:spTree>
    <p:extLst>
      <p:ext uri="{BB962C8B-B14F-4D97-AF65-F5344CB8AC3E}">
        <p14:creationId xmlns:p14="http://schemas.microsoft.com/office/powerpoint/2010/main" val="137295509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order to augment them manually, I refer to a method based on principal Hessian directions, or PHD. PHD is similar to PCA, in that it seeks to reduce the dimensionality of functional data by finding the direction of highest mean curvature.</a:t>
            </a:r>
          </a:p>
          <a:p>
            <a:endParaRPr lang="en-US" dirty="0" smtClean="0"/>
          </a:p>
          <a:p>
            <a:r>
              <a:rPr lang="en-US" dirty="0" smtClean="0"/>
              <a:t>So, in this example, the first PHD is aligned with the undulation we see in this data, and in the regression tree context we can then project the data along this direction and obtain an "ideal" cut of the data.</a:t>
            </a:r>
          </a:p>
          <a:p>
            <a:endParaRPr lang="en-US" dirty="0" smtClean="0"/>
          </a:p>
          <a:p>
            <a:r>
              <a:rPr lang="en-US" dirty="0" smtClean="0"/>
              <a:t>The problem with PHD arises when you have sinusoidal shapes in your data, as it can suffer from cancellation effects from the positive and negative curvature since we are using the mean curvature.</a:t>
            </a:r>
          </a:p>
        </p:txBody>
      </p:sp>
      <p:sp>
        <p:nvSpPr>
          <p:cNvPr id="4" name="Slide Number Placeholder 3"/>
          <p:cNvSpPr>
            <a:spLocks noGrp="1"/>
          </p:cNvSpPr>
          <p:nvPr>
            <p:ph type="sldNum" sz="quarter" idx="10"/>
          </p:nvPr>
        </p:nvSpPr>
        <p:spPr/>
        <p:txBody>
          <a:bodyPr/>
          <a:lstStyle/>
          <a:p>
            <a:fld id="{5C482972-E726-D742-AFF3-F6DE5AAF0653}" type="slidenum">
              <a:rPr lang="en-US" smtClean="0"/>
              <a:t>29</a:t>
            </a:fld>
            <a:endParaRPr lang="en-US"/>
          </a:p>
        </p:txBody>
      </p:sp>
    </p:spTree>
    <p:extLst>
      <p:ext uri="{BB962C8B-B14F-4D97-AF65-F5344CB8AC3E}">
        <p14:creationId xmlns:p14="http://schemas.microsoft.com/office/powerpoint/2010/main" val="20567719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is a list of my current publications, and for today's talk I am going to focus on talking about only a few of them which I have highlighted here plus some additional yet to be published efforts.</a:t>
            </a:r>
            <a:endParaRPr lang="en-US" dirty="0"/>
          </a:p>
        </p:txBody>
      </p:sp>
      <p:sp>
        <p:nvSpPr>
          <p:cNvPr id="4" name="Slide Number Placeholder 3"/>
          <p:cNvSpPr>
            <a:spLocks noGrp="1"/>
          </p:cNvSpPr>
          <p:nvPr>
            <p:ph type="sldNum" sz="quarter" idx="10"/>
          </p:nvPr>
        </p:nvSpPr>
        <p:spPr/>
        <p:txBody>
          <a:bodyPr/>
          <a:lstStyle/>
          <a:p>
            <a:fld id="{5C482972-E726-D742-AFF3-F6DE5AAF0653}" type="slidenum">
              <a:rPr lang="en-US" smtClean="0"/>
              <a:t>3</a:t>
            </a:fld>
            <a:endParaRPr lang="en-US"/>
          </a:p>
        </p:txBody>
      </p:sp>
    </p:spTree>
    <p:extLst>
      <p:ext uri="{BB962C8B-B14F-4D97-AF65-F5344CB8AC3E}">
        <p14:creationId xmlns:p14="http://schemas.microsoft.com/office/powerpoint/2010/main" val="52300358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good news is these problems are complementary and we can utilize these together. So long as we ensure the data is monotonic, then we can safely assume that the PHD will extract the appropriate curvature.</a:t>
            </a:r>
            <a:endParaRPr lang="en-US" dirty="0"/>
          </a:p>
        </p:txBody>
      </p:sp>
      <p:sp>
        <p:nvSpPr>
          <p:cNvPr id="4" name="Slide Number Placeholder 3"/>
          <p:cNvSpPr>
            <a:spLocks noGrp="1"/>
          </p:cNvSpPr>
          <p:nvPr>
            <p:ph type="sldNum" sz="quarter" idx="10"/>
          </p:nvPr>
        </p:nvSpPr>
        <p:spPr/>
        <p:txBody>
          <a:bodyPr/>
          <a:lstStyle/>
          <a:p>
            <a:fld id="{5C482972-E726-D742-AFF3-F6DE5AAF0653}" type="slidenum">
              <a:rPr lang="en-US" smtClean="0"/>
              <a:t>30</a:t>
            </a:fld>
            <a:endParaRPr lang="en-US"/>
          </a:p>
        </p:txBody>
      </p:sp>
    </p:spTree>
    <p:extLst>
      <p:ext uri="{BB962C8B-B14F-4D97-AF65-F5344CB8AC3E}">
        <p14:creationId xmlns:p14="http://schemas.microsoft.com/office/powerpoint/2010/main" val="123361143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instead we combine the two, using first the Morse-</a:t>
            </a:r>
            <a:r>
              <a:rPr lang="en-US" dirty="0" err="1" smtClean="0"/>
              <a:t>Smale</a:t>
            </a:r>
            <a:r>
              <a:rPr lang="en-US" dirty="0" smtClean="0"/>
              <a:t> complex to decompose the data monotonically, we can then more effectively employ PHD to find the correct directions along with to most faithfully cut the data.</a:t>
            </a:r>
          </a:p>
          <a:p>
            <a:endParaRPr lang="en-US" dirty="0" smtClean="0"/>
          </a:p>
          <a:p>
            <a:r>
              <a:rPr lang="en-US" dirty="0" smtClean="0"/>
              <a:t>To compare this to other partition-based techniques it is important to note that since we have considered the geometry of the data, we are obtaining in some sense a minimal set of cuts.</a:t>
            </a:r>
            <a:endParaRPr lang="en-US" dirty="0"/>
          </a:p>
        </p:txBody>
      </p:sp>
      <p:sp>
        <p:nvSpPr>
          <p:cNvPr id="4" name="Slide Number Placeholder 3"/>
          <p:cNvSpPr>
            <a:spLocks noGrp="1"/>
          </p:cNvSpPr>
          <p:nvPr>
            <p:ph type="sldNum" sz="quarter" idx="10"/>
          </p:nvPr>
        </p:nvSpPr>
        <p:spPr/>
        <p:txBody>
          <a:bodyPr/>
          <a:lstStyle/>
          <a:p>
            <a:fld id="{5C482972-E726-D742-AFF3-F6DE5AAF0653}" type="slidenum">
              <a:rPr lang="en-US" smtClean="0"/>
              <a:t>31</a:t>
            </a:fld>
            <a:endParaRPr lang="en-US"/>
          </a:p>
        </p:txBody>
      </p:sp>
    </p:spTree>
    <p:extLst>
      <p:ext uri="{BB962C8B-B14F-4D97-AF65-F5344CB8AC3E}">
        <p14:creationId xmlns:p14="http://schemas.microsoft.com/office/powerpoint/2010/main" val="150019267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now move into the last phase: synthesis where I will briefly talk about some open work on representing a limit surface.</a:t>
            </a:r>
            <a:endParaRPr lang="en-US" dirty="0"/>
          </a:p>
        </p:txBody>
      </p:sp>
      <p:sp>
        <p:nvSpPr>
          <p:cNvPr id="4" name="Slide Number Placeholder 3"/>
          <p:cNvSpPr>
            <a:spLocks noGrp="1"/>
          </p:cNvSpPr>
          <p:nvPr>
            <p:ph type="sldNum" sz="quarter" idx="10"/>
          </p:nvPr>
        </p:nvSpPr>
        <p:spPr/>
        <p:txBody>
          <a:bodyPr/>
          <a:lstStyle/>
          <a:p>
            <a:fld id="{5C482972-E726-D742-AFF3-F6DE5AAF0653}" type="slidenum">
              <a:rPr lang="en-US" smtClean="0"/>
              <a:t>32</a:t>
            </a:fld>
            <a:endParaRPr lang="en-US"/>
          </a:p>
        </p:txBody>
      </p:sp>
    </p:spTree>
    <p:extLst>
      <p:ext uri="{BB962C8B-B14F-4D97-AF65-F5344CB8AC3E}">
        <p14:creationId xmlns:p14="http://schemas.microsoft.com/office/powerpoint/2010/main" val="122497848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Hopefully, I have given adequate motivation as to performing limit surface analysis, so let me dive right in by talking about representing the limit surface.</a:t>
            </a:r>
          </a:p>
          <a:p>
            <a:endParaRPr lang="en-US" dirty="0" smtClean="0"/>
          </a:p>
          <a:p>
            <a:r>
              <a:rPr lang="en-US" dirty="0" smtClean="0"/>
              <a:t>The limit surface problem is similar to the </a:t>
            </a:r>
            <a:r>
              <a:rPr lang="en-US" dirty="0" err="1" smtClean="0"/>
              <a:t>isosurfacing</a:t>
            </a:r>
            <a:r>
              <a:rPr lang="en-US" dirty="0" smtClean="0"/>
              <a:t> problem faced in visualization, except oftentimes, nuclear engineers are dealing only with points on a discretized grid and not on representing the </a:t>
            </a:r>
            <a:r>
              <a:rPr lang="en-US" dirty="0" err="1" smtClean="0"/>
              <a:t>isosurface</a:t>
            </a:r>
            <a:r>
              <a:rPr lang="en-US" dirty="0" smtClean="0"/>
              <a:t> as a collection of </a:t>
            </a:r>
            <a:r>
              <a:rPr lang="en-US" dirty="0" err="1" smtClean="0"/>
              <a:t>simplices</a:t>
            </a:r>
            <a:r>
              <a:rPr lang="en-US" dirty="0" smtClean="0"/>
              <a:t>. This simplifies the storage a bit and allows us to more gracefully handle higher dimensional problems.</a:t>
            </a:r>
          </a:p>
          <a:p>
            <a:endParaRPr lang="en-US" dirty="0" smtClean="0"/>
          </a:p>
          <a:p>
            <a:r>
              <a:rPr lang="en-US" dirty="0" smtClean="0"/>
              <a:t>However, the basic algorithm remains the same: marching cubes. In the most naive setting we </a:t>
            </a:r>
            <a:r>
              <a:rPr lang="en-US" dirty="0" err="1" smtClean="0"/>
              <a:t>vist</a:t>
            </a:r>
            <a:r>
              <a:rPr lang="en-US" dirty="0" smtClean="0"/>
              <a:t> each cell of the discretized space and keep track of cell vertices that intersect the </a:t>
            </a:r>
            <a:r>
              <a:rPr lang="en-US" dirty="0" err="1" smtClean="0"/>
              <a:t>isovalue</a:t>
            </a:r>
            <a:r>
              <a:rPr lang="en-US" dirty="0" smtClean="0"/>
              <a:t>.</a:t>
            </a:r>
            <a:endParaRPr lang="en-US" dirty="0"/>
          </a:p>
        </p:txBody>
      </p:sp>
      <p:sp>
        <p:nvSpPr>
          <p:cNvPr id="4" name="Slide Number Placeholder 3"/>
          <p:cNvSpPr>
            <a:spLocks noGrp="1"/>
          </p:cNvSpPr>
          <p:nvPr>
            <p:ph type="sldNum" sz="quarter" idx="10"/>
          </p:nvPr>
        </p:nvSpPr>
        <p:spPr/>
        <p:txBody>
          <a:bodyPr/>
          <a:lstStyle/>
          <a:p>
            <a:fld id="{5C482972-E726-D742-AFF3-F6DE5AAF0653}" type="slidenum">
              <a:rPr lang="en-US" smtClean="0"/>
              <a:t>33</a:t>
            </a:fld>
            <a:endParaRPr lang="en-US"/>
          </a:p>
        </p:txBody>
      </p:sp>
    </p:spTree>
    <p:extLst>
      <p:ext uri="{BB962C8B-B14F-4D97-AF65-F5344CB8AC3E}">
        <p14:creationId xmlns:p14="http://schemas.microsoft.com/office/powerpoint/2010/main" val="28763999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in </a:t>
            </a:r>
            <a:r>
              <a:rPr lang="en-US" dirty="0" err="1" smtClean="0"/>
              <a:t>isosurfacing</a:t>
            </a:r>
            <a:r>
              <a:rPr lang="en-US" dirty="0" smtClean="0"/>
              <a:t>, we can utilize data structures to speed up this computation and avoid computation on areas away from the limit surface. In the RAVEN software, which I deal with at INL, this is done using a multigrid method.</a:t>
            </a:r>
            <a:endParaRPr lang="en-US" dirty="0"/>
          </a:p>
        </p:txBody>
      </p:sp>
      <p:sp>
        <p:nvSpPr>
          <p:cNvPr id="4" name="Slide Number Placeholder 3"/>
          <p:cNvSpPr>
            <a:spLocks noGrp="1"/>
          </p:cNvSpPr>
          <p:nvPr>
            <p:ph type="sldNum" sz="quarter" idx="10"/>
          </p:nvPr>
        </p:nvSpPr>
        <p:spPr/>
        <p:txBody>
          <a:bodyPr/>
          <a:lstStyle/>
          <a:p>
            <a:fld id="{5C482972-E726-D742-AFF3-F6DE5AAF0653}" type="slidenum">
              <a:rPr lang="en-US" smtClean="0"/>
              <a:t>34</a:t>
            </a:fld>
            <a:endParaRPr lang="en-US"/>
          </a:p>
        </p:txBody>
      </p:sp>
    </p:spTree>
    <p:extLst>
      <p:ext uri="{BB962C8B-B14F-4D97-AF65-F5344CB8AC3E}">
        <p14:creationId xmlns:p14="http://schemas.microsoft.com/office/powerpoint/2010/main" val="194797909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Where we begin with a coarse evaluation and gradually refine the grid only on cells that intersect the limit surface.</a:t>
            </a:r>
            <a:endParaRPr lang="en-US" dirty="0"/>
          </a:p>
        </p:txBody>
      </p:sp>
      <p:sp>
        <p:nvSpPr>
          <p:cNvPr id="4" name="Slide Number Placeholder 3"/>
          <p:cNvSpPr>
            <a:spLocks noGrp="1"/>
          </p:cNvSpPr>
          <p:nvPr>
            <p:ph type="sldNum" sz="quarter" idx="10"/>
          </p:nvPr>
        </p:nvSpPr>
        <p:spPr/>
        <p:txBody>
          <a:bodyPr/>
          <a:lstStyle/>
          <a:p>
            <a:fld id="{5C482972-E726-D742-AFF3-F6DE5AAF0653}" type="slidenum">
              <a:rPr lang="en-US" smtClean="0"/>
              <a:t>35</a:t>
            </a:fld>
            <a:endParaRPr lang="en-US"/>
          </a:p>
        </p:txBody>
      </p:sp>
    </p:spTree>
    <p:extLst>
      <p:ext uri="{BB962C8B-B14F-4D97-AF65-F5344CB8AC3E}">
        <p14:creationId xmlns:p14="http://schemas.microsoft.com/office/powerpoint/2010/main" val="129651837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identify and refine.</a:t>
            </a:r>
            <a:endParaRPr lang="en-US" dirty="0"/>
          </a:p>
        </p:txBody>
      </p:sp>
      <p:sp>
        <p:nvSpPr>
          <p:cNvPr id="4" name="Slide Number Placeholder 3"/>
          <p:cNvSpPr>
            <a:spLocks noGrp="1"/>
          </p:cNvSpPr>
          <p:nvPr>
            <p:ph type="sldNum" sz="quarter" idx="10"/>
          </p:nvPr>
        </p:nvSpPr>
        <p:spPr/>
        <p:txBody>
          <a:bodyPr/>
          <a:lstStyle/>
          <a:p>
            <a:fld id="{5C482972-E726-D742-AFF3-F6DE5AAF0653}" type="slidenum">
              <a:rPr lang="en-US" smtClean="0"/>
              <a:t>36</a:t>
            </a:fld>
            <a:endParaRPr lang="en-US"/>
          </a:p>
        </p:txBody>
      </p:sp>
    </p:spTree>
    <p:extLst>
      <p:ext uri="{BB962C8B-B14F-4D97-AF65-F5344CB8AC3E}">
        <p14:creationId xmlns:p14="http://schemas.microsoft.com/office/powerpoint/2010/main" val="6781293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identify and refine.</a:t>
            </a:r>
            <a:endParaRPr lang="en-US" dirty="0"/>
          </a:p>
        </p:txBody>
      </p:sp>
      <p:sp>
        <p:nvSpPr>
          <p:cNvPr id="4" name="Slide Number Placeholder 3"/>
          <p:cNvSpPr>
            <a:spLocks noGrp="1"/>
          </p:cNvSpPr>
          <p:nvPr>
            <p:ph type="sldNum" sz="quarter" idx="10"/>
          </p:nvPr>
        </p:nvSpPr>
        <p:spPr/>
        <p:txBody>
          <a:bodyPr/>
          <a:lstStyle/>
          <a:p>
            <a:fld id="{5C482972-E726-D742-AFF3-F6DE5AAF0653}" type="slidenum">
              <a:rPr lang="en-US" smtClean="0"/>
              <a:t>37</a:t>
            </a:fld>
            <a:endParaRPr lang="en-US"/>
          </a:p>
        </p:txBody>
      </p:sp>
    </p:spTree>
    <p:extLst>
      <p:ext uri="{BB962C8B-B14F-4D97-AF65-F5344CB8AC3E}">
        <p14:creationId xmlns:p14="http://schemas.microsoft.com/office/powerpoint/2010/main" val="156569924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a:t>
            </a:r>
            <a:r>
              <a:rPr lang="en-US" dirty="0" err="1" smtClean="0"/>
              <a:t>isosurfacing</a:t>
            </a:r>
            <a:r>
              <a:rPr lang="en-US" dirty="0" smtClean="0"/>
              <a:t>, it was noted that one can use the contour tree discussed before to identify seed sets for each connected component of the </a:t>
            </a:r>
            <a:r>
              <a:rPr lang="en-US" dirty="0" err="1" smtClean="0"/>
              <a:t>levelset</a:t>
            </a:r>
            <a:r>
              <a:rPr lang="en-US" dirty="0" smtClean="0"/>
              <a:t>. We can utilize that same theory here. Where cutting the contour tree at the specified level gains us a seed point for each of the identified components of the limit surface.</a:t>
            </a:r>
            <a:endParaRPr lang="en-US" dirty="0"/>
          </a:p>
        </p:txBody>
      </p:sp>
      <p:sp>
        <p:nvSpPr>
          <p:cNvPr id="4" name="Slide Number Placeholder 3"/>
          <p:cNvSpPr>
            <a:spLocks noGrp="1"/>
          </p:cNvSpPr>
          <p:nvPr>
            <p:ph type="sldNum" sz="quarter" idx="10"/>
          </p:nvPr>
        </p:nvSpPr>
        <p:spPr/>
        <p:txBody>
          <a:bodyPr/>
          <a:lstStyle/>
          <a:p>
            <a:fld id="{5C482972-E726-D742-AFF3-F6DE5AAF0653}" type="slidenum">
              <a:rPr lang="en-US" smtClean="0"/>
              <a:t>38</a:t>
            </a:fld>
            <a:endParaRPr lang="en-US"/>
          </a:p>
        </p:txBody>
      </p:sp>
    </p:spTree>
    <p:extLst>
      <p:ext uri="{BB962C8B-B14F-4D97-AF65-F5344CB8AC3E}">
        <p14:creationId xmlns:p14="http://schemas.microsoft.com/office/powerpoint/2010/main" val="159015125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can then explore the neighborhoods of each seed point in a flood fill fashion to obtain the limit surface.</a:t>
            </a:r>
            <a:endParaRPr lang="en-US" dirty="0"/>
          </a:p>
        </p:txBody>
      </p:sp>
      <p:sp>
        <p:nvSpPr>
          <p:cNvPr id="4" name="Slide Number Placeholder 3"/>
          <p:cNvSpPr>
            <a:spLocks noGrp="1"/>
          </p:cNvSpPr>
          <p:nvPr>
            <p:ph type="sldNum" sz="quarter" idx="10"/>
          </p:nvPr>
        </p:nvSpPr>
        <p:spPr/>
        <p:txBody>
          <a:bodyPr/>
          <a:lstStyle/>
          <a:p>
            <a:fld id="{5C482972-E726-D742-AFF3-F6DE5AAF0653}" type="slidenum">
              <a:rPr lang="en-US" smtClean="0"/>
              <a:t>39</a:t>
            </a:fld>
            <a:endParaRPr lang="en-US"/>
          </a:p>
        </p:txBody>
      </p:sp>
    </p:spTree>
    <p:extLst>
      <p:ext uri="{BB962C8B-B14F-4D97-AF65-F5344CB8AC3E}">
        <p14:creationId xmlns:p14="http://schemas.microsoft.com/office/powerpoint/2010/main" val="2381054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scientific research at its most basic level is about observing phenomena </a:t>
            </a:r>
            <a:r>
              <a:rPr lang="en-US" dirty="0" err="1" smtClean="0"/>
              <a:t>occuring</a:t>
            </a:r>
            <a:r>
              <a:rPr lang="en-US" dirty="0" smtClean="0"/>
              <a:t> in nature and our surroundings through relationships of different quantities of interest. For our purposes, we are interested in studying the relationship between some input parameters that we have direct control over and observable target outputs, we believe to be correlated to a subset of those inputs. We perform our experimental design and the end result is some enhanced approximation or theory about the relationship.</a:t>
            </a:r>
          </a:p>
          <a:p>
            <a:endParaRPr lang="en-US" dirty="0" smtClean="0"/>
          </a:p>
          <a:p>
            <a:r>
              <a:rPr lang="en-US" dirty="0" smtClean="0"/>
              <a:t>We are interested in what is happening in this middle box, so if we lift the covers and look a bit more closely we see three major </a:t>
            </a:r>
            <a:r>
              <a:rPr lang="en-US" dirty="0" err="1" smtClean="0"/>
              <a:t>componenets</a:t>
            </a:r>
            <a:r>
              <a:rPr lang="en-US" dirty="0" smtClean="0"/>
              <a:t> of the experimental design process: Explore, Analyze, and Synthesize.</a:t>
            </a:r>
            <a:endParaRPr lang="en-US" dirty="0"/>
          </a:p>
        </p:txBody>
      </p:sp>
      <p:sp>
        <p:nvSpPr>
          <p:cNvPr id="4" name="Slide Number Placeholder 3"/>
          <p:cNvSpPr>
            <a:spLocks noGrp="1"/>
          </p:cNvSpPr>
          <p:nvPr>
            <p:ph type="sldNum" sz="quarter" idx="10"/>
          </p:nvPr>
        </p:nvSpPr>
        <p:spPr/>
        <p:txBody>
          <a:bodyPr/>
          <a:lstStyle/>
          <a:p>
            <a:fld id="{5C482972-E726-D742-AFF3-F6DE5AAF0653}" type="slidenum">
              <a:rPr lang="en-US" smtClean="0"/>
              <a:t>4</a:t>
            </a:fld>
            <a:endParaRPr lang="en-US"/>
          </a:p>
        </p:txBody>
      </p:sp>
    </p:spTree>
    <p:extLst>
      <p:ext uri="{BB962C8B-B14F-4D97-AF65-F5344CB8AC3E}">
        <p14:creationId xmlns:p14="http://schemas.microsoft.com/office/powerpoint/2010/main" val="47070273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 way, we look at most, one grid cell away from the limit surface and drastically reduce the amount of computation. I have implemented this method recently in RAVEN and was able to gain speed-up on extraction of a 7D problem.</a:t>
            </a:r>
            <a:endParaRPr lang="en-US" dirty="0"/>
          </a:p>
        </p:txBody>
      </p:sp>
      <p:sp>
        <p:nvSpPr>
          <p:cNvPr id="4" name="Slide Number Placeholder 3"/>
          <p:cNvSpPr>
            <a:spLocks noGrp="1"/>
          </p:cNvSpPr>
          <p:nvPr>
            <p:ph type="sldNum" sz="quarter" idx="10"/>
          </p:nvPr>
        </p:nvSpPr>
        <p:spPr/>
        <p:txBody>
          <a:bodyPr/>
          <a:lstStyle/>
          <a:p>
            <a:fld id="{5C482972-E726-D742-AFF3-F6DE5AAF0653}" type="slidenum">
              <a:rPr lang="en-US" smtClean="0"/>
              <a:t>40</a:t>
            </a:fld>
            <a:endParaRPr lang="en-US"/>
          </a:p>
        </p:txBody>
      </p:sp>
    </p:spTree>
    <p:extLst>
      <p:ext uri="{BB962C8B-B14F-4D97-AF65-F5344CB8AC3E}">
        <p14:creationId xmlns:p14="http://schemas.microsoft.com/office/powerpoint/2010/main" val="107624698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However, the size of the limit surface is quite large and each identified cell requires a lookup of 3^d neighbors.</a:t>
            </a:r>
            <a:endParaRPr lang="en-US" dirty="0"/>
          </a:p>
        </p:txBody>
      </p:sp>
      <p:sp>
        <p:nvSpPr>
          <p:cNvPr id="4" name="Slide Number Placeholder 3"/>
          <p:cNvSpPr>
            <a:spLocks noGrp="1"/>
          </p:cNvSpPr>
          <p:nvPr>
            <p:ph type="sldNum" sz="quarter" idx="10"/>
          </p:nvPr>
        </p:nvSpPr>
        <p:spPr/>
        <p:txBody>
          <a:bodyPr/>
          <a:lstStyle/>
          <a:p>
            <a:fld id="{5C482972-E726-D742-AFF3-F6DE5AAF0653}" type="slidenum">
              <a:rPr lang="en-US" smtClean="0"/>
              <a:t>41</a:t>
            </a:fld>
            <a:endParaRPr lang="en-US"/>
          </a:p>
        </p:txBody>
      </p:sp>
    </p:spTree>
    <p:extLst>
      <p:ext uri="{BB962C8B-B14F-4D97-AF65-F5344CB8AC3E}">
        <p14:creationId xmlns:p14="http://schemas.microsoft.com/office/powerpoint/2010/main" val="22826779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open problem I would like to address is can we utilize the gradient information of the limit surface to identify clusters in the limit surface where the gradient is similar in order to more compactly store the limit surface.</a:t>
            </a:r>
            <a:endParaRPr lang="en-US" dirty="0"/>
          </a:p>
        </p:txBody>
      </p:sp>
      <p:sp>
        <p:nvSpPr>
          <p:cNvPr id="4" name="Slide Number Placeholder 3"/>
          <p:cNvSpPr>
            <a:spLocks noGrp="1"/>
          </p:cNvSpPr>
          <p:nvPr>
            <p:ph type="sldNum" sz="quarter" idx="10"/>
          </p:nvPr>
        </p:nvSpPr>
        <p:spPr/>
        <p:txBody>
          <a:bodyPr/>
          <a:lstStyle/>
          <a:p>
            <a:fld id="{5C482972-E726-D742-AFF3-F6DE5AAF0653}" type="slidenum">
              <a:rPr lang="en-US" smtClean="0"/>
              <a:t>42</a:t>
            </a:fld>
            <a:endParaRPr lang="en-US"/>
          </a:p>
        </p:txBody>
      </p:sp>
    </p:spTree>
    <p:extLst>
      <p:ext uri="{BB962C8B-B14F-4D97-AF65-F5344CB8AC3E}">
        <p14:creationId xmlns:p14="http://schemas.microsoft.com/office/powerpoint/2010/main" val="109100340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That is, in a way can we get away with a representation similar to the one shown here where we store a few control points and gradient information.</a:t>
            </a:r>
          </a:p>
          <a:p>
            <a:endParaRPr lang="en-US" dirty="0" smtClean="0"/>
          </a:p>
          <a:p>
            <a:r>
              <a:rPr lang="en-US" dirty="0" smtClean="0"/>
              <a:t>In addition, though this is a bigger leap, at the time of extraction, can we utilize the gradient information to reduce the number of neighbors we need to consider?</a:t>
            </a:r>
            <a:endParaRPr lang="en-US" dirty="0"/>
          </a:p>
        </p:txBody>
      </p:sp>
      <p:sp>
        <p:nvSpPr>
          <p:cNvPr id="4" name="Slide Number Placeholder 3"/>
          <p:cNvSpPr>
            <a:spLocks noGrp="1"/>
          </p:cNvSpPr>
          <p:nvPr>
            <p:ph type="sldNum" sz="quarter" idx="10"/>
          </p:nvPr>
        </p:nvSpPr>
        <p:spPr/>
        <p:txBody>
          <a:bodyPr/>
          <a:lstStyle/>
          <a:p>
            <a:fld id="{5C482972-E726-D742-AFF3-F6DE5AAF0653}" type="slidenum">
              <a:rPr lang="en-US" smtClean="0"/>
              <a:t>43</a:t>
            </a:fld>
            <a:endParaRPr lang="en-US"/>
          </a:p>
        </p:txBody>
      </p:sp>
    </p:spTree>
    <p:extLst>
      <p:ext uri="{BB962C8B-B14F-4D97-AF65-F5344CB8AC3E}">
        <p14:creationId xmlns:p14="http://schemas.microsoft.com/office/powerpoint/2010/main" val="12789169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process begins with data collection. My focus on this portion of the talk will be on adaptive sampling methodologies.</a:t>
            </a:r>
          </a:p>
          <a:p>
            <a:endParaRPr lang="en-US" dirty="0" smtClean="0"/>
          </a:p>
          <a:p>
            <a:r>
              <a:rPr lang="en-US" dirty="0" smtClean="0"/>
              <a:t>Next, we have the analysis phase where we traditionally see visualization techniques employed. The range of analysis techniques is quite broad and depends heavily on the goal of the analysis. Today, I will be focus on a very narrow goal of providing interpretable and accurate </a:t>
            </a:r>
            <a:r>
              <a:rPr lang="en-US" dirty="0" err="1" smtClean="0"/>
              <a:t>sensitivty</a:t>
            </a:r>
            <a:r>
              <a:rPr lang="en-US" dirty="0" smtClean="0"/>
              <a:t> analysis.</a:t>
            </a:r>
          </a:p>
          <a:p>
            <a:endParaRPr lang="en-US" dirty="0" smtClean="0"/>
          </a:p>
          <a:p>
            <a:r>
              <a:rPr lang="en-US" dirty="0" smtClean="0"/>
              <a:t>The last phase is synthesis. Here, we correct our assumptions of the data in order to build more accurate or more efficient models that we can then feed back into the pipeline for more exploration and analysis.</a:t>
            </a:r>
          </a:p>
          <a:p>
            <a:endParaRPr lang="en-US" dirty="0" smtClean="0"/>
          </a:p>
          <a:p>
            <a:r>
              <a:rPr lang="en-US" dirty="0" err="1" smtClean="0"/>
              <a:t>Tbe</a:t>
            </a:r>
            <a:r>
              <a:rPr lang="en-US" dirty="0" smtClean="0"/>
              <a:t> important thing to note, is this is a feedback loop, so we can utilize our enhanced model to begin the cycle again.</a:t>
            </a:r>
          </a:p>
          <a:p>
            <a:endParaRPr lang="en-US" dirty="0" smtClean="0"/>
          </a:p>
          <a:p>
            <a:r>
              <a:rPr lang="en-US" dirty="0" smtClean="0"/>
              <a:t>As suggested in the opening thesis statement, my proposal is to inject topological methods into each phase of this pipeline in order to gain a better understanding of the data.</a:t>
            </a:r>
            <a:endParaRPr lang="en-US" dirty="0"/>
          </a:p>
        </p:txBody>
      </p:sp>
      <p:sp>
        <p:nvSpPr>
          <p:cNvPr id="4" name="Slide Number Placeholder 3"/>
          <p:cNvSpPr>
            <a:spLocks noGrp="1"/>
          </p:cNvSpPr>
          <p:nvPr>
            <p:ph type="sldNum" sz="quarter" idx="10"/>
          </p:nvPr>
        </p:nvSpPr>
        <p:spPr/>
        <p:txBody>
          <a:bodyPr/>
          <a:lstStyle/>
          <a:p>
            <a:fld id="{5C482972-E726-D742-AFF3-F6DE5AAF0653}" type="slidenum">
              <a:rPr lang="en-US" smtClean="0"/>
              <a:t>5</a:t>
            </a:fld>
            <a:endParaRPr lang="en-US"/>
          </a:p>
        </p:txBody>
      </p:sp>
    </p:spTree>
    <p:extLst>
      <p:ext uri="{BB962C8B-B14F-4D97-AF65-F5344CB8AC3E}">
        <p14:creationId xmlns:p14="http://schemas.microsoft.com/office/powerpoint/2010/main" val="15361746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order to adapt methods from topology, we make a few assumptions on our data space namely: we consider the </a:t>
            </a:r>
            <a:r>
              <a:rPr lang="en-US" dirty="0" err="1" smtClean="0"/>
              <a:t>arbitray</a:t>
            </a:r>
            <a:r>
              <a:rPr lang="en-US" dirty="0" smtClean="0"/>
              <a:t> dimensional input space as a manifold, and the target outputs as smooth functions on that manifold space meaning anywhere on the manifold we can evaluate a target response value.</a:t>
            </a:r>
          </a:p>
          <a:p>
            <a:endParaRPr lang="en-US" dirty="0" smtClean="0"/>
          </a:p>
          <a:p>
            <a:r>
              <a:rPr lang="en-US" dirty="0" smtClean="0"/>
              <a:t>Specifically, we are going to consider a branch of differential topology called Morse theory to augment each of these three components: exploration, analysis, and synthesis.</a:t>
            </a:r>
            <a:endParaRPr lang="en-US" dirty="0"/>
          </a:p>
        </p:txBody>
      </p:sp>
      <p:sp>
        <p:nvSpPr>
          <p:cNvPr id="4" name="Slide Number Placeholder 3"/>
          <p:cNvSpPr>
            <a:spLocks noGrp="1"/>
          </p:cNvSpPr>
          <p:nvPr>
            <p:ph type="sldNum" sz="quarter" idx="10"/>
          </p:nvPr>
        </p:nvSpPr>
        <p:spPr/>
        <p:txBody>
          <a:bodyPr/>
          <a:lstStyle/>
          <a:p>
            <a:fld id="{5C482972-E726-D742-AFF3-F6DE5AAF0653}" type="slidenum">
              <a:rPr lang="en-US" smtClean="0"/>
              <a:t>6</a:t>
            </a:fld>
            <a:endParaRPr lang="en-US"/>
          </a:p>
        </p:txBody>
      </p:sp>
    </p:spTree>
    <p:extLst>
      <p:ext uri="{BB962C8B-B14F-4D97-AF65-F5344CB8AC3E}">
        <p14:creationId xmlns:p14="http://schemas.microsoft.com/office/powerpoint/2010/main" val="13187461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clarify, I want to define a few terms from the previous slide. A manifold is a space that locally resembles a Euclidean space of that dimensionality everywhere it is defined.</a:t>
            </a:r>
          </a:p>
          <a:p>
            <a:endParaRPr lang="en-US" dirty="0" smtClean="0"/>
          </a:p>
          <a:p>
            <a:r>
              <a:rPr lang="en-US" dirty="0" smtClean="0"/>
              <a:t>In addition, the target responses we are evaluating will be treated as smooth functions defined over the manifolds. This means at any location in the input manifold, the target and its derivative are continuously defined.</a:t>
            </a:r>
            <a:endParaRPr lang="en-US" dirty="0"/>
          </a:p>
        </p:txBody>
      </p:sp>
      <p:sp>
        <p:nvSpPr>
          <p:cNvPr id="4" name="Slide Number Placeholder 3"/>
          <p:cNvSpPr>
            <a:spLocks noGrp="1"/>
          </p:cNvSpPr>
          <p:nvPr>
            <p:ph type="sldNum" sz="quarter" idx="10"/>
          </p:nvPr>
        </p:nvSpPr>
        <p:spPr/>
        <p:txBody>
          <a:bodyPr/>
          <a:lstStyle/>
          <a:p>
            <a:fld id="{5C482972-E726-D742-AFF3-F6DE5AAF0653}" type="slidenum">
              <a:rPr lang="en-US" smtClean="0"/>
              <a:t>7</a:t>
            </a:fld>
            <a:endParaRPr lang="en-US"/>
          </a:p>
        </p:txBody>
      </p:sp>
    </p:spTree>
    <p:extLst>
      <p:ext uri="{BB962C8B-B14F-4D97-AF65-F5344CB8AC3E}">
        <p14:creationId xmlns:p14="http://schemas.microsoft.com/office/powerpoint/2010/main" val="19724019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From Morse theory, we are interested in two key concepts illustrated here. So, consider the terrain on the left as a 2D manifold with height representing the function value. In the top image, we are tracking the evolution of </a:t>
            </a:r>
            <a:r>
              <a:rPr lang="en-US" dirty="0" err="1" smtClean="0"/>
              <a:t>levelsets</a:t>
            </a:r>
            <a:r>
              <a:rPr lang="en-US" dirty="0" smtClean="0"/>
              <a:t>. That is, when the topology of the </a:t>
            </a:r>
            <a:r>
              <a:rPr lang="en-US" dirty="0" err="1" smtClean="0"/>
              <a:t>levelsets</a:t>
            </a:r>
            <a:r>
              <a:rPr lang="en-US" dirty="0" smtClean="0"/>
              <a:t> changes. You see on the right image a tree view  that shows each leaf as the birth or death of a connected component of the </a:t>
            </a:r>
            <a:r>
              <a:rPr lang="en-US" dirty="0" err="1" smtClean="0"/>
              <a:t>levelset</a:t>
            </a:r>
            <a:r>
              <a:rPr lang="en-US" dirty="0" smtClean="0"/>
              <a:t> and branches in the tree represent splits and merges of the connected components.</a:t>
            </a:r>
          </a:p>
          <a:p>
            <a:endParaRPr lang="en-US" dirty="0" smtClean="0"/>
          </a:p>
          <a:p>
            <a:r>
              <a:rPr lang="en-US" dirty="0" smtClean="0"/>
              <a:t>We see the vertical position of each node in the tree represents the </a:t>
            </a:r>
            <a:r>
              <a:rPr lang="en-US" dirty="0" err="1" smtClean="0"/>
              <a:t>isovalue</a:t>
            </a:r>
            <a:r>
              <a:rPr lang="en-US" dirty="0" smtClean="0"/>
              <a:t> at which that event occurs. So, if we choose an </a:t>
            </a:r>
            <a:r>
              <a:rPr lang="en-US" dirty="0" err="1" smtClean="0"/>
              <a:t>isovalue</a:t>
            </a:r>
            <a:r>
              <a:rPr lang="en-US" dirty="0" smtClean="0"/>
              <a:t> and cut the tree, we note that each intersection with the dashed line represents a </a:t>
            </a:r>
            <a:r>
              <a:rPr lang="en-US" dirty="0" err="1" smtClean="0"/>
              <a:t>seaparate</a:t>
            </a:r>
            <a:r>
              <a:rPr lang="en-US" dirty="0" smtClean="0"/>
              <a:t> component of the </a:t>
            </a:r>
            <a:r>
              <a:rPr lang="en-US" dirty="0" err="1" smtClean="0"/>
              <a:t>levelset</a:t>
            </a:r>
            <a:r>
              <a:rPr lang="en-US" dirty="0" smtClean="0"/>
              <a:t>.</a:t>
            </a:r>
          </a:p>
          <a:p>
            <a:endParaRPr lang="en-US" dirty="0" smtClean="0"/>
          </a:p>
          <a:p>
            <a:r>
              <a:rPr lang="en-US" dirty="0" smtClean="0"/>
              <a:t>In the lower example, we are showing a Morse-</a:t>
            </a:r>
            <a:r>
              <a:rPr lang="en-US" dirty="0" err="1" smtClean="0"/>
              <a:t>Smale</a:t>
            </a:r>
            <a:r>
              <a:rPr lang="en-US" dirty="0" smtClean="0"/>
              <a:t> complex which instead partitions the data based on gradient flow. In this example, every location is associated with the source and sink of the integral line that passes through it. So, if we consider the orange partition that is facing us, if we trace the gradient from any location upward we will end up at the blue maximum point </a:t>
            </a:r>
            <a:r>
              <a:rPr lang="en-US" dirty="0" err="1" smtClean="0"/>
              <a:t>occuring</a:t>
            </a:r>
            <a:r>
              <a:rPr lang="en-US" dirty="0" smtClean="0"/>
              <a:t> in the center of the image. Conversely, if we trace the negative gradient from any location on the orange patch, we will end up at the minimum </a:t>
            </a:r>
            <a:r>
              <a:rPr lang="en-US" dirty="0" err="1" smtClean="0"/>
              <a:t>occuring</a:t>
            </a:r>
            <a:r>
              <a:rPr lang="en-US" dirty="0" smtClean="0"/>
              <a:t> at the lower right of the image.</a:t>
            </a:r>
            <a:endParaRPr lang="en-US" dirty="0"/>
          </a:p>
        </p:txBody>
      </p:sp>
      <p:sp>
        <p:nvSpPr>
          <p:cNvPr id="4" name="Slide Number Placeholder 3"/>
          <p:cNvSpPr>
            <a:spLocks noGrp="1"/>
          </p:cNvSpPr>
          <p:nvPr>
            <p:ph type="sldNum" sz="quarter" idx="10"/>
          </p:nvPr>
        </p:nvSpPr>
        <p:spPr/>
        <p:txBody>
          <a:bodyPr/>
          <a:lstStyle/>
          <a:p>
            <a:fld id="{5C482972-E726-D742-AFF3-F6DE5AAF0653}" type="slidenum">
              <a:rPr lang="en-US" smtClean="0"/>
              <a:t>8</a:t>
            </a:fld>
            <a:endParaRPr lang="en-US"/>
          </a:p>
        </p:txBody>
      </p:sp>
    </p:spTree>
    <p:extLst>
      <p:ext uri="{BB962C8B-B14F-4D97-AF65-F5344CB8AC3E}">
        <p14:creationId xmlns:p14="http://schemas.microsoft.com/office/powerpoint/2010/main" val="6106647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nice feature of the Morse-</a:t>
            </a:r>
            <a:r>
              <a:rPr lang="en-US" dirty="0" err="1" smtClean="0"/>
              <a:t>Smale</a:t>
            </a:r>
            <a:r>
              <a:rPr lang="en-US" dirty="0" smtClean="0"/>
              <a:t> complex is that we can associate a notion of feature scale. That is we can simplify or smooth away smaller features while maintaining the larger ones to arrive at a less resolved partitioning. This is done through a process known as persistence simplification.</a:t>
            </a:r>
          </a:p>
          <a:p>
            <a:endParaRPr lang="en-US" dirty="0" smtClean="0"/>
          </a:p>
          <a:p>
            <a:r>
              <a:rPr lang="en-US" dirty="0" smtClean="0"/>
              <a:t>Consider, this 1D function. Basically, we are going to pair neighboring critical points based on their smallest function value difference neighboring critical point (at the time of cancellation), and associate their function value difference as their combined persistence.</a:t>
            </a:r>
          </a:p>
          <a:p>
            <a:endParaRPr lang="en-US" dirty="0" smtClean="0"/>
          </a:p>
          <a:p>
            <a:r>
              <a:rPr lang="en-US" dirty="0" smtClean="0"/>
              <a:t>In this case, we first pair and cancel the small peak/valley combination on the left of this function.</a:t>
            </a:r>
          </a:p>
          <a:p>
            <a:endParaRPr lang="en-US" dirty="0" smtClean="0"/>
          </a:p>
          <a:p>
            <a:r>
              <a:rPr lang="en-US" dirty="0" smtClean="0"/>
              <a:t>Next, we pair the larger maximum and minimum together.</a:t>
            </a:r>
          </a:p>
          <a:p>
            <a:endParaRPr lang="en-US" dirty="0" smtClean="0"/>
          </a:p>
          <a:p>
            <a:r>
              <a:rPr lang="en-US" dirty="0" smtClean="0"/>
              <a:t>Lastly, we pair the local minimum and maximum </a:t>
            </a:r>
            <a:r>
              <a:rPr lang="en-US" dirty="0" err="1" smtClean="0"/>
              <a:t>occuring</a:t>
            </a:r>
            <a:r>
              <a:rPr lang="en-US" dirty="0" smtClean="0"/>
              <a:t> at the boundaries of the data. Note, that the last pair are not adjacent in the function, but since we have cancelled all of the other critical points they are now considered adjacent.</a:t>
            </a:r>
            <a:endParaRPr lang="en-US" dirty="0"/>
          </a:p>
        </p:txBody>
      </p:sp>
      <p:sp>
        <p:nvSpPr>
          <p:cNvPr id="4" name="Slide Number Placeholder 3"/>
          <p:cNvSpPr>
            <a:spLocks noGrp="1"/>
          </p:cNvSpPr>
          <p:nvPr>
            <p:ph type="sldNum" sz="quarter" idx="10"/>
          </p:nvPr>
        </p:nvSpPr>
        <p:spPr/>
        <p:txBody>
          <a:bodyPr/>
          <a:lstStyle/>
          <a:p>
            <a:fld id="{5C482972-E726-D742-AFF3-F6DE5AAF0653}" type="slidenum">
              <a:rPr lang="en-US" smtClean="0"/>
              <a:t>9</a:t>
            </a:fld>
            <a:endParaRPr lang="en-US"/>
          </a:p>
        </p:txBody>
      </p:sp>
    </p:spTree>
    <p:extLst>
      <p:ext uri="{BB962C8B-B14F-4D97-AF65-F5344CB8AC3E}">
        <p14:creationId xmlns:p14="http://schemas.microsoft.com/office/powerpoint/2010/main" val="8735038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solidFill>
            <a:schemeClr val="accent2"/>
          </a:solidFill>
          <a:effectLst>
            <a:outerShdw blurRad="50800" dist="38100" dir="2700000" algn="tl" rotWithShape="0">
              <a:srgbClr val="000000">
                <a:alpha val="43000"/>
              </a:srgbClr>
            </a:outerShdw>
          </a:effectLst>
        </p:spPr>
        <p:txBody>
          <a:bodyPr/>
          <a:lstStyle>
            <a:lvl1pPr>
              <a:defRPr>
                <a:solidFill>
                  <a:schemeClr val="bg1"/>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C692C3D-6071-B247-83A4-0365753FE224}" type="datetime1">
              <a:rPr lang="en-US" smtClean="0"/>
              <a:t>8/18/16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9D9FE6-5D08-3B48-9104-2B1B3E27A71F}" type="slidenum">
              <a:rPr lang="en-US" smtClean="0"/>
              <a:t>‹#›</a:t>
            </a:fld>
            <a:endParaRPr lang="en-US"/>
          </a:p>
        </p:txBody>
      </p:sp>
    </p:spTree>
    <p:extLst>
      <p:ext uri="{BB962C8B-B14F-4D97-AF65-F5344CB8AC3E}">
        <p14:creationId xmlns:p14="http://schemas.microsoft.com/office/powerpoint/2010/main" val="42165234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9C757FD9-1695-854D-80FF-2DD25D15D356}" type="datetime1">
              <a:rPr lang="en-US" smtClean="0"/>
              <a:t>8/18/16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C9D9FE6-5D08-3B48-9104-2B1B3E27A71F}" type="slidenum">
              <a:rPr lang="en-US" smtClean="0"/>
              <a:t>‹#›</a:t>
            </a:fld>
            <a:endParaRPr lang="en-US"/>
          </a:p>
        </p:txBody>
      </p:sp>
    </p:spTree>
    <p:extLst>
      <p:ext uri="{BB962C8B-B14F-4D97-AF65-F5344CB8AC3E}">
        <p14:creationId xmlns:p14="http://schemas.microsoft.com/office/powerpoint/2010/main" val="4292797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D68D8D91-D4E0-2B42-9D09-8869274AEBAB}" type="datetime1">
              <a:rPr lang="en-US" smtClean="0"/>
              <a:t>8/18/16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C9D9FE6-5D08-3B48-9104-2B1B3E27A71F}" type="slidenum">
              <a:rPr lang="en-US" smtClean="0"/>
              <a:t>‹#›</a:t>
            </a:fld>
            <a:endParaRPr lang="en-US"/>
          </a:p>
        </p:txBody>
      </p:sp>
    </p:spTree>
    <p:extLst>
      <p:ext uri="{BB962C8B-B14F-4D97-AF65-F5344CB8AC3E}">
        <p14:creationId xmlns:p14="http://schemas.microsoft.com/office/powerpoint/2010/main" val="189110428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8B0EB43-302F-C748-BE9A-4FF1F5A5AABB}" type="datetime1">
              <a:rPr lang="en-US" smtClean="0"/>
              <a:t>8/18/16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C9D9FE6-5D08-3B48-9104-2B1B3E27A71F}" type="slidenum">
              <a:rPr lang="en-US" smtClean="0"/>
              <a:t>‹#›</a:t>
            </a:fld>
            <a:endParaRPr lang="en-US"/>
          </a:p>
        </p:txBody>
      </p:sp>
    </p:spTree>
    <p:extLst>
      <p:ext uri="{BB962C8B-B14F-4D97-AF65-F5344CB8AC3E}">
        <p14:creationId xmlns:p14="http://schemas.microsoft.com/office/powerpoint/2010/main" val="85078424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92CD420-4DFA-9247-AAE6-C1359570ADA9}" type="datetime1">
              <a:rPr lang="en-US" smtClean="0"/>
              <a:t>8/18/16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C9D9FE6-5D08-3B48-9104-2B1B3E27A71F}" type="slidenum">
              <a:rPr lang="en-US" smtClean="0"/>
              <a:t>‹#›</a:t>
            </a:fld>
            <a:endParaRPr lang="en-US"/>
          </a:p>
        </p:txBody>
      </p:sp>
    </p:spTree>
    <p:extLst>
      <p:ext uri="{BB962C8B-B14F-4D97-AF65-F5344CB8AC3E}">
        <p14:creationId xmlns:p14="http://schemas.microsoft.com/office/powerpoint/2010/main" val="31693312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BA83D8F-D913-624D-A15C-CC2A56F7F2F2}" type="datetime1">
              <a:rPr lang="en-US" smtClean="0"/>
              <a:t>8/18/16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C9D9FE6-5D08-3B48-9104-2B1B3E27A71F}" type="slidenum">
              <a:rPr lang="en-US" smtClean="0"/>
              <a:t>‹#›</a:t>
            </a:fld>
            <a:endParaRPr lang="en-US"/>
          </a:p>
        </p:txBody>
      </p:sp>
    </p:spTree>
    <p:extLst>
      <p:ext uri="{BB962C8B-B14F-4D97-AF65-F5344CB8AC3E}">
        <p14:creationId xmlns:p14="http://schemas.microsoft.com/office/powerpoint/2010/main" val="370600524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86B25AB-F16D-0C46-AC78-C05E934128E2}" type="datetime1">
              <a:rPr lang="en-US" smtClean="0"/>
              <a:t>8/18/16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9D9FE6-5D08-3B48-9104-2B1B3E27A71F}" type="slidenum">
              <a:rPr lang="en-US" smtClean="0"/>
              <a:t>‹#›</a:t>
            </a:fld>
            <a:endParaRPr lang="en-US"/>
          </a:p>
        </p:txBody>
      </p:sp>
    </p:spTree>
    <p:extLst>
      <p:ext uri="{BB962C8B-B14F-4D97-AF65-F5344CB8AC3E}">
        <p14:creationId xmlns:p14="http://schemas.microsoft.com/office/powerpoint/2010/main" val="367994190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36E6197-AF7A-E447-9831-C17A69E6985A}" type="datetime1">
              <a:rPr lang="en-US" smtClean="0"/>
              <a:t>8/18/16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9D9FE6-5D08-3B48-9104-2B1B3E27A71F}" type="slidenum">
              <a:rPr lang="en-US" smtClean="0"/>
              <a:t>‹#›</a:t>
            </a:fld>
            <a:endParaRPr lang="en-US"/>
          </a:p>
        </p:txBody>
      </p:sp>
    </p:spTree>
    <p:extLst>
      <p:ext uri="{BB962C8B-B14F-4D97-AF65-F5344CB8AC3E}">
        <p14:creationId xmlns:p14="http://schemas.microsoft.com/office/powerpoint/2010/main" val="17876545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2"/>
          </a:solidFill>
        </p:spPr>
        <p:txBody>
          <a:bodyPr/>
          <a:lstStyle>
            <a:lvl1pPr algn="l">
              <a:defRPr>
                <a:solidFill>
                  <a:schemeClr val="bg1"/>
                </a:solidFill>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1CC176B-6138-FC43-9EEC-581EC4482A07}" type="datetime1">
              <a:rPr lang="en-US" smtClean="0"/>
              <a:t>8/18/16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9D9FE6-5D08-3B48-9104-2B1B3E27A71F}" type="slidenum">
              <a:rPr lang="en-US" smtClean="0"/>
              <a:t>‹#›</a:t>
            </a:fld>
            <a:endParaRPr lang="en-US"/>
          </a:p>
        </p:txBody>
      </p:sp>
    </p:spTree>
    <p:extLst>
      <p:ext uri="{BB962C8B-B14F-4D97-AF65-F5344CB8AC3E}">
        <p14:creationId xmlns:p14="http://schemas.microsoft.com/office/powerpoint/2010/main" val="21240064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1"/>
          </a:solidFill>
        </p:spPr>
        <p:txBody>
          <a:bodyPr/>
          <a:lstStyle>
            <a:lvl1pPr algn="l">
              <a:defRPr>
                <a:solidFill>
                  <a:schemeClr val="bg1"/>
                </a:solidFill>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ACCE37C-997E-FA4C-814F-C3591FBDB2AC}" type="datetime1">
              <a:rPr lang="en-US" smtClean="0"/>
              <a:t>8/18/16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9D9FE6-5D08-3B48-9104-2B1B3E27A71F}" type="slidenum">
              <a:rPr lang="en-US" smtClean="0"/>
              <a:t>‹#›</a:t>
            </a:fld>
            <a:endParaRPr lang="en-US"/>
          </a:p>
        </p:txBody>
      </p:sp>
    </p:spTree>
    <p:extLst>
      <p:ext uri="{BB962C8B-B14F-4D97-AF65-F5344CB8AC3E}">
        <p14:creationId xmlns:p14="http://schemas.microsoft.com/office/powerpoint/2010/main" val="11622150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3"/>
          </a:solidFill>
        </p:spPr>
        <p:txBody>
          <a:bodyPr/>
          <a:lstStyle>
            <a:lvl1pPr algn="l">
              <a:defRPr>
                <a:solidFill>
                  <a:schemeClr val="bg1"/>
                </a:solidFill>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14A9A60-4533-B648-8097-51B6EFCF275C}" type="datetime1">
              <a:rPr lang="en-US" smtClean="0"/>
              <a:t>8/18/16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9D9FE6-5D08-3B48-9104-2B1B3E27A71F}" type="slidenum">
              <a:rPr lang="en-US" smtClean="0"/>
              <a:t>‹#›</a:t>
            </a:fld>
            <a:endParaRPr lang="en-US"/>
          </a:p>
        </p:txBody>
      </p:sp>
    </p:spTree>
    <p:extLst>
      <p:ext uri="{BB962C8B-B14F-4D97-AF65-F5344CB8AC3E}">
        <p14:creationId xmlns:p14="http://schemas.microsoft.com/office/powerpoint/2010/main" val="11622150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4"/>
          </a:solidFill>
        </p:spPr>
        <p:txBody>
          <a:bodyPr/>
          <a:lstStyle>
            <a:lvl1pPr algn="l">
              <a:defRPr>
                <a:solidFill>
                  <a:schemeClr val="bg1"/>
                </a:solidFill>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D8AB74F-2618-B54B-AAB2-9E86F30656F5}" type="datetime1">
              <a:rPr lang="en-US" smtClean="0"/>
              <a:t>8/18/16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9D9FE6-5D08-3B48-9104-2B1B3E27A71F}" type="slidenum">
              <a:rPr lang="en-US" smtClean="0"/>
              <a:t>‹#›</a:t>
            </a:fld>
            <a:endParaRPr lang="en-US"/>
          </a:p>
        </p:txBody>
      </p:sp>
    </p:spTree>
    <p:extLst>
      <p:ext uri="{BB962C8B-B14F-4D97-AF65-F5344CB8AC3E}">
        <p14:creationId xmlns:p14="http://schemas.microsoft.com/office/powerpoint/2010/main" val="41556993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4_Title and Content">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5"/>
          </a:solidFill>
        </p:spPr>
        <p:txBody>
          <a:bodyPr/>
          <a:lstStyle>
            <a:lvl1pPr algn="l">
              <a:defRPr>
                <a:solidFill>
                  <a:schemeClr val="bg1"/>
                </a:solidFill>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8B0DA67-B6C3-AF42-8122-F8248F3E87F7}" type="datetime1">
              <a:rPr lang="en-US" smtClean="0"/>
              <a:t>8/18/16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9D9FE6-5D08-3B48-9104-2B1B3E27A71F}" type="slidenum">
              <a:rPr lang="en-US" smtClean="0"/>
              <a:t>‹#›</a:t>
            </a:fld>
            <a:endParaRPr lang="en-US"/>
          </a:p>
        </p:txBody>
      </p:sp>
    </p:spTree>
    <p:extLst>
      <p:ext uri="{BB962C8B-B14F-4D97-AF65-F5344CB8AC3E}">
        <p14:creationId xmlns:p14="http://schemas.microsoft.com/office/powerpoint/2010/main" val="41556993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5_Title and Content">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6"/>
          </a:solidFill>
        </p:spPr>
        <p:txBody>
          <a:bodyPr/>
          <a:lstStyle>
            <a:lvl1pPr algn="l">
              <a:defRPr>
                <a:solidFill>
                  <a:schemeClr val="bg1"/>
                </a:solidFill>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9309A5F-D65D-5A4E-B1DB-B1951CB55C76}" type="datetime1">
              <a:rPr lang="en-US" smtClean="0"/>
              <a:t>8/18/16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9D9FE6-5D08-3B48-9104-2B1B3E27A71F}" type="slidenum">
              <a:rPr lang="en-US" smtClean="0"/>
              <a:t>‹#›</a:t>
            </a:fld>
            <a:endParaRPr lang="en-US"/>
          </a:p>
        </p:txBody>
      </p:sp>
    </p:spTree>
    <p:extLst>
      <p:ext uri="{BB962C8B-B14F-4D97-AF65-F5344CB8AC3E}">
        <p14:creationId xmlns:p14="http://schemas.microsoft.com/office/powerpoint/2010/main" val="41556993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dirty="0" smtClean="0"/>
              <a:t>Click to edit Master title style</a:t>
            </a:r>
            <a:endParaRPr lang="en-US"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Click to edit Master text styles</a:t>
            </a:r>
          </a:p>
        </p:txBody>
      </p:sp>
      <p:sp>
        <p:nvSpPr>
          <p:cNvPr id="4" name="Date Placeholder 3"/>
          <p:cNvSpPr>
            <a:spLocks noGrp="1"/>
          </p:cNvSpPr>
          <p:nvPr>
            <p:ph type="dt" sz="half" idx="10"/>
          </p:nvPr>
        </p:nvSpPr>
        <p:spPr/>
        <p:txBody>
          <a:bodyPr/>
          <a:lstStyle/>
          <a:p>
            <a:fld id="{40698410-086D-124D-BFB1-FF8E6B261679}" type="datetime1">
              <a:rPr lang="en-US" smtClean="0"/>
              <a:t>8/18/16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9D9FE6-5D08-3B48-9104-2B1B3E27A71F}" type="slidenum">
              <a:rPr lang="en-US" smtClean="0"/>
              <a:t>‹#›</a:t>
            </a:fld>
            <a:endParaRPr lang="en-US"/>
          </a:p>
        </p:txBody>
      </p:sp>
    </p:spTree>
    <p:extLst>
      <p:ext uri="{BB962C8B-B14F-4D97-AF65-F5344CB8AC3E}">
        <p14:creationId xmlns:p14="http://schemas.microsoft.com/office/powerpoint/2010/main" val="8137021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C29522F7-4CCE-294E-82E2-58D6B96129BD}" type="datetime1">
              <a:rPr lang="en-US" smtClean="0"/>
              <a:t>8/18/16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C9D9FE6-5D08-3B48-9104-2B1B3E27A71F}" type="slidenum">
              <a:rPr lang="en-US" smtClean="0"/>
              <a:t>‹#›</a:t>
            </a:fld>
            <a:endParaRPr lang="en-US"/>
          </a:p>
        </p:txBody>
      </p:sp>
    </p:spTree>
    <p:extLst>
      <p:ext uri="{BB962C8B-B14F-4D97-AF65-F5344CB8AC3E}">
        <p14:creationId xmlns:p14="http://schemas.microsoft.com/office/powerpoint/2010/main" val="1342783729"/>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0"/>
            <a:ext cx="9144000" cy="704851"/>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0" y="704852"/>
            <a:ext cx="9144000" cy="5421312"/>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4FAE7C3-43CC-FF48-87D8-CFE00C665D30}" type="datetime1">
              <a:rPr lang="en-US" smtClean="0"/>
              <a:t>8/18/16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D9FE6-5D08-3B48-9104-2B1B3E27A71F}" type="slidenum">
              <a:rPr lang="en-US" smtClean="0"/>
              <a:t>‹#›</a:t>
            </a:fld>
            <a:endParaRPr lang="en-US"/>
          </a:p>
        </p:txBody>
      </p:sp>
    </p:spTree>
    <p:extLst>
      <p:ext uri="{BB962C8B-B14F-4D97-AF65-F5344CB8AC3E}">
        <p14:creationId xmlns:p14="http://schemas.microsoft.com/office/powerpoint/2010/main" val="17364402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61" r:id="rId4"/>
    <p:sldLayoutId id="2147483662" r:id="rId5"/>
    <p:sldLayoutId id="2147483663" r:id="rId6"/>
    <p:sldLayoutId id="2147483664" r:id="rId7"/>
    <p:sldLayoutId id="2147483651" r:id="rId8"/>
    <p:sldLayoutId id="2147483652" r:id="rId9"/>
    <p:sldLayoutId id="2147483653" r:id="rId10"/>
    <p:sldLayoutId id="2147483654" r:id="rId11"/>
    <p:sldLayoutId id="2147483655" r:id="rId12"/>
    <p:sldLayoutId id="2147483656" r:id="rId13"/>
    <p:sldLayoutId id="2147483657" r:id="rId14"/>
    <p:sldLayoutId id="2147483658" r:id="rId15"/>
    <p:sldLayoutId id="2147483659" r:id="rId16"/>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5.xml"/><Relationship Id="rId4" Type="http://schemas.openxmlformats.org/officeDocument/2006/relationships/diagramLayout" Target="../diagrams/layout5.xml"/><Relationship Id="rId5" Type="http://schemas.openxmlformats.org/officeDocument/2006/relationships/diagramQuickStyle" Target="../diagrams/quickStyle5.xml"/><Relationship Id="rId6" Type="http://schemas.openxmlformats.org/officeDocument/2006/relationships/diagramColors" Target="../diagrams/colors5.xml"/><Relationship Id="rId7" Type="http://schemas.microsoft.com/office/2007/relationships/diagramDrawing" Target="../diagrams/drawing5.xml"/><Relationship Id="rId1" Type="http://schemas.openxmlformats.org/officeDocument/2006/relationships/slideLayout" Target="../slideLayouts/slideLayout5.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6.xml"/><Relationship Id="rId4" Type="http://schemas.openxmlformats.org/officeDocument/2006/relationships/diagramLayout" Target="../diagrams/layout6.xml"/><Relationship Id="rId5" Type="http://schemas.openxmlformats.org/officeDocument/2006/relationships/diagramQuickStyle" Target="../diagrams/quickStyle6.xml"/><Relationship Id="rId6" Type="http://schemas.openxmlformats.org/officeDocument/2006/relationships/diagramColors" Target="../diagrams/colors6.xml"/><Relationship Id="rId7" Type="http://schemas.microsoft.com/office/2007/relationships/diagramDrawing" Target="../diagrams/drawing6.xml"/><Relationship Id="rId8" Type="http://schemas.openxmlformats.org/officeDocument/2006/relationships/image" Target="../media/image5.png"/><Relationship Id="rId9" Type="http://schemas.openxmlformats.org/officeDocument/2006/relationships/image" Target="../media/image6.png"/><Relationship Id="rId10" Type="http://schemas.openxmlformats.org/officeDocument/2006/relationships/image" Target="../media/image7.png"/><Relationship Id="rId11" Type="http://schemas.openxmlformats.org/officeDocument/2006/relationships/image" Target="../media/image8.png"/><Relationship Id="rId1" Type="http://schemas.openxmlformats.org/officeDocument/2006/relationships/slideLayout" Target="../slideLayouts/slideLayout5.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1" Type="http://schemas.openxmlformats.org/officeDocument/2006/relationships/slideLayout" Target="../slideLayouts/slideLayout5.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1.png"/><Relationship Id="rId5" Type="http://schemas.openxmlformats.org/officeDocument/2006/relationships/image" Target="../media/image12.png"/><Relationship Id="rId6" Type="http://schemas.openxmlformats.org/officeDocument/2006/relationships/image" Target="../media/image13.png"/><Relationship Id="rId1" Type="http://schemas.openxmlformats.org/officeDocument/2006/relationships/slideLayout" Target="../slideLayouts/slideLayout5.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1" Type="http://schemas.openxmlformats.org/officeDocument/2006/relationships/slideLayout" Target="../slideLayouts/slideLayout5.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19.png"/><Relationship Id="rId6" Type="http://schemas.openxmlformats.org/officeDocument/2006/relationships/image" Target="../media/image20.png"/><Relationship Id="rId7" Type="http://schemas.openxmlformats.org/officeDocument/2006/relationships/image" Target="../media/image21.png"/><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24.png"/><Relationship Id="rId6" Type="http://schemas.openxmlformats.org/officeDocument/2006/relationships/image" Target="../media/image25.png"/><Relationship Id="rId7" Type="http://schemas.openxmlformats.org/officeDocument/2006/relationships/image" Target="../media/image26.png"/><Relationship Id="rId8" Type="http://schemas.openxmlformats.org/officeDocument/2006/relationships/image" Target="../media/image27.png"/><Relationship Id="rId9" Type="http://schemas.openxmlformats.org/officeDocument/2006/relationships/image" Target="../media/image28.png"/><Relationship Id="rId10" Type="http://schemas.openxmlformats.org/officeDocument/2006/relationships/image" Target="../media/image29.png"/><Relationship Id="rId1" Type="http://schemas.openxmlformats.org/officeDocument/2006/relationships/slideLayout" Target="../slideLayouts/slideLayout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1.png"/><Relationship Id="rId5" Type="http://schemas.openxmlformats.org/officeDocument/2006/relationships/image" Target="../media/image32.png"/><Relationship Id="rId6" Type="http://schemas.openxmlformats.org/officeDocument/2006/relationships/image" Target="../media/image33.png"/><Relationship Id="rId7" Type="http://schemas.openxmlformats.org/officeDocument/2006/relationships/image" Target="../media/image34.png"/><Relationship Id="rId8" Type="http://schemas.openxmlformats.org/officeDocument/2006/relationships/image" Target="../media/image35.png"/><Relationship Id="rId1" Type="http://schemas.openxmlformats.org/officeDocument/2006/relationships/slideLayout" Target="../slideLayouts/slideLayout5.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7.xml"/><Relationship Id="rId4" Type="http://schemas.openxmlformats.org/officeDocument/2006/relationships/diagramLayout" Target="../diagrams/layout7.xml"/><Relationship Id="rId5" Type="http://schemas.openxmlformats.org/officeDocument/2006/relationships/diagramQuickStyle" Target="../diagrams/quickStyle7.xml"/><Relationship Id="rId6" Type="http://schemas.openxmlformats.org/officeDocument/2006/relationships/diagramColors" Target="../diagrams/colors7.xml"/><Relationship Id="rId7" Type="http://schemas.microsoft.com/office/2007/relationships/diagramDrawing" Target="../diagrams/drawing7.xml"/><Relationship Id="rId1" Type="http://schemas.openxmlformats.org/officeDocument/2006/relationships/slideLayout" Target="../slideLayouts/slideLayout5.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 Id="rId3" Type="http://schemas.openxmlformats.org/officeDocument/2006/relationships/image" Target="../media/image36.png"/></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4" Type="http://schemas.openxmlformats.org/officeDocument/2006/relationships/image" Target="../media/image38.png"/><Relationship Id="rId5" Type="http://schemas.openxmlformats.org/officeDocument/2006/relationships/image" Target="../media/image39.png"/><Relationship Id="rId6" Type="http://schemas.openxmlformats.org/officeDocument/2006/relationships/image" Target="../media/image40.png"/><Relationship Id="rId1" Type="http://schemas.openxmlformats.org/officeDocument/2006/relationships/slideLayout" Target="../slideLayouts/slideLayout7.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 Id="rId3" Type="http://schemas.openxmlformats.org/officeDocument/2006/relationships/image" Target="../media/image41.png"/></Relationships>
</file>

<file path=ppt/slides/_rels/slide24.xml.rels><?xml version="1.0" encoding="UTF-8" standalone="yes"?>
<Relationships xmlns="http://schemas.openxmlformats.org/package/2006/relationships"><Relationship Id="rId3" Type="http://schemas.openxmlformats.org/officeDocument/2006/relationships/image" Target="../media/image42.png"/><Relationship Id="rId4" Type="http://schemas.openxmlformats.org/officeDocument/2006/relationships/image" Target="../media/image43.png"/><Relationship Id="rId5" Type="http://schemas.openxmlformats.org/officeDocument/2006/relationships/diagramData" Target="../diagrams/data8.xml"/><Relationship Id="rId6" Type="http://schemas.openxmlformats.org/officeDocument/2006/relationships/diagramLayout" Target="../diagrams/layout8.xml"/><Relationship Id="rId7" Type="http://schemas.openxmlformats.org/officeDocument/2006/relationships/diagramQuickStyle" Target="../diagrams/quickStyle8.xml"/><Relationship Id="rId8" Type="http://schemas.openxmlformats.org/officeDocument/2006/relationships/diagramColors" Target="../diagrams/colors8.xml"/><Relationship Id="rId9" Type="http://schemas.microsoft.com/office/2007/relationships/diagramDrawing" Target="../diagrams/drawing8.xml"/><Relationship Id="rId1" Type="http://schemas.openxmlformats.org/officeDocument/2006/relationships/slideLayout" Target="../slideLayouts/slideLayout7.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 Id="rId3" Type="http://schemas.openxmlformats.org/officeDocument/2006/relationships/image" Target="../media/image4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6.xml"/><Relationship Id="rId3" Type="http://schemas.openxmlformats.org/officeDocument/2006/relationships/image" Target="../media/image4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7.xml"/><Relationship Id="rId3" Type="http://schemas.openxmlformats.org/officeDocument/2006/relationships/image" Target="../media/image44.png"/></Relationships>
</file>

<file path=ppt/slides/_rels/slide28.xml.rels><?xml version="1.0" encoding="UTF-8" standalone="yes"?>
<Relationships xmlns="http://schemas.openxmlformats.org/package/2006/relationships"><Relationship Id="rId3" Type="http://schemas.openxmlformats.org/officeDocument/2006/relationships/image" Target="../media/image45.png"/><Relationship Id="rId4" Type="http://schemas.openxmlformats.org/officeDocument/2006/relationships/image" Target="../media/image46.png"/><Relationship Id="rId5" Type="http://schemas.openxmlformats.org/officeDocument/2006/relationships/image" Target="../media/image47.png"/><Relationship Id="rId6" Type="http://schemas.openxmlformats.org/officeDocument/2006/relationships/image" Target="../media/image48.png"/><Relationship Id="rId1" Type="http://schemas.openxmlformats.org/officeDocument/2006/relationships/slideLayout" Target="../slideLayouts/slideLayout7.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3" Type="http://schemas.openxmlformats.org/officeDocument/2006/relationships/image" Target="../media/image49.png"/><Relationship Id="rId4" Type="http://schemas.openxmlformats.org/officeDocument/2006/relationships/image" Target="../media/image50.png"/><Relationship Id="rId5" Type="http://schemas.openxmlformats.org/officeDocument/2006/relationships/image" Target="../media/image51.png"/><Relationship Id="rId1" Type="http://schemas.openxmlformats.org/officeDocument/2006/relationships/slideLayout" Target="../slideLayouts/slideLayout7.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image" Target="../media/image48.png"/><Relationship Id="rId4" Type="http://schemas.openxmlformats.org/officeDocument/2006/relationships/image" Target="../media/image51.png"/><Relationship Id="rId1" Type="http://schemas.openxmlformats.org/officeDocument/2006/relationships/slideLayout" Target="../slideLayouts/slideLayout7.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1.xml"/><Relationship Id="rId3" Type="http://schemas.openxmlformats.org/officeDocument/2006/relationships/image" Target="../media/image52.png"/></Relationships>
</file>

<file path=ppt/slides/_rels/slide32.xml.rels><?xml version="1.0" encoding="UTF-8" standalone="yes"?>
<Relationships xmlns="http://schemas.openxmlformats.org/package/2006/relationships"><Relationship Id="rId3" Type="http://schemas.openxmlformats.org/officeDocument/2006/relationships/diagramData" Target="../diagrams/data9.xml"/><Relationship Id="rId4" Type="http://schemas.openxmlformats.org/officeDocument/2006/relationships/diagramLayout" Target="../diagrams/layout9.xml"/><Relationship Id="rId5" Type="http://schemas.openxmlformats.org/officeDocument/2006/relationships/diagramQuickStyle" Target="../diagrams/quickStyle9.xml"/><Relationship Id="rId6" Type="http://schemas.openxmlformats.org/officeDocument/2006/relationships/diagramColors" Target="../diagrams/colors9.xml"/><Relationship Id="rId7" Type="http://schemas.microsoft.com/office/2007/relationships/diagramDrawing" Target="../diagrams/drawing9.xml"/><Relationship Id="rId1" Type="http://schemas.openxmlformats.org/officeDocument/2006/relationships/slideLayout" Target="../slideLayouts/slideLayout5.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3.xml"/><Relationship Id="rId3" Type="http://schemas.openxmlformats.org/officeDocument/2006/relationships/image" Target="../media/image5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4.xml"/><Relationship Id="rId3" Type="http://schemas.openxmlformats.org/officeDocument/2006/relationships/image" Target="../media/image5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5.xml"/><Relationship Id="rId3" Type="http://schemas.openxmlformats.org/officeDocument/2006/relationships/image" Target="../media/image5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6.xml"/><Relationship Id="rId3" Type="http://schemas.openxmlformats.org/officeDocument/2006/relationships/image" Target="../media/image5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7.xml"/><Relationship Id="rId3" Type="http://schemas.openxmlformats.org/officeDocument/2006/relationships/image" Target="../media/image5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8.xml"/><Relationship Id="rId3" Type="http://schemas.openxmlformats.org/officeDocument/2006/relationships/image" Target="../media/image5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9.xml"/><Relationship Id="rId3" Type="http://schemas.openxmlformats.org/officeDocument/2006/relationships/image" Target="../media/image53.png"/></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2.xml"/><Relationship Id="rId4" Type="http://schemas.openxmlformats.org/officeDocument/2006/relationships/diagramLayout" Target="../diagrams/layout2.xml"/><Relationship Id="rId5" Type="http://schemas.openxmlformats.org/officeDocument/2006/relationships/diagramQuickStyle" Target="../diagrams/quickStyle2.xml"/><Relationship Id="rId6" Type="http://schemas.openxmlformats.org/officeDocument/2006/relationships/diagramColors" Target="../diagrams/colors2.xml"/><Relationship Id="rId7" Type="http://schemas.microsoft.com/office/2007/relationships/diagramDrawing" Target="../diagrams/drawing2.xml"/><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0.xml"/><Relationship Id="rId3" Type="http://schemas.openxmlformats.org/officeDocument/2006/relationships/image" Target="../media/image5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1.xml"/><Relationship Id="rId3" Type="http://schemas.openxmlformats.org/officeDocument/2006/relationships/image" Target="../media/image5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2.xml"/><Relationship Id="rId3" Type="http://schemas.openxmlformats.org/officeDocument/2006/relationships/image" Target="../media/image5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3.xml"/><Relationship Id="rId3" Type="http://schemas.openxmlformats.org/officeDocument/2006/relationships/image" Target="../media/image5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1.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2.png"/></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3.xml"/><Relationship Id="rId4" Type="http://schemas.openxmlformats.org/officeDocument/2006/relationships/diagramLayout" Target="../diagrams/layout3.xml"/><Relationship Id="rId5" Type="http://schemas.openxmlformats.org/officeDocument/2006/relationships/diagramQuickStyle" Target="../diagrams/quickStyle3.xml"/><Relationship Id="rId6" Type="http://schemas.openxmlformats.org/officeDocument/2006/relationships/diagramColors" Target="../diagrams/colors3.xml"/><Relationship Id="rId7" Type="http://schemas.microsoft.com/office/2007/relationships/diagramDrawing" Target="../diagrams/drawing3.xml"/><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3.png"/></Relationships>
</file>

<file path=ppt/slides/_rels/slide51.xml.rels><?xml version="1.0" encoding="UTF-8" standalone="yes"?>
<Relationships xmlns="http://schemas.openxmlformats.org/package/2006/relationships"><Relationship Id="rId3" Type="http://schemas.openxmlformats.org/officeDocument/2006/relationships/diagramLayout" Target="../diagrams/layout10.xml"/><Relationship Id="rId4" Type="http://schemas.openxmlformats.org/officeDocument/2006/relationships/diagramQuickStyle" Target="../diagrams/quickStyle10.xml"/><Relationship Id="rId5" Type="http://schemas.openxmlformats.org/officeDocument/2006/relationships/diagramColors" Target="../diagrams/colors10.xml"/><Relationship Id="rId6" Type="http://schemas.microsoft.com/office/2007/relationships/diagramDrawing" Target="../diagrams/drawing10.xml"/><Relationship Id="rId1" Type="http://schemas.openxmlformats.org/officeDocument/2006/relationships/slideLayout" Target="../slideLayouts/slideLayout6.xml"/><Relationship Id="rId2" Type="http://schemas.openxmlformats.org/officeDocument/2006/relationships/diagramData" Target="../diagrams/data10.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4.xml"/><Relationship Id="rId4" Type="http://schemas.openxmlformats.org/officeDocument/2006/relationships/diagramLayout" Target="../diagrams/layout4.xml"/><Relationship Id="rId5" Type="http://schemas.openxmlformats.org/officeDocument/2006/relationships/diagramQuickStyle" Target="../diagrams/quickStyle4.xml"/><Relationship Id="rId6" Type="http://schemas.openxmlformats.org/officeDocument/2006/relationships/diagramColors" Target="../diagrams/colors4.xml"/><Relationship Id="rId7" Type="http://schemas.microsoft.com/office/2007/relationships/diagramDrawing" Target="../diagrams/drawing4.xml"/><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4.em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chart" Target="../charts/char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371600" y="4305300"/>
            <a:ext cx="6400800" cy="1333500"/>
          </a:xfrm>
        </p:spPr>
        <p:txBody>
          <a:bodyPr/>
          <a:lstStyle/>
          <a:p>
            <a:r>
              <a:rPr lang="en-US" dirty="0" smtClean="0"/>
              <a:t>Dan </a:t>
            </a:r>
            <a:r>
              <a:rPr lang="en-US" dirty="0" err="1" smtClean="0"/>
              <a:t>Maljovec</a:t>
            </a:r>
            <a:endParaRPr lang="en-US" smtClean="0"/>
          </a:p>
          <a:p>
            <a:r>
              <a:rPr lang="en-US" smtClean="0"/>
              <a:t>8/19/16</a:t>
            </a:r>
            <a:endParaRPr lang="en-US"/>
          </a:p>
        </p:txBody>
      </p:sp>
      <p:sp>
        <p:nvSpPr>
          <p:cNvPr id="4" name="Rounded Rectangle 3"/>
          <p:cNvSpPr/>
          <p:nvPr/>
        </p:nvSpPr>
        <p:spPr>
          <a:xfrm>
            <a:off x="533400" y="2552700"/>
            <a:ext cx="8077200" cy="1752600"/>
          </a:xfrm>
          <a:prstGeom prst="roundRect">
            <a:avLst/>
          </a:prstGeom>
          <a:solidFill>
            <a:schemeClr val="accent2"/>
          </a:solidFill>
          <a:ln>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smtClean="0">
                <a:latin typeface="+mj-lt"/>
                <a:cs typeface="Arial"/>
              </a:rPr>
              <a:t>Topological Models for the Design</a:t>
            </a:r>
          </a:p>
          <a:p>
            <a:pPr algn="ctr"/>
            <a:r>
              <a:rPr lang="en-US" sz="3600" smtClean="0">
                <a:latin typeface="+mj-lt"/>
                <a:cs typeface="Arial"/>
              </a:rPr>
              <a:t>and Analysis of Experimental Data</a:t>
            </a:r>
            <a:endParaRPr lang="en-US" sz="3600">
              <a:latin typeface="+mj-lt"/>
              <a:cs typeface="Arial"/>
            </a:endParaRPr>
          </a:p>
        </p:txBody>
      </p:sp>
      <p:sp>
        <p:nvSpPr>
          <p:cNvPr id="2" name="Slide Number Placeholder 1"/>
          <p:cNvSpPr>
            <a:spLocks noGrp="1"/>
          </p:cNvSpPr>
          <p:nvPr>
            <p:ph type="sldNum" sz="quarter" idx="12"/>
          </p:nvPr>
        </p:nvSpPr>
        <p:spPr/>
        <p:txBody>
          <a:bodyPr/>
          <a:lstStyle/>
          <a:p>
            <a:fld id="{0C9D9FE6-5D08-3B48-9104-2B1B3E27A71F}" type="slidenum">
              <a:rPr lang="en-US" smtClean="0"/>
              <a:t>1</a:t>
            </a:fld>
            <a:endParaRPr lang="en-US"/>
          </a:p>
        </p:txBody>
      </p:sp>
    </p:spTree>
    <p:extLst>
      <p:ext uri="{BB962C8B-B14F-4D97-AF65-F5344CB8AC3E}">
        <p14:creationId xmlns:p14="http://schemas.microsoft.com/office/powerpoint/2010/main" val="482764359"/>
      </p:ext>
    </p:extLst>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2"/>
          <p:cNvSpPr>
            <a:spLocks noGrp="1"/>
          </p:cNvSpPr>
          <p:nvPr>
            <p:ph idx="1"/>
          </p:nvPr>
        </p:nvSpPr>
        <p:spPr>
          <a:xfrm>
            <a:off x="4573790" y="702842"/>
            <a:ext cx="4570210" cy="6155157"/>
          </a:xfrm>
        </p:spPr>
        <p:txBody>
          <a:bodyPr>
            <a:normAutofit/>
          </a:bodyPr>
          <a:lstStyle/>
          <a:p>
            <a:pPr lvl="1"/>
            <a:r>
              <a:rPr lang="en-US" dirty="0" smtClean="0"/>
              <a:t>State </a:t>
            </a:r>
            <a:r>
              <a:rPr lang="en-US" dirty="0" smtClean="0"/>
              <a:t>of the Art:</a:t>
            </a:r>
          </a:p>
          <a:p>
            <a:pPr lvl="2"/>
            <a:r>
              <a:rPr lang="en-US" dirty="0" smtClean="0"/>
              <a:t>Scoring </a:t>
            </a:r>
            <a:r>
              <a:rPr lang="en-US" dirty="0" smtClean="0"/>
              <a:t>Methods</a:t>
            </a:r>
          </a:p>
          <a:p>
            <a:pPr lvl="2"/>
            <a:endParaRPr lang="en-US" dirty="0" smtClean="0"/>
          </a:p>
          <a:p>
            <a:pPr lvl="1"/>
            <a:r>
              <a:rPr lang="en-US" dirty="0" smtClean="0"/>
              <a:t>Proposed solutions:</a:t>
            </a:r>
          </a:p>
          <a:p>
            <a:pPr lvl="2"/>
            <a:r>
              <a:rPr lang="en-US" dirty="0" smtClean="0"/>
              <a:t>Topology-based scoring</a:t>
            </a:r>
          </a:p>
          <a:p>
            <a:pPr lvl="2"/>
            <a:r>
              <a:rPr lang="en-US" dirty="0" smtClean="0"/>
              <a:t>Limit surface sampling</a:t>
            </a:r>
          </a:p>
          <a:p>
            <a:pPr lvl="2"/>
            <a:r>
              <a:rPr lang="en-US" dirty="0" smtClean="0"/>
              <a:t>Batch candidate selection</a:t>
            </a:r>
            <a:endParaRPr lang="en-US" dirty="0"/>
          </a:p>
        </p:txBody>
      </p:sp>
      <p:sp>
        <p:nvSpPr>
          <p:cNvPr id="2" name="Slide Number Placeholder 1"/>
          <p:cNvSpPr>
            <a:spLocks noGrp="1"/>
          </p:cNvSpPr>
          <p:nvPr>
            <p:ph type="sldNum" sz="quarter" idx="12"/>
          </p:nvPr>
        </p:nvSpPr>
        <p:spPr/>
        <p:txBody>
          <a:bodyPr/>
          <a:lstStyle/>
          <a:p>
            <a:fld id="{0C9D9FE6-5D08-3B48-9104-2B1B3E27A71F}" type="slidenum">
              <a:rPr lang="en-US" smtClean="0"/>
              <a:t>10</a:t>
            </a:fld>
            <a:endParaRPr lang="en-US"/>
          </a:p>
        </p:txBody>
      </p:sp>
      <p:grpSp>
        <p:nvGrpSpPr>
          <p:cNvPr id="16" name="Group 15"/>
          <p:cNvGrpSpPr/>
          <p:nvPr/>
        </p:nvGrpSpPr>
        <p:grpSpPr>
          <a:xfrm>
            <a:off x="-625789" y="970135"/>
            <a:ext cx="6049108" cy="5452314"/>
            <a:chOff x="-625789" y="895725"/>
            <a:chExt cx="6049108" cy="5452314"/>
          </a:xfrm>
        </p:grpSpPr>
        <p:graphicFrame>
          <p:nvGraphicFramePr>
            <p:cNvPr id="18" name="Diagram 17"/>
            <p:cNvGraphicFramePr/>
            <p:nvPr>
              <p:extLst>
                <p:ext uri="{D42A27DB-BD31-4B8C-83A1-F6EECF244321}">
                  <p14:modId xmlns:p14="http://schemas.microsoft.com/office/powerpoint/2010/main" val="1401279966"/>
                </p:ext>
              </p:extLst>
            </p:nvPr>
          </p:nvGraphicFramePr>
          <p:xfrm>
            <a:off x="-625789" y="2209028"/>
            <a:ext cx="6049108" cy="30074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9" name="Rectangle 18"/>
            <p:cNvSpPr/>
            <p:nvPr/>
          </p:nvSpPr>
          <p:spPr>
            <a:xfrm>
              <a:off x="254501" y="895725"/>
              <a:ext cx="4209686" cy="712138"/>
            </a:xfrm>
            <a:prstGeom prst="rect">
              <a:avLst/>
            </a:prstGeom>
            <a:solidFill>
              <a:schemeClr val="accent2"/>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en-US" smtClean="0"/>
                <a:t>Input Parameter Candidates </a:t>
              </a:r>
            </a:p>
            <a:p>
              <a:pPr algn="ctr"/>
              <a:r>
                <a:rPr lang="en-US" smtClean="0"/>
                <a:t>+ Target Output(s)</a:t>
              </a:r>
              <a:endParaRPr lang="en-US"/>
            </a:p>
          </p:txBody>
        </p:sp>
        <p:sp>
          <p:nvSpPr>
            <p:cNvPr id="20" name="Rectangle 19"/>
            <p:cNvSpPr/>
            <p:nvPr/>
          </p:nvSpPr>
          <p:spPr>
            <a:xfrm>
              <a:off x="256224" y="5634807"/>
              <a:ext cx="4206240" cy="713232"/>
            </a:xfrm>
            <a:prstGeom prst="rect">
              <a:avLst/>
            </a:prstGeom>
            <a:solidFill>
              <a:schemeClr val="accent2"/>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en-US" smtClean="0"/>
                <a:t>Enhanced Approximation or Theory</a:t>
              </a:r>
              <a:endParaRPr lang="en-US"/>
            </a:p>
          </p:txBody>
        </p:sp>
        <p:sp>
          <p:nvSpPr>
            <p:cNvPr id="21" name="Down Arrow 20"/>
            <p:cNvSpPr/>
            <p:nvPr/>
          </p:nvSpPr>
          <p:spPr>
            <a:xfrm>
              <a:off x="2204956" y="1734881"/>
              <a:ext cx="308777" cy="347127"/>
            </a:xfrm>
            <a:prstGeom prst="downArrow">
              <a:avLst/>
            </a:prstGeom>
            <a:solidFill>
              <a:schemeClr val="accent2">
                <a:lumMod val="60000"/>
                <a:lumOff val="40000"/>
              </a:schemeClr>
            </a:solidFill>
            <a:ln>
              <a:solidFill>
                <a:schemeClr val="accent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Down Arrow 21"/>
            <p:cNvSpPr/>
            <p:nvPr/>
          </p:nvSpPr>
          <p:spPr>
            <a:xfrm>
              <a:off x="2204956" y="5160658"/>
              <a:ext cx="308777" cy="347127"/>
            </a:xfrm>
            <a:prstGeom prst="downArrow">
              <a:avLst/>
            </a:prstGeom>
            <a:solidFill>
              <a:schemeClr val="accent2">
                <a:lumMod val="60000"/>
                <a:lumOff val="40000"/>
              </a:schemeClr>
            </a:solidFill>
            <a:ln>
              <a:solidFill>
                <a:schemeClr val="accent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0" name="Title 1"/>
          <p:cNvSpPr>
            <a:spLocks noGrp="1"/>
          </p:cNvSpPr>
          <p:nvPr>
            <p:ph type="title"/>
          </p:nvPr>
        </p:nvSpPr>
        <p:spPr>
          <a:xfrm>
            <a:off x="0" y="0"/>
            <a:ext cx="9144000" cy="704851"/>
          </a:xfrm>
          <a:solidFill>
            <a:schemeClr val="accent4"/>
          </a:solidFill>
        </p:spPr>
        <p:txBody>
          <a:bodyPr>
            <a:normAutofit fontScale="90000"/>
          </a:bodyPr>
          <a:lstStyle/>
          <a:p>
            <a:r>
              <a:rPr lang="en-US" smtClean="0"/>
              <a:t>Explore: Overview</a:t>
            </a:r>
            <a:endParaRPr lang="en-US"/>
          </a:p>
        </p:txBody>
      </p:sp>
    </p:spTree>
    <p:extLst>
      <p:ext uri="{BB962C8B-B14F-4D97-AF65-F5344CB8AC3E}">
        <p14:creationId xmlns:p14="http://schemas.microsoft.com/office/powerpoint/2010/main" val="20626999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animEffect transition="in" filter="fade">
                                      <p:cBhvr>
                                        <p:cTn id="7" dur="500"/>
                                        <p:tgtEl>
                                          <p:spTgt spid="1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3">
                                            <p:txEl>
                                              <p:pRg st="1" end="1"/>
                                            </p:txEl>
                                          </p:spTgt>
                                        </p:tgtEl>
                                        <p:attrNameLst>
                                          <p:attrName>style.visibility</p:attrName>
                                        </p:attrNameLst>
                                      </p:cBhvr>
                                      <p:to>
                                        <p:strVal val="visible"/>
                                      </p:to>
                                    </p:set>
                                    <p:animEffect transition="in" filter="fade">
                                      <p:cBhvr>
                                        <p:cTn id="10" dur="500"/>
                                        <p:tgtEl>
                                          <p:spTgt spid="1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3">
                                            <p:txEl>
                                              <p:pRg st="3" end="3"/>
                                            </p:txEl>
                                          </p:spTgt>
                                        </p:tgtEl>
                                        <p:attrNameLst>
                                          <p:attrName>style.visibility</p:attrName>
                                        </p:attrNameLst>
                                      </p:cBhvr>
                                      <p:to>
                                        <p:strVal val="visible"/>
                                      </p:to>
                                    </p:set>
                                    <p:animEffect transition="in" filter="fade">
                                      <p:cBhvr>
                                        <p:cTn id="13" dur="500"/>
                                        <p:tgtEl>
                                          <p:spTgt spid="13">
                                            <p:txEl>
                                              <p:pRg st="3" end="3"/>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13">
                                            <p:txEl>
                                              <p:pRg st="4" end="4"/>
                                            </p:txEl>
                                          </p:spTgt>
                                        </p:tgtEl>
                                        <p:attrNameLst>
                                          <p:attrName>style.visibility</p:attrName>
                                        </p:attrNameLst>
                                      </p:cBhvr>
                                      <p:to>
                                        <p:strVal val="visible"/>
                                      </p:to>
                                    </p:set>
                                    <p:animEffect transition="in" filter="fade">
                                      <p:cBhvr>
                                        <p:cTn id="16" dur="500"/>
                                        <p:tgtEl>
                                          <p:spTgt spid="13">
                                            <p:txEl>
                                              <p:pRg st="4" end="4"/>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13">
                                            <p:txEl>
                                              <p:pRg st="5" end="5"/>
                                            </p:txEl>
                                          </p:spTgt>
                                        </p:tgtEl>
                                        <p:attrNameLst>
                                          <p:attrName>style.visibility</p:attrName>
                                        </p:attrNameLst>
                                      </p:cBhvr>
                                      <p:to>
                                        <p:strVal val="visible"/>
                                      </p:to>
                                    </p:set>
                                    <p:animEffect transition="in" filter="fade">
                                      <p:cBhvr>
                                        <p:cTn id="19" dur="500"/>
                                        <p:tgtEl>
                                          <p:spTgt spid="13">
                                            <p:txEl>
                                              <p:pRg st="5" end="5"/>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13">
                                            <p:txEl>
                                              <p:pRg st="6" end="6"/>
                                            </p:txEl>
                                          </p:spTgt>
                                        </p:tgtEl>
                                        <p:attrNameLst>
                                          <p:attrName>style.visibility</p:attrName>
                                        </p:attrNameLst>
                                      </p:cBhvr>
                                      <p:to>
                                        <p:strVal val="visible"/>
                                      </p:to>
                                    </p:set>
                                    <p:animEffect transition="in" filter="fade">
                                      <p:cBhvr>
                                        <p:cTn id="22" dur="500"/>
                                        <p:tgtEl>
                                          <p:spTgt spid="1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4"/>
          </a:solidFill>
        </p:spPr>
        <p:txBody>
          <a:bodyPr>
            <a:normAutofit fontScale="90000"/>
          </a:bodyPr>
          <a:lstStyle/>
          <a:p>
            <a:r>
              <a:rPr lang="en-US" smtClean="0"/>
              <a:t>Explore: Challenges</a:t>
            </a:r>
            <a:endParaRPr lang="en-US"/>
          </a:p>
        </p:txBody>
      </p:sp>
      <p:sp>
        <p:nvSpPr>
          <p:cNvPr id="3" name="Content Placeholder 2"/>
          <p:cNvSpPr>
            <a:spLocks noGrp="1"/>
          </p:cNvSpPr>
          <p:nvPr>
            <p:ph idx="1"/>
          </p:nvPr>
        </p:nvSpPr>
        <p:spPr/>
        <p:txBody>
          <a:bodyPr>
            <a:normAutofit/>
          </a:bodyPr>
          <a:lstStyle/>
          <a:p>
            <a:pPr marL="228600" indent="0">
              <a:spcBef>
                <a:spcPts val="0"/>
              </a:spcBef>
              <a:buNone/>
            </a:pPr>
            <a:r>
              <a:rPr lang="en-US" dirty="0" smtClean="0">
                <a:cs typeface="Franklin Gothic Book (Body)"/>
              </a:rPr>
              <a:t>We want the most out of the least amount of information since data is hard to come by:</a:t>
            </a:r>
          </a:p>
          <a:p>
            <a:pPr marL="1085850" lvl="1" indent="-457200">
              <a:spcBef>
                <a:spcPts val="0"/>
              </a:spcBef>
            </a:pPr>
            <a:r>
              <a:rPr lang="en-US" dirty="0" smtClean="0">
                <a:cs typeface="Franklin Gothic Book (Body)"/>
              </a:rPr>
              <a:t>Expensive</a:t>
            </a:r>
          </a:p>
          <a:p>
            <a:pPr marL="1085850" lvl="1" indent="-457200">
              <a:spcBef>
                <a:spcPts val="0"/>
              </a:spcBef>
            </a:pPr>
            <a:r>
              <a:rPr lang="en-US" dirty="0" smtClean="0">
                <a:cs typeface="Franklin Gothic Book (Body)"/>
              </a:rPr>
              <a:t>Time-consuming</a:t>
            </a:r>
          </a:p>
          <a:p>
            <a:pPr marL="1085850" lvl="1" indent="-457200">
              <a:spcBef>
                <a:spcPts val="0"/>
              </a:spcBef>
            </a:pPr>
            <a:r>
              <a:rPr lang="en-US" dirty="0" smtClean="0">
                <a:cs typeface="Franklin Gothic Book (Body)"/>
              </a:rPr>
              <a:t>Dangerous</a:t>
            </a:r>
          </a:p>
          <a:p>
            <a:pPr marL="1085850" lvl="1" indent="-457200">
              <a:spcBef>
                <a:spcPts val="0"/>
              </a:spcBef>
            </a:pPr>
            <a:endParaRPr lang="en-US" dirty="0" smtClean="0">
              <a:cs typeface="Franklin Gothic Book (Body)"/>
            </a:endParaRPr>
          </a:p>
          <a:p>
            <a:pPr marL="1085850" lvl="1" indent="-457200">
              <a:spcBef>
                <a:spcPts val="0"/>
              </a:spcBef>
            </a:pPr>
            <a:endParaRPr lang="en-US" dirty="0" smtClean="0">
              <a:cs typeface="Franklin Gothic Book (Body)"/>
            </a:endParaRPr>
          </a:p>
          <a:p>
            <a:pPr marL="228600" indent="0">
              <a:spcBef>
                <a:spcPts val="0"/>
              </a:spcBef>
              <a:buNone/>
            </a:pPr>
            <a:r>
              <a:rPr lang="en-US" dirty="0" smtClean="0">
                <a:cs typeface="Franklin Gothic Book (Body)"/>
              </a:rPr>
              <a:t>Data can exist in high-dimensional </a:t>
            </a:r>
            <a:r>
              <a:rPr lang="en-US" dirty="0" smtClean="0">
                <a:cs typeface="Franklin Gothic Book (Body)"/>
              </a:rPr>
              <a:t>space:</a:t>
            </a:r>
            <a:endParaRPr lang="en-US" dirty="0" smtClean="0">
              <a:cs typeface="Franklin Gothic Book (Body)"/>
            </a:endParaRPr>
          </a:p>
          <a:p>
            <a:pPr marL="1085850" lvl="1" indent="-457200">
              <a:spcBef>
                <a:spcPts val="0"/>
              </a:spcBef>
            </a:pPr>
            <a:r>
              <a:rPr lang="en-US" dirty="0" smtClean="0">
                <a:cs typeface="Franklin Gothic Book (Body)"/>
              </a:rPr>
              <a:t>Exponential increase of volume as dimension </a:t>
            </a:r>
            <a:r>
              <a:rPr lang="en-US" dirty="0" smtClean="0">
                <a:cs typeface="Franklin Gothic Book (Body)"/>
              </a:rPr>
              <a:t>increases</a:t>
            </a:r>
          </a:p>
          <a:p>
            <a:pPr marL="685800" indent="-457200">
              <a:spcBef>
                <a:spcPts val="0"/>
              </a:spcBef>
            </a:pPr>
            <a:endParaRPr lang="en-US" dirty="0" smtClean="0">
              <a:cs typeface="Franklin Gothic Book (Body)"/>
            </a:endParaRPr>
          </a:p>
        </p:txBody>
      </p:sp>
      <p:sp>
        <p:nvSpPr>
          <p:cNvPr id="4" name="Slide Number Placeholder 3"/>
          <p:cNvSpPr>
            <a:spLocks noGrp="1"/>
          </p:cNvSpPr>
          <p:nvPr>
            <p:ph type="sldNum" sz="quarter" idx="12"/>
          </p:nvPr>
        </p:nvSpPr>
        <p:spPr/>
        <p:txBody>
          <a:bodyPr/>
          <a:lstStyle/>
          <a:p>
            <a:fld id="{0C9D9FE6-5D08-3B48-9104-2B1B3E27A71F}" type="slidenum">
              <a:rPr lang="en-US" smtClean="0"/>
              <a:t>11</a:t>
            </a:fld>
            <a:endParaRPr lang="en-US"/>
          </a:p>
        </p:txBody>
      </p:sp>
    </p:spTree>
    <p:extLst>
      <p:ext uri="{BB962C8B-B14F-4D97-AF65-F5344CB8AC3E}">
        <p14:creationId xmlns:p14="http://schemas.microsoft.com/office/powerpoint/2010/main" val="6320730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Effect transition="in" filter="fade">
                                      <p:cBhvr>
                                        <p:cTn id="11" dur="500"/>
                                        <p:tgtEl>
                                          <p:spTgt spid="3">
                                            <p:txEl>
                                              <p:pRg st="2" end="2"/>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6" end="6"/>
                                            </p:txEl>
                                          </p:spTgt>
                                        </p:tgtEl>
                                        <p:attrNameLst>
                                          <p:attrName>style.visibility</p:attrName>
                                        </p:attrNameLst>
                                      </p:cBhvr>
                                      <p:to>
                                        <p:strVal val="visible"/>
                                      </p:to>
                                    </p:set>
                                    <p:animEffect transition="in" filter="fade">
                                      <p:cBhvr>
                                        <p:cTn id="20" dur="500"/>
                                        <p:tgtEl>
                                          <p:spTgt spid="3">
                                            <p:txEl>
                                              <p:pRg st="6" end="6"/>
                                            </p:txEl>
                                          </p:spTgt>
                                        </p:tgtEl>
                                      </p:cBhvr>
                                    </p:animEffect>
                                  </p:childTnLst>
                                </p:cTn>
                              </p:par>
                            </p:childTnLst>
                          </p:cTn>
                        </p:par>
                        <p:par>
                          <p:cTn id="21" fill="hold">
                            <p:stCondLst>
                              <p:cond delay="500"/>
                            </p:stCondLst>
                            <p:childTnLst>
                              <p:par>
                                <p:cTn id="22" presetID="10" presetClass="entr" presetSubtype="0" fill="hold" nodeType="afterEffect">
                                  <p:stCondLst>
                                    <p:cond delay="0"/>
                                  </p:stCondLst>
                                  <p:childTnLst>
                                    <p:set>
                                      <p:cBhvr>
                                        <p:cTn id="23" dur="1" fill="hold">
                                          <p:stCondLst>
                                            <p:cond delay="0"/>
                                          </p:stCondLst>
                                        </p:cTn>
                                        <p:tgtEl>
                                          <p:spTgt spid="3">
                                            <p:txEl>
                                              <p:pRg st="7" end="7"/>
                                            </p:txEl>
                                          </p:spTgt>
                                        </p:tgtEl>
                                        <p:attrNameLst>
                                          <p:attrName>style.visibility</p:attrName>
                                        </p:attrNameLst>
                                      </p:cBhvr>
                                      <p:to>
                                        <p:strVal val="visible"/>
                                      </p:to>
                                    </p:set>
                                    <p:animEffect transition="in" filter="fade">
                                      <p:cBhvr>
                                        <p:cTn id="24"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mtClean="0"/>
              <a:t>Explore: Adaptive Sampling Pipeline</a:t>
            </a:r>
            <a:endParaRPr lang="en-US"/>
          </a:p>
        </p:txBody>
      </p:sp>
      <p:grpSp>
        <p:nvGrpSpPr>
          <p:cNvPr id="4" name="Group 3"/>
          <p:cNvGrpSpPr/>
          <p:nvPr/>
        </p:nvGrpSpPr>
        <p:grpSpPr>
          <a:xfrm>
            <a:off x="1137438" y="1326944"/>
            <a:ext cx="6869124" cy="5151843"/>
            <a:chOff x="1356780" y="704851"/>
            <a:chExt cx="7228419" cy="5421314"/>
          </a:xfrm>
        </p:grpSpPr>
        <p:graphicFrame>
          <p:nvGraphicFramePr>
            <p:cNvPr id="5" name="Content Placeholder 3"/>
            <p:cNvGraphicFramePr>
              <a:graphicFrameLocks/>
            </p:cNvGraphicFramePr>
            <p:nvPr>
              <p:extLst>
                <p:ext uri="{D42A27DB-BD31-4B8C-83A1-F6EECF244321}">
                  <p14:modId xmlns:p14="http://schemas.microsoft.com/office/powerpoint/2010/main" val="3076829801"/>
                </p:ext>
              </p:extLst>
            </p:nvPr>
          </p:nvGraphicFramePr>
          <p:xfrm>
            <a:off x="1356780" y="704851"/>
            <a:ext cx="7228419" cy="542131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p:cNvPicPr>
              <a:picLocks noChangeAspect="1" noChangeArrowheads="1"/>
            </p:cNvPicPr>
            <p:nvPr/>
          </p:nvPicPr>
          <p:blipFill>
            <a:blip r:embed="rId8" cstate="print"/>
            <a:srcRect/>
            <a:stretch>
              <a:fillRect/>
            </a:stretch>
          </p:blipFill>
          <p:spPr bwMode="auto">
            <a:xfrm>
              <a:off x="4273436" y="842116"/>
              <a:ext cx="1614692" cy="928793"/>
            </a:xfrm>
            <a:prstGeom prst="rect">
              <a:avLst/>
            </a:prstGeom>
            <a:noFill/>
            <a:ln w="9525">
              <a:noFill/>
              <a:miter lim="800000"/>
              <a:headEnd/>
              <a:tailEnd/>
            </a:ln>
            <a:effectLst/>
          </p:spPr>
        </p:pic>
        <p:pic>
          <p:nvPicPr>
            <p:cNvPr id="7" name="Picture 6"/>
            <p:cNvPicPr>
              <a:picLocks noChangeAspect="1" noChangeArrowheads="1"/>
            </p:cNvPicPr>
            <p:nvPr/>
          </p:nvPicPr>
          <p:blipFill>
            <a:blip r:embed="rId9" cstate="print"/>
            <a:srcRect/>
            <a:stretch>
              <a:fillRect/>
            </a:stretch>
          </p:blipFill>
          <p:spPr bwMode="auto">
            <a:xfrm>
              <a:off x="6077543" y="2717678"/>
              <a:ext cx="1611605" cy="853464"/>
            </a:xfrm>
            <a:prstGeom prst="rect">
              <a:avLst/>
            </a:prstGeom>
            <a:noFill/>
            <a:ln w="9525">
              <a:noFill/>
              <a:miter lim="800000"/>
              <a:headEnd/>
              <a:tailEnd/>
            </a:ln>
            <a:effectLst/>
          </p:spPr>
        </p:pic>
        <p:pic>
          <p:nvPicPr>
            <p:cNvPr id="8" name="Picture 8"/>
            <p:cNvPicPr>
              <a:picLocks noChangeAspect="1" noChangeArrowheads="1"/>
            </p:cNvPicPr>
            <p:nvPr/>
          </p:nvPicPr>
          <p:blipFill>
            <a:blip r:embed="rId10" cstate="print"/>
            <a:srcRect/>
            <a:stretch>
              <a:fillRect/>
            </a:stretch>
          </p:blipFill>
          <p:spPr bwMode="auto">
            <a:xfrm>
              <a:off x="4273436" y="4512596"/>
              <a:ext cx="1614692" cy="859154"/>
            </a:xfrm>
            <a:prstGeom prst="rect">
              <a:avLst/>
            </a:prstGeom>
            <a:noFill/>
            <a:ln w="9525">
              <a:noFill/>
              <a:miter lim="800000"/>
              <a:headEnd/>
              <a:tailEnd/>
            </a:ln>
            <a:effectLst/>
          </p:spPr>
        </p:pic>
        <p:pic>
          <p:nvPicPr>
            <p:cNvPr id="9" name="Picture 10"/>
            <p:cNvPicPr>
              <a:picLocks noChangeAspect="1" noChangeArrowheads="1"/>
            </p:cNvPicPr>
            <p:nvPr/>
          </p:nvPicPr>
          <p:blipFill>
            <a:blip r:embed="rId11" cstate="print"/>
            <a:srcRect/>
            <a:stretch>
              <a:fillRect/>
            </a:stretch>
          </p:blipFill>
          <p:spPr bwMode="auto">
            <a:xfrm>
              <a:off x="2246670" y="2717678"/>
              <a:ext cx="1716576" cy="913365"/>
            </a:xfrm>
            <a:prstGeom prst="rect">
              <a:avLst/>
            </a:prstGeom>
            <a:noFill/>
            <a:ln w="9525">
              <a:noFill/>
              <a:miter lim="800000"/>
              <a:headEnd/>
              <a:tailEnd/>
            </a:ln>
            <a:effectLst/>
          </p:spPr>
        </p:pic>
      </p:grpSp>
      <p:sp>
        <p:nvSpPr>
          <p:cNvPr id="11" name="Rounded Rectangle 10"/>
          <p:cNvSpPr/>
          <p:nvPr/>
        </p:nvSpPr>
        <p:spPr>
          <a:xfrm>
            <a:off x="3338984" y="4882253"/>
            <a:ext cx="2586960" cy="1596534"/>
          </a:xfrm>
          <a:prstGeom prst="roundRect">
            <a:avLst/>
          </a:prstGeom>
          <a:noFill/>
          <a:ln w="76200" cmpd="sng">
            <a:solidFill>
              <a:schemeClr val="accent4">
                <a:lumMod val="50000"/>
              </a:schemeClr>
            </a:solidFill>
          </a:ln>
        </p:spPr>
        <p:style>
          <a:lnRef idx="1">
            <a:schemeClr val="dk1"/>
          </a:lnRef>
          <a:fillRef idx="2">
            <a:schemeClr val="dk1"/>
          </a:fillRef>
          <a:effectRef idx="1">
            <a:schemeClr val="dk1"/>
          </a:effectRef>
          <a:fontRef idx="minor">
            <a:schemeClr val="dk1"/>
          </a:fontRef>
        </p:style>
      </p:sp>
      <p:sp>
        <p:nvSpPr>
          <p:cNvPr id="13" name="Rounded Rectangle 12"/>
          <p:cNvSpPr/>
          <p:nvPr/>
        </p:nvSpPr>
        <p:spPr>
          <a:xfrm>
            <a:off x="1459384" y="3060700"/>
            <a:ext cx="2807816" cy="1675012"/>
          </a:xfrm>
          <a:prstGeom prst="roundRect">
            <a:avLst/>
          </a:prstGeom>
          <a:noFill/>
          <a:ln w="76200" cmpd="sng">
            <a:solidFill>
              <a:schemeClr val="accent4">
                <a:lumMod val="50000"/>
              </a:schemeClr>
            </a:solidFill>
          </a:ln>
        </p:spPr>
        <p:style>
          <a:lnRef idx="1">
            <a:schemeClr val="dk1"/>
          </a:lnRef>
          <a:fillRef idx="2">
            <a:schemeClr val="dk1"/>
          </a:fillRef>
          <a:effectRef idx="1">
            <a:schemeClr val="dk1"/>
          </a:effectRef>
          <a:fontRef idx="minor">
            <a:schemeClr val="dk1"/>
          </a:fontRef>
        </p:style>
      </p:sp>
      <p:sp>
        <p:nvSpPr>
          <p:cNvPr id="3" name="Slide Number Placeholder 2"/>
          <p:cNvSpPr>
            <a:spLocks noGrp="1"/>
          </p:cNvSpPr>
          <p:nvPr>
            <p:ph type="sldNum" sz="quarter" idx="12"/>
          </p:nvPr>
        </p:nvSpPr>
        <p:spPr/>
        <p:txBody>
          <a:bodyPr/>
          <a:lstStyle/>
          <a:p>
            <a:fld id="{0C9D9FE6-5D08-3B48-9104-2B1B3E27A71F}" type="slidenum">
              <a:rPr lang="en-US" smtClean="0"/>
              <a:t>12</a:t>
            </a:fld>
            <a:endParaRPr lang="en-US"/>
          </a:p>
        </p:txBody>
      </p:sp>
    </p:spTree>
    <p:extLst>
      <p:ext uri="{BB962C8B-B14F-4D97-AF65-F5344CB8AC3E}">
        <p14:creationId xmlns:p14="http://schemas.microsoft.com/office/powerpoint/2010/main" val="32475781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Explore: </a:t>
            </a:r>
            <a:r>
              <a:rPr lang="en-US" smtClean="0"/>
              <a:t>Scoring Methods</a:t>
            </a:r>
            <a:endParaRPr lang="en-US"/>
          </a:p>
        </p:txBody>
      </p:sp>
      <p:sp>
        <p:nvSpPr>
          <p:cNvPr id="3" name="Content Placeholder 2"/>
          <p:cNvSpPr>
            <a:spLocks noGrp="1"/>
          </p:cNvSpPr>
          <p:nvPr>
            <p:ph idx="1"/>
          </p:nvPr>
        </p:nvSpPr>
        <p:spPr>
          <a:xfrm>
            <a:off x="0" y="1561514"/>
            <a:ext cx="9144000" cy="5296486"/>
          </a:xfrm>
        </p:spPr>
        <p:txBody>
          <a:bodyPr>
            <a:normAutofit/>
          </a:bodyPr>
          <a:lstStyle/>
          <a:p>
            <a:pPr lvl="1"/>
            <a:r>
              <a:rPr lang="en-US" smtClean="0"/>
              <a:t>High </a:t>
            </a:r>
            <a:r>
              <a:rPr lang="en-US" smtClean="0"/>
              <a:t>uncertainty in the current predicting model</a:t>
            </a:r>
          </a:p>
          <a:p>
            <a:pPr lvl="1"/>
            <a:r>
              <a:rPr lang="en-US" smtClean="0"/>
              <a:t>Expected improvement (steep gradient + uncertainty)</a:t>
            </a:r>
          </a:p>
          <a:p>
            <a:pPr lvl="1"/>
            <a:r>
              <a:rPr lang="en-US" b="1" i="1" smtClean="0">
                <a:solidFill>
                  <a:schemeClr val="accent4"/>
                </a:solidFill>
              </a:rPr>
              <a:t>Topology-based scoring</a:t>
            </a:r>
          </a:p>
        </p:txBody>
      </p:sp>
      <p:pic>
        <p:nvPicPr>
          <p:cNvPr id="271" name="Picture 270" descr="cycl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25900" y="704852"/>
            <a:ext cx="1463040" cy="1213104"/>
          </a:xfrm>
          <a:prstGeom prst="rect">
            <a:avLst/>
          </a:prstGeom>
        </p:spPr>
      </p:pic>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l="3269" t="7308" r="7500" b="2180"/>
          <a:stretch/>
        </p:blipFill>
        <p:spPr>
          <a:xfrm>
            <a:off x="2221327" y="3307181"/>
            <a:ext cx="4701346" cy="3576672"/>
          </a:xfrm>
          <a:prstGeom prst="rect">
            <a:avLst/>
          </a:prstGeom>
        </p:spPr>
      </p:pic>
      <p:grpSp>
        <p:nvGrpSpPr>
          <p:cNvPr id="19" name="Group 18"/>
          <p:cNvGrpSpPr/>
          <p:nvPr/>
        </p:nvGrpSpPr>
        <p:grpSpPr>
          <a:xfrm>
            <a:off x="3739578" y="4120587"/>
            <a:ext cx="3183095" cy="2601493"/>
            <a:chOff x="3739578" y="4120587"/>
            <a:chExt cx="3183095" cy="2601493"/>
          </a:xfrm>
        </p:grpSpPr>
        <p:sp>
          <p:nvSpPr>
            <p:cNvPr id="18" name="Oval 17"/>
            <p:cNvSpPr/>
            <p:nvPr/>
          </p:nvSpPr>
          <p:spPr>
            <a:xfrm>
              <a:off x="6377523" y="4120588"/>
              <a:ext cx="545150" cy="2601492"/>
            </a:xfrm>
            <a:prstGeom prst="ellipse">
              <a:avLst/>
            </a:prstGeom>
            <a:no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1" name="Oval 330"/>
            <p:cNvSpPr/>
            <p:nvPr/>
          </p:nvSpPr>
          <p:spPr>
            <a:xfrm>
              <a:off x="3739578" y="4120587"/>
              <a:ext cx="682620" cy="1180617"/>
            </a:xfrm>
            <a:prstGeom prst="ellipse">
              <a:avLst/>
            </a:prstGeom>
            <a:no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34" name="Oval 333"/>
          <p:cNvSpPr/>
          <p:nvPr/>
        </p:nvSpPr>
        <p:spPr>
          <a:xfrm>
            <a:off x="5971785" y="4120587"/>
            <a:ext cx="141706" cy="141706"/>
          </a:xfrm>
          <a:prstGeom prst="ellipse">
            <a:avLst/>
          </a:prstGeom>
          <a:solidFill>
            <a:schemeClr val="bg1"/>
          </a:solidFill>
          <a:ln w="38100">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6" name="Oval 335"/>
          <p:cNvSpPr/>
          <p:nvPr/>
        </p:nvSpPr>
        <p:spPr>
          <a:xfrm>
            <a:off x="3973646" y="4572000"/>
            <a:ext cx="141706" cy="141706"/>
          </a:xfrm>
          <a:prstGeom prst="ellipse">
            <a:avLst/>
          </a:prstGeom>
          <a:solidFill>
            <a:schemeClr val="bg1"/>
          </a:solidFill>
          <a:ln w="38100">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7" name="Oval 336"/>
          <p:cNvSpPr/>
          <p:nvPr/>
        </p:nvSpPr>
        <p:spPr>
          <a:xfrm>
            <a:off x="3347574" y="5264799"/>
            <a:ext cx="141706" cy="141706"/>
          </a:xfrm>
          <a:prstGeom prst="ellipse">
            <a:avLst/>
          </a:prstGeom>
          <a:solidFill>
            <a:schemeClr val="bg1"/>
          </a:solidFill>
          <a:ln w="38100">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8" name="Oval 337"/>
          <p:cNvSpPr/>
          <p:nvPr/>
        </p:nvSpPr>
        <p:spPr>
          <a:xfrm>
            <a:off x="2750746" y="3904732"/>
            <a:ext cx="141706" cy="141706"/>
          </a:xfrm>
          <a:prstGeom prst="ellipse">
            <a:avLst/>
          </a:prstGeom>
          <a:solidFill>
            <a:schemeClr val="bg1"/>
          </a:solidFill>
          <a:ln w="38100">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3" name="Group 22"/>
          <p:cNvGrpSpPr/>
          <p:nvPr/>
        </p:nvGrpSpPr>
        <p:grpSpPr>
          <a:xfrm>
            <a:off x="2828361" y="3657600"/>
            <a:ext cx="4093642" cy="3077407"/>
            <a:chOff x="2828361" y="3657600"/>
            <a:chExt cx="4093642" cy="3077407"/>
          </a:xfrm>
        </p:grpSpPr>
        <p:sp>
          <p:nvSpPr>
            <p:cNvPr id="20" name="Oval 19"/>
            <p:cNvSpPr/>
            <p:nvPr/>
          </p:nvSpPr>
          <p:spPr>
            <a:xfrm>
              <a:off x="5355101" y="3657600"/>
              <a:ext cx="821369" cy="1913206"/>
            </a:xfrm>
            <a:prstGeom prst="ellipse">
              <a:avLst/>
            </a:prstGeom>
            <a:no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3" name="Oval 332"/>
            <p:cNvSpPr/>
            <p:nvPr/>
          </p:nvSpPr>
          <p:spPr>
            <a:xfrm>
              <a:off x="6376853" y="4133515"/>
              <a:ext cx="545150" cy="2601492"/>
            </a:xfrm>
            <a:prstGeom prst="ellipse">
              <a:avLst/>
            </a:prstGeom>
            <a:no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2" name="Oval 341"/>
            <p:cNvSpPr/>
            <p:nvPr/>
          </p:nvSpPr>
          <p:spPr>
            <a:xfrm>
              <a:off x="2828361" y="3686250"/>
              <a:ext cx="574901" cy="1913206"/>
            </a:xfrm>
            <a:prstGeom prst="ellipse">
              <a:avLst/>
            </a:prstGeom>
            <a:no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4" name="Slide Number Placeholder 3"/>
          <p:cNvSpPr>
            <a:spLocks noGrp="1"/>
          </p:cNvSpPr>
          <p:nvPr>
            <p:ph type="sldNum" sz="quarter" idx="12"/>
          </p:nvPr>
        </p:nvSpPr>
        <p:spPr/>
        <p:txBody>
          <a:bodyPr/>
          <a:lstStyle/>
          <a:p>
            <a:fld id="{0C9D9FE6-5D08-3B48-9104-2B1B3E27A71F}" type="slidenum">
              <a:rPr lang="en-US" smtClean="0"/>
              <a:t>13</a:t>
            </a:fld>
            <a:endParaRPr lang="en-US"/>
          </a:p>
        </p:txBody>
      </p:sp>
      <p:sp>
        <p:nvSpPr>
          <p:cNvPr id="330" name="Oval 329"/>
          <p:cNvSpPr/>
          <p:nvPr/>
        </p:nvSpPr>
        <p:spPr>
          <a:xfrm>
            <a:off x="6732584" y="6119505"/>
            <a:ext cx="141706" cy="141706"/>
          </a:xfrm>
          <a:prstGeom prst="ellipse">
            <a:avLst/>
          </a:prstGeom>
          <a:solidFill>
            <a:schemeClr val="bg1"/>
          </a:solidFill>
          <a:ln w="38100">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018055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500"/>
                                        <p:tgtEl>
                                          <p:spTgt spid="19"/>
                                        </p:tgtEl>
                                      </p:cBhvr>
                                    </p:animEffect>
                                    <p:set>
                                      <p:cBhvr>
                                        <p:cTn id="15" dur="1" fill="hold">
                                          <p:stCondLst>
                                            <p:cond delay="499"/>
                                          </p:stCondLst>
                                        </p:cTn>
                                        <p:tgtEl>
                                          <p:spTgt spid="19"/>
                                        </p:tgtEl>
                                        <p:attrNameLst>
                                          <p:attrName>style.visibility</p:attrName>
                                        </p:attrNameLst>
                                      </p:cBhvr>
                                      <p:to>
                                        <p:strVal val="hidden"/>
                                      </p:to>
                                    </p:set>
                                  </p:childTnLst>
                                </p:cTn>
                              </p:par>
                            </p:childTnLst>
                          </p:cTn>
                        </p:par>
                        <p:par>
                          <p:cTn id="16" fill="hold">
                            <p:stCondLst>
                              <p:cond delay="500"/>
                            </p:stCondLst>
                            <p:childTnLst>
                              <p:par>
                                <p:cTn id="17" presetID="10" presetClass="entr" presetSubtype="0" fill="hold" nodeType="after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fade">
                                      <p:cBhvr>
                                        <p:cTn id="19" dur="500"/>
                                        <p:tgtEl>
                                          <p:spTgt spid="3">
                                            <p:txEl>
                                              <p:pRg st="1" end="1"/>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500"/>
                                        <p:tgtEl>
                                          <p:spTgt spid="2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nodeType="clickEffect">
                                  <p:stCondLst>
                                    <p:cond delay="0"/>
                                  </p:stCondLst>
                                  <p:childTnLst>
                                    <p:animEffect transition="out" filter="fade">
                                      <p:cBhvr>
                                        <p:cTn id="26" dur="500"/>
                                        <p:tgtEl>
                                          <p:spTgt spid="23"/>
                                        </p:tgtEl>
                                      </p:cBhvr>
                                    </p:animEffect>
                                    <p:set>
                                      <p:cBhvr>
                                        <p:cTn id="27" dur="1" fill="hold">
                                          <p:stCondLst>
                                            <p:cond delay="499"/>
                                          </p:stCondLst>
                                        </p:cTn>
                                        <p:tgtEl>
                                          <p:spTgt spid="23"/>
                                        </p:tgtEl>
                                        <p:attrNameLst>
                                          <p:attrName>style.visibility</p:attrName>
                                        </p:attrNameLst>
                                      </p:cBhvr>
                                      <p:to>
                                        <p:strVal val="hidden"/>
                                      </p:to>
                                    </p:set>
                                  </p:childTnLst>
                                </p:cTn>
                              </p:par>
                            </p:childTnLst>
                          </p:cTn>
                        </p:par>
                        <p:par>
                          <p:cTn id="28" fill="hold">
                            <p:stCondLst>
                              <p:cond delay="500"/>
                            </p:stCondLst>
                            <p:childTnLst>
                              <p:par>
                                <p:cTn id="29" presetID="10" presetClass="entr" presetSubtype="0" fill="hold" nodeType="afterEffect">
                                  <p:stCondLst>
                                    <p:cond delay="0"/>
                                  </p:stCondLst>
                                  <p:childTnLst>
                                    <p:set>
                                      <p:cBhvr>
                                        <p:cTn id="30" dur="1" fill="hold">
                                          <p:stCondLst>
                                            <p:cond delay="0"/>
                                          </p:stCondLst>
                                        </p:cTn>
                                        <p:tgtEl>
                                          <p:spTgt spid="3">
                                            <p:txEl>
                                              <p:pRg st="2" end="2"/>
                                            </p:txEl>
                                          </p:spTgt>
                                        </p:tgtEl>
                                        <p:attrNameLst>
                                          <p:attrName>style.visibility</p:attrName>
                                        </p:attrNameLst>
                                      </p:cBhvr>
                                      <p:to>
                                        <p:strVal val="visible"/>
                                      </p:to>
                                    </p:set>
                                    <p:animEffect transition="in" filter="fade">
                                      <p:cBhvr>
                                        <p:cTn id="31" dur="500"/>
                                        <p:tgtEl>
                                          <p:spTgt spid="3">
                                            <p:txEl>
                                              <p:pRg st="2" end="2"/>
                                            </p:txEl>
                                          </p:spTgt>
                                        </p:tgtEl>
                                      </p:cBhvr>
                                    </p:animEffect>
                                  </p:childTnLst>
                                </p:cTn>
                              </p:par>
                            </p:childTnLst>
                          </p:cTn>
                        </p:par>
                        <p:par>
                          <p:cTn id="32" fill="hold">
                            <p:stCondLst>
                              <p:cond delay="1000"/>
                            </p:stCondLst>
                            <p:childTnLst>
                              <p:par>
                                <p:cTn id="33" presetID="10" presetClass="entr" presetSubtype="0" fill="hold" grpId="0" nodeType="afterEffect">
                                  <p:stCondLst>
                                    <p:cond delay="0"/>
                                  </p:stCondLst>
                                  <p:childTnLst>
                                    <p:set>
                                      <p:cBhvr>
                                        <p:cTn id="34" dur="1" fill="hold">
                                          <p:stCondLst>
                                            <p:cond delay="0"/>
                                          </p:stCondLst>
                                        </p:cTn>
                                        <p:tgtEl>
                                          <p:spTgt spid="334"/>
                                        </p:tgtEl>
                                        <p:attrNameLst>
                                          <p:attrName>style.visibility</p:attrName>
                                        </p:attrNameLst>
                                      </p:cBhvr>
                                      <p:to>
                                        <p:strVal val="visible"/>
                                      </p:to>
                                    </p:set>
                                    <p:animEffect transition="in" filter="fade">
                                      <p:cBhvr>
                                        <p:cTn id="35" dur="500"/>
                                        <p:tgtEl>
                                          <p:spTgt spid="334"/>
                                        </p:tgtEl>
                                      </p:cBhvr>
                                    </p:animEffect>
                                  </p:childTnLst>
                                </p:cTn>
                              </p:par>
                              <p:par>
                                <p:cTn id="36" presetID="10" presetClass="entr" presetSubtype="0" fill="hold" grpId="2" nodeType="withEffect">
                                  <p:stCondLst>
                                    <p:cond delay="0"/>
                                  </p:stCondLst>
                                  <p:childTnLst>
                                    <p:set>
                                      <p:cBhvr>
                                        <p:cTn id="37" dur="1" fill="hold">
                                          <p:stCondLst>
                                            <p:cond delay="0"/>
                                          </p:stCondLst>
                                        </p:cTn>
                                        <p:tgtEl>
                                          <p:spTgt spid="330"/>
                                        </p:tgtEl>
                                        <p:attrNameLst>
                                          <p:attrName>style.visibility</p:attrName>
                                        </p:attrNameLst>
                                      </p:cBhvr>
                                      <p:to>
                                        <p:strVal val="visible"/>
                                      </p:to>
                                    </p:set>
                                    <p:animEffect transition="in" filter="fade">
                                      <p:cBhvr>
                                        <p:cTn id="38" dur="500"/>
                                        <p:tgtEl>
                                          <p:spTgt spid="330"/>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36"/>
                                        </p:tgtEl>
                                        <p:attrNameLst>
                                          <p:attrName>style.visibility</p:attrName>
                                        </p:attrNameLst>
                                      </p:cBhvr>
                                      <p:to>
                                        <p:strVal val="visible"/>
                                      </p:to>
                                    </p:set>
                                    <p:animEffect transition="in" filter="fade">
                                      <p:cBhvr>
                                        <p:cTn id="41" dur="500"/>
                                        <p:tgtEl>
                                          <p:spTgt spid="336"/>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37"/>
                                        </p:tgtEl>
                                        <p:attrNameLst>
                                          <p:attrName>style.visibility</p:attrName>
                                        </p:attrNameLst>
                                      </p:cBhvr>
                                      <p:to>
                                        <p:strVal val="visible"/>
                                      </p:to>
                                    </p:set>
                                    <p:animEffect transition="in" filter="fade">
                                      <p:cBhvr>
                                        <p:cTn id="44" dur="500"/>
                                        <p:tgtEl>
                                          <p:spTgt spid="337"/>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38"/>
                                        </p:tgtEl>
                                        <p:attrNameLst>
                                          <p:attrName>style.visibility</p:attrName>
                                        </p:attrNameLst>
                                      </p:cBhvr>
                                      <p:to>
                                        <p:strVal val="visible"/>
                                      </p:to>
                                    </p:set>
                                    <p:animEffect transition="in" filter="fade">
                                      <p:cBhvr>
                                        <p:cTn id="47" dur="500"/>
                                        <p:tgtEl>
                                          <p:spTgt spid="338"/>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330"/>
                                        </p:tgtEl>
                                        <p:attrNameLst>
                                          <p:attrName>style.visibility</p:attrName>
                                        </p:attrNameLst>
                                      </p:cBhvr>
                                      <p:to>
                                        <p:strVal val="visible"/>
                                      </p:to>
                                    </p:set>
                                    <p:animEffect transition="in" filter="fade">
                                      <p:cBhvr>
                                        <p:cTn id="50" dur="500"/>
                                        <p:tgtEl>
                                          <p:spTgt spid="3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4" grpId="0" animBg="1"/>
      <p:bldP spid="336" grpId="0" animBg="1"/>
      <p:bldP spid="337" grpId="0" animBg="1"/>
      <p:bldP spid="338" grpId="0" animBg="1"/>
      <p:bldP spid="330" grpId="0" animBg="1"/>
      <p:bldP spid="330" grpId="2"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1" name="Picture 270" descr="cycl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25900" y="704852"/>
            <a:ext cx="1463040" cy="1213104"/>
          </a:xfrm>
          <a:prstGeom prst="rect">
            <a:avLst/>
          </a:prstGeom>
        </p:spPr>
      </p:pic>
      <p:sp>
        <p:nvSpPr>
          <p:cNvPr id="9" name="Title 8"/>
          <p:cNvSpPr>
            <a:spLocks noGrp="1"/>
          </p:cNvSpPr>
          <p:nvPr>
            <p:ph type="title"/>
          </p:nvPr>
        </p:nvSpPr>
        <p:spPr/>
        <p:txBody>
          <a:bodyPr>
            <a:normAutofit fontScale="90000"/>
          </a:bodyPr>
          <a:lstStyle/>
          <a:p>
            <a:r>
              <a:rPr lang="en-US" smtClean="0"/>
              <a:t>Explore: Scoring Methods</a:t>
            </a:r>
            <a:endParaRPr lang="en-US"/>
          </a:p>
        </p:txBody>
      </p:sp>
      <p:grpSp>
        <p:nvGrpSpPr>
          <p:cNvPr id="11" name="Group 10"/>
          <p:cNvGrpSpPr/>
          <p:nvPr/>
        </p:nvGrpSpPr>
        <p:grpSpPr>
          <a:xfrm>
            <a:off x="129879" y="3514569"/>
            <a:ext cx="6659685" cy="2561674"/>
            <a:chOff x="129879" y="3275413"/>
            <a:chExt cx="6659685" cy="2561674"/>
          </a:xfrm>
        </p:grpSpPr>
        <p:grpSp>
          <p:nvGrpSpPr>
            <p:cNvPr id="8" name="Group 7"/>
            <p:cNvGrpSpPr/>
            <p:nvPr/>
          </p:nvGrpSpPr>
          <p:grpSpPr>
            <a:xfrm>
              <a:off x="129879" y="3712225"/>
              <a:ext cx="6659685" cy="2124862"/>
              <a:chOff x="129879" y="3712225"/>
              <a:chExt cx="6659685" cy="2124862"/>
            </a:xfrm>
          </p:grpSpPr>
          <p:pic>
            <p:nvPicPr>
              <p:cNvPr id="6" name="Picture 5" descr="bottleneck.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14958" y="3712225"/>
                <a:ext cx="2474606" cy="2124862"/>
              </a:xfrm>
              <a:prstGeom prst="rect">
                <a:avLst/>
              </a:prstGeom>
            </p:spPr>
          </p:pic>
          <p:grpSp>
            <p:nvGrpSpPr>
              <p:cNvPr id="7" name="Group 6"/>
              <p:cNvGrpSpPr/>
              <p:nvPr/>
            </p:nvGrpSpPr>
            <p:grpSpPr>
              <a:xfrm>
                <a:off x="129879" y="3734064"/>
                <a:ext cx="3748046" cy="2081185"/>
                <a:chOff x="0" y="4660793"/>
                <a:chExt cx="3748046" cy="2081185"/>
              </a:xfrm>
            </p:grpSpPr>
            <p:pic>
              <p:nvPicPr>
                <p:cNvPr id="327" name="Picture 2" descr="C:\Users\dan\Desktop\DAG\UQ Workshop\talk\figs\TOPOP4.png"/>
                <p:cNvPicPr>
                  <a:picLocks noChangeAspect="1" noChangeArrowheads="1"/>
                </p:cNvPicPr>
                <p:nvPr/>
              </p:nvPicPr>
              <p:blipFill>
                <a:blip r:embed="rId5" cstate="print"/>
                <a:stretch>
                  <a:fillRect/>
                </a:stretch>
              </p:blipFill>
              <p:spPr bwMode="auto">
                <a:xfrm>
                  <a:off x="0" y="5014887"/>
                  <a:ext cx="3748046" cy="1727091"/>
                </a:xfrm>
                <a:prstGeom prst="rect">
                  <a:avLst/>
                </a:prstGeom>
                <a:noFill/>
              </p:spPr>
            </p:pic>
            <p:sp>
              <p:nvSpPr>
                <p:cNvPr id="328" name="Rectangle 327"/>
                <p:cNvSpPr/>
                <p:nvPr/>
              </p:nvSpPr>
              <p:spPr>
                <a:xfrm>
                  <a:off x="1281749" y="4660793"/>
                  <a:ext cx="1184548" cy="461665"/>
                </a:xfrm>
                <a:prstGeom prst="rect">
                  <a:avLst/>
                </a:prstGeom>
              </p:spPr>
              <p:txBody>
                <a:bodyPr wrap="none">
                  <a:spAutoFit/>
                </a:bodyPr>
                <a:lstStyle/>
                <a:p>
                  <a:r>
                    <a:rPr lang="en-US" sz="2400" b="1" i="1" err="1" smtClean="0">
                      <a:solidFill>
                        <a:schemeClr val="accent4"/>
                      </a:solidFill>
                    </a:rPr>
                    <a:t>Σ</a:t>
                  </a:r>
                  <a:r>
                    <a:rPr lang="en-US" sz="2400" b="1" i="1" smtClean="0">
                      <a:solidFill>
                        <a:schemeClr val="accent4"/>
                      </a:solidFill>
                    </a:rPr>
                    <a:t>(</a:t>
                  </a:r>
                  <a:r>
                    <a:rPr lang="en-US" sz="2400" b="1" i="1" err="1" smtClean="0">
                      <a:solidFill>
                        <a:schemeClr val="accent4"/>
                      </a:solidFill>
                    </a:rPr>
                    <a:t>Δp</a:t>
                  </a:r>
                  <a:r>
                    <a:rPr lang="en-US" sz="2400" b="1" i="1" smtClean="0">
                      <a:solidFill>
                        <a:schemeClr val="accent4"/>
                      </a:solidFill>
                    </a:rPr>
                    <a:t>)/n</a:t>
                  </a:r>
                  <a:endParaRPr lang="en-US" sz="2400"/>
                </a:p>
              </p:txBody>
            </p:sp>
          </p:grpSp>
        </p:grpSp>
        <p:sp>
          <p:nvSpPr>
            <p:cNvPr id="5" name="TextBox 4"/>
            <p:cNvSpPr txBox="1"/>
            <p:nvPr/>
          </p:nvSpPr>
          <p:spPr>
            <a:xfrm>
              <a:off x="600716" y="3275413"/>
              <a:ext cx="5520722" cy="461665"/>
            </a:xfrm>
            <a:prstGeom prst="rect">
              <a:avLst/>
            </a:prstGeom>
            <a:noFill/>
          </p:spPr>
          <p:txBody>
            <a:bodyPr wrap="square" rtlCol="0">
              <a:spAutoFit/>
            </a:bodyPr>
            <a:lstStyle/>
            <a:p>
              <a:pPr algn="ctr"/>
              <a:r>
                <a:rPr lang="en-US" sz="2400" b="1" smtClean="0">
                  <a:solidFill>
                    <a:schemeClr val="accent4">
                      <a:lumMod val="50000"/>
                    </a:schemeClr>
                  </a:solidFill>
                </a:rPr>
                <a:t>Global Topological Influence</a:t>
              </a:r>
              <a:endParaRPr lang="en-US" sz="2400" b="1">
                <a:solidFill>
                  <a:schemeClr val="accent4">
                    <a:lumMod val="50000"/>
                  </a:schemeClr>
                </a:solidFill>
              </a:endParaRPr>
            </a:p>
          </p:txBody>
        </p:sp>
      </p:grpSp>
      <p:grpSp>
        <p:nvGrpSpPr>
          <p:cNvPr id="12" name="Group 11"/>
          <p:cNvGrpSpPr/>
          <p:nvPr/>
        </p:nvGrpSpPr>
        <p:grpSpPr>
          <a:xfrm>
            <a:off x="6697347" y="3485397"/>
            <a:ext cx="2399377" cy="2569008"/>
            <a:chOff x="6722153" y="3069194"/>
            <a:chExt cx="2399377" cy="2569008"/>
          </a:xfrm>
        </p:grpSpPr>
        <p:pic>
          <p:nvPicPr>
            <p:cNvPr id="278" name="Picture 2" descr="C:\Users\dan\Desktop\DAG\UQ Workshop\talk\figs\TOPOP4.png"/>
            <p:cNvPicPr>
              <a:picLocks noChangeAspect="1" noChangeArrowheads="1"/>
            </p:cNvPicPr>
            <p:nvPr/>
          </p:nvPicPr>
          <p:blipFill>
            <a:blip r:embed="rId6" cstate="print"/>
            <a:stretch>
              <a:fillRect/>
            </a:stretch>
          </p:blipFill>
          <p:spPr bwMode="auto">
            <a:xfrm>
              <a:off x="7226597" y="3911111"/>
              <a:ext cx="1771576" cy="1727091"/>
            </a:xfrm>
            <a:prstGeom prst="rect">
              <a:avLst/>
            </a:prstGeom>
            <a:noFill/>
          </p:spPr>
        </p:pic>
        <p:sp>
          <p:nvSpPr>
            <p:cNvPr id="17" name="TextBox 16"/>
            <p:cNvSpPr txBox="1"/>
            <p:nvPr/>
          </p:nvSpPr>
          <p:spPr>
            <a:xfrm>
              <a:off x="6722153" y="3069194"/>
              <a:ext cx="2399377" cy="830997"/>
            </a:xfrm>
            <a:prstGeom prst="rect">
              <a:avLst/>
            </a:prstGeom>
            <a:noFill/>
          </p:spPr>
          <p:txBody>
            <a:bodyPr wrap="square" rtlCol="0">
              <a:spAutoFit/>
            </a:bodyPr>
            <a:lstStyle/>
            <a:p>
              <a:pPr algn="ctr"/>
              <a:r>
                <a:rPr lang="en-US" sz="2400" b="1" smtClean="0">
                  <a:solidFill>
                    <a:schemeClr val="accent4">
                      <a:lumMod val="50000"/>
                    </a:schemeClr>
                  </a:solidFill>
                </a:rPr>
                <a:t>Local Topological</a:t>
              </a:r>
            </a:p>
            <a:p>
              <a:pPr algn="ctr"/>
              <a:r>
                <a:rPr lang="en-US" sz="2400" b="1" smtClean="0">
                  <a:solidFill>
                    <a:schemeClr val="accent4">
                      <a:lumMod val="50000"/>
                    </a:schemeClr>
                  </a:solidFill>
                </a:rPr>
                <a:t>Influence</a:t>
              </a:r>
              <a:endParaRPr lang="en-US" sz="2400" b="1">
                <a:solidFill>
                  <a:schemeClr val="accent4">
                    <a:lumMod val="50000"/>
                  </a:schemeClr>
                </a:solidFill>
              </a:endParaRPr>
            </a:p>
          </p:txBody>
        </p:sp>
      </p:grpSp>
      <p:sp>
        <p:nvSpPr>
          <p:cNvPr id="10" name="Rectangle 9"/>
          <p:cNvSpPr/>
          <p:nvPr/>
        </p:nvSpPr>
        <p:spPr>
          <a:xfrm>
            <a:off x="458046" y="4327314"/>
            <a:ext cx="8015802" cy="1412922"/>
          </a:xfrm>
          <a:prstGeom prst="rect">
            <a:avLst/>
          </a:prstGeom>
          <a:solidFill>
            <a:schemeClr val="accent4">
              <a:alpha val="67000"/>
            </a:schemeClr>
          </a:solidFill>
          <a:ln w="38100" cmpd="sng">
            <a:solidFill>
              <a:schemeClr val="bg1"/>
            </a:solidFill>
          </a:ln>
        </p:spPr>
        <p:style>
          <a:lnRef idx="1">
            <a:schemeClr val="accent4"/>
          </a:lnRef>
          <a:fillRef idx="3">
            <a:schemeClr val="accent4"/>
          </a:fillRef>
          <a:effectRef idx="2">
            <a:schemeClr val="accent4"/>
          </a:effectRef>
          <a:fontRef idx="minor">
            <a:schemeClr val="lt1"/>
          </a:fontRef>
        </p:style>
        <p:txBody>
          <a:bodyPr rtlCol="0" anchor="ctr"/>
          <a:lstStyle/>
          <a:p>
            <a:pPr marL="915988" indent="-458788"/>
            <a:r>
              <a:rPr lang="en-US"/>
              <a:t>Adaptive Sampling with Topological </a:t>
            </a:r>
            <a:r>
              <a:rPr lang="en-US" smtClean="0"/>
              <a:t>Scores. Dan </a:t>
            </a:r>
            <a:r>
              <a:rPr lang="en-US"/>
              <a:t>Maljovec, </a:t>
            </a:r>
            <a:r>
              <a:rPr lang="en-US" err="1"/>
              <a:t>Bei</a:t>
            </a:r>
            <a:r>
              <a:rPr lang="en-US"/>
              <a:t> Wang, Ana </a:t>
            </a:r>
            <a:r>
              <a:rPr lang="en-US" err="1"/>
              <a:t>Kupresanin</a:t>
            </a:r>
            <a:r>
              <a:rPr lang="en-US"/>
              <a:t>, </a:t>
            </a:r>
            <a:r>
              <a:rPr lang="en-US" err="1"/>
              <a:t>Gardar</a:t>
            </a:r>
            <a:r>
              <a:rPr lang="en-US"/>
              <a:t> </a:t>
            </a:r>
            <a:r>
              <a:rPr lang="en-US" err="1"/>
              <a:t>Johannesson</a:t>
            </a:r>
            <a:r>
              <a:rPr lang="en-US"/>
              <a:t>, Valerio </a:t>
            </a:r>
            <a:r>
              <a:rPr lang="en-US" err="1"/>
              <a:t>Pascucci</a:t>
            </a:r>
            <a:r>
              <a:rPr lang="en-US"/>
              <a:t>, and Peer-</a:t>
            </a:r>
            <a:r>
              <a:rPr lang="en-US" err="1"/>
              <a:t>Timo</a:t>
            </a:r>
            <a:r>
              <a:rPr lang="en-US"/>
              <a:t> </a:t>
            </a:r>
            <a:r>
              <a:rPr lang="en-US" smtClean="0"/>
              <a:t>Bremer. International </a:t>
            </a:r>
            <a:r>
              <a:rPr lang="en-US"/>
              <a:t>Journal for Uncertainty Quantification, 3(2), pages 119-141, 2013</a:t>
            </a:r>
          </a:p>
        </p:txBody>
      </p:sp>
      <p:sp>
        <p:nvSpPr>
          <p:cNvPr id="14" name="Slide Number Placeholder 13"/>
          <p:cNvSpPr>
            <a:spLocks noGrp="1"/>
          </p:cNvSpPr>
          <p:nvPr>
            <p:ph type="sldNum" sz="quarter" idx="12"/>
          </p:nvPr>
        </p:nvSpPr>
        <p:spPr/>
        <p:txBody>
          <a:bodyPr/>
          <a:lstStyle/>
          <a:p>
            <a:fld id="{0C9D9FE6-5D08-3B48-9104-2B1B3E27A71F}" type="slidenum">
              <a:rPr lang="en-US" smtClean="0"/>
              <a:t>14</a:t>
            </a:fld>
            <a:endParaRPr lang="en-US"/>
          </a:p>
        </p:txBody>
      </p:sp>
      <p:sp>
        <p:nvSpPr>
          <p:cNvPr id="22" name="Content Placeholder 2"/>
          <p:cNvSpPr>
            <a:spLocks noGrp="1"/>
          </p:cNvSpPr>
          <p:nvPr>
            <p:ph idx="1"/>
          </p:nvPr>
        </p:nvSpPr>
        <p:spPr>
          <a:xfrm>
            <a:off x="0" y="1561514"/>
            <a:ext cx="9144000" cy="5296486"/>
          </a:xfrm>
        </p:spPr>
        <p:txBody>
          <a:bodyPr>
            <a:normAutofit/>
          </a:bodyPr>
          <a:lstStyle/>
          <a:p>
            <a:pPr lvl="1"/>
            <a:r>
              <a:rPr lang="en-US" smtClean="0"/>
              <a:t>High </a:t>
            </a:r>
            <a:r>
              <a:rPr lang="en-US" smtClean="0"/>
              <a:t>uncertainty in the current predicting model</a:t>
            </a:r>
          </a:p>
          <a:p>
            <a:pPr lvl="1"/>
            <a:r>
              <a:rPr lang="en-US" smtClean="0"/>
              <a:t>Expected improvement (steep gradient + uncertainty)</a:t>
            </a:r>
          </a:p>
          <a:p>
            <a:pPr lvl="1"/>
            <a:r>
              <a:rPr lang="en-US" b="1" i="1" smtClean="0">
                <a:solidFill>
                  <a:schemeClr val="accent4"/>
                </a:solidFill>
              </a:rPr>
              <a:t>Topology-based scoring</a:t>
            </a:r>
          </a:p>
        </p:txBody>
      </p:sp>
    </p:spTree>
    <p:extLst>
      <p:ext uri="{BB962C8B-B14F-4D97-AF65-F5344CB8AC3E}">
        <p14:creationId xmlns:p14="http://schemas.microsoft.com/office/powerpoint/2010/main" val="29176656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900" smtClean="0"/>
              <a:t>Explore: Limit Surface Adaptive Sampling</a:t>
            </a:r>
            <a:endParaRPr lang="en-US" sz="3900"/>
          </a:p>
        </p:txBody>
      </p:sp>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866" y="1987123"/>
            <a:ext cx="5007411" cy="3773606"/>
          </a:xfrm>
          <a:prstGeom prst="rect">
            <a:avLst/>
          </a:prstGeom>
        </p:spPr>
      </p:pic>
      <p:pic>
        <p:nvPicPr>
          <p:cNvPr id="22" name="Picture 2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0" y="2078398"/>
            <a:ext cx="4535620" cy="3401715"/>
          </a:xfrm>
          <a:prstGeom prst="rect">
            <a:avLst/>
          </a:prstGeom>
        </p:spPr>
      </p:pic>
      <p:sp>
        <p:nvSpPr>
          <p:cNvPr id="23" name="Right Arrow 22"/>
          <p:cNvSpPr/>
          <p:nvPr/>
        </p:nvSpPr>
        <p:spPr>
          <a:xfrm>
            <a:off x="4121624" y="3556616"/>
            <a:ext cx="659674" cy="450376"/>
          </a:xfrm>
          <a:prstGeom prst="rightArrow">
            <a:avLst/>
          </a:prstGeom>
          <a:solidFill>
            <a:schemeClr val="accent4"/>
          </a:solidFill>
          <a:ln>
            <a:no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solidFill>
                <a:srgbClr val="9BBB59"/>
              </a:solidFill>
            </a:endParaRPr>
          </a:p>
        </p:txBody>
      </p:sp>
      <p:sp>
        <p:nvSpPr>
          <p:cNvPr id="24" name="Rectangle 23"/>
          <p:cNvSpPr/>
          <p:nvPr/>
        </p:nvSpPr>
        <p:spPr>
          <a:xfrm>
            <a:off x="3695840" y="1495210"/>
            <a:ext cx="2249334" cy="523220"/>
          </a:xfrm>
          <a:prstGeom prst="rect">
            <a:avLst/>
          </a:prstGeom>
        </p:spPr>
        <p:txBody>
          <a:bodyPr wrap="none">
            <a:spAutoFit/>
          </a:bodyPr>
          <a:lstStyle/>
          <a:p>
            <a:r>
              <a:rPr lang="en-US" sz="2800" smtClean="0">
                <a:solidFill>
                  <a:srgbClr val="8064A2"/>
                </a:solidFill>
              </a:rPr>
              <a:t>Failure region</a:t>
            </a:r>
            <a:endParaRPr lang="en-US" sz="2800">
              <a:solidFill>
                <a:srgbClr val="8064A2"/>
              </a:solidFill>
            </a:endParaRPr>
          </a:p>
        </p:txBody>
      </p:sp>
      <p:cxnSp>
        <p:nvCxnSpPr>
          <p:cNvPr id="25" name="Straight Arrow Connector 24"/>
          <p:cNvCxnSpPr/>
          <p:nvPr/>
        </p:nvCxnSpPr>
        <p:spPr>
          <a:xfrm>
            <a:off x="5479653" y="1987123"/>
            <a:ext cx="1258031" cy="1700857"/>
          </a:xfrm>
          <a:prstGeom prst="straightConnector1">
            <a:avLst/>
          </a:prstGeom>
          <a:ln w="76200" cmpd="sng">
            <a:solidFill>
              <a:schemeClr val="accent4"/>
            </a:solidFill>
            <a:tailEnd type="triangle"/>
          </a:ln>
        </p:spPr>
        <p:style>
          <a:lnRef idx="2">
            <a:schemeClr val="accent2"/>
          </a:lnRef>
          <a:fillRef idx="0">
            <a:schemeClr val="accent2"/>
          </a:fillRef>
          <a:effectRef idx="1">
            <a:schemeClr val="accent2"/>
          </a:effectRef>
          <a:fontRef idx="minor">
            <a:schemeClr val="tx1"/>
          </a:fontRef>
        </p:style>
      </p:cxnSp>
      <p:cxnSp>
        <p:nvCxnSpPr>
          <p:cNvPr id="26" name="Straight Arrow Connector 25"/>
          <p:cNvCxnSpPr/>
          <p:nvPr/>
        </p:nvCxnSpPr>
        <p:spPr>
          <a:xfrm flipH="1">
            <a:off x="2625871" y="1987123"/>
            <a:ext cx="1069969" cy="706244"/>
          </a:xfrm>
          <a:prstGeom prst="straightConnector1">
            <a:avLst/>
          </a:prstGeom>
          <a:ln w="76200" cmpd="sng">
            <a:solidFill>
              <a:schemeClr val="accent4"/>
            </a:solidFill>
            <a:tailEnd type="triangle"/>
          </a:ln>
        </p:spPr>
        <p:style>
          <a:lnRef idx="2">
            <a:schemeClr val="accent2"/>
          </a:lnRef>
          <a:fillRef idx="0">
            <a:schemeClr val="accent2"/>
          </a:fillRef>
          <a:effectRef idx="1">
            <a:schemeClr val="accent2"/>
          </a:effectRef>
          <a:fontRef idx="minor">
            <a:schemeClr val="tx1"/>
          </a:fontRef>
        </p:style>
      </p:cxnSp>
      <p:sp>
        <p:nvSpPr>
          <p:cNvPr id="4" name="Oval 3"/>
          <p:cNvSpPr/>
          <p:nvPr/>
        </p:nvSpPr>
        <p:spPr>
          <a:xfrm>
            <a:off x="5777624" y="2910820"/>
            <a:ext cx="2227768" cy="1748985"/>
          </a:xfrm>
          <a:prstGeom prst="ellipse">
            <a:avLst/>
          </a:prstGeom>
          <a:solidFill>
            <a:schemeClr val="accent4">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3042981" y="4980812"/>
            <a:ext cx="2157286" cy="523220"/>
          </a:xfrm>
          <a:prstGeom prst="rect">
            <a:avLst/>
          </a:prstGeom>
        </p:spPr>
        <p:txBody>
          <a:bodyPr wrap="none">
            <a:spAutoFit/>
          </a:bodyPr>
          <a:lstStyle/>
          <a:p>
            <a:r>
              <a:rPr lang="en-US" sz="2800" smtClean="0">
                <a:solidFill>
                  <a:schemeClr val="accent3">
                    <a:lumMod val="50000"/>
                  </a:schemeClr>
                </a:solidFill>
              </a:rPr>
              <a:t>Limit surface</a:t>
            </a:r>
            <a:endParaRPr lang="en-US" sz="2800">
              <a:solidFill>
                <a:schemeClr val="accent3">
                  <a:lumMod val="50000"/>
                </a:schemeClr>
              </a:solidFill>
            </a:endParaRPr>
          </a:p>
        </p:txBody>
      </p:sp>
      <p:cxnSp>
        <p:nvCxnSpPr>
          <p:cNvPr id="12" name="Straight Arrow Connector 11"/>
          <p:cNvCxnSpPr>
            <a:stCxn id="11" idx="3"/>
            <a:endCxn id="4" idx="3"/>
          </p:cNvCxnSpPr>
          <p:nvPr/>
        </p:nvCxnSpPr>
        <p:spPr>
          <a:xfrm flipV="1">
            <a:off x="5200267" y="4403672"/>
            <a:ext cx="903606" cy="838750"/>
          </a:xfrm>
          <a:prstGeom prst="straightConnector1">
            <a:avLst/>
          </a:prstGeom>
          <a:ln w="76200" cmpd="sng">
            <a:solidFill>
              <a:schemeClr val="accent3">
                <a:lumMod val="50000"/>
              </a:schemeClr>
            </a:solidFill>
            <a:tailEnd type="triangle"/>
          </a:ln>
        </p:spPr>
        <p:style>
          <a:lnRef idx="2">
            <a:schemeClr val="accent2"/>
          </a:lnRef>
          <a:fillRef idx="0">
            <a:schemeClr val="accent2"/>
          </a:fillRef>
          <a:effectRef idx="1">
            <a:schemeClr val="accent2"/>
          </a:effectRef>
          <a:fontRef idx="minor">
            <a:schemeClr val="tx1"/>
          </a:fontRef>
        </p:style>
      </p:cxnSp>
      <p:cxnSp>
        <p:nvCxnSpPr>
          <p:cNvPr id="16" name="Straight Arrow Connector 15"/>
          <p:cNvCxnSpPr/>
          <p:nvPr/>
        </p:nvCxnSpPr>
        <p:spPr>
          <a:xfrm flipH="1" flipV="1">
            <a:off x="2780697" y="3424548"/>
            <a:ext cx="405061" cy="1556264"/>
          </a:xfrm>
          <a:prstGeom prst="straightConnector1">
            <a:avLst/>
          </a:prstGeom>
          <a:ln w="76200" cmpd="sng">
            <a:solidFill>
              <a:schemeClr val="accent3">
                <a:lumMod val="50000"/>
              </a:schemeClr>
            </a:solidFill>
            <a:tailEnd type="triangle"/>
          </a:ln>
        </p:spPr>
        <p:style>
          <a:lnRef idx="2">
            <a:schemeClr val="accent2"/>
          </a:lnRef>
          <a:fillRef idx="0">
            <a:schemeClr val="accent2"/>
          </a:fillRef>
          <a:effectRef idx="1">
            <a:schemeClr val="accent2"/>
          </a:effectRef>
          <a:fontRef idx="minor">
            <a:schemeClr val="tx1"/>
          </a:fontRef>
        </p:style>
      </p:cxnSp>
      <p:sp>
        <p:nvSpPr>
          <p:cNvPr id="3" name="Slide Number Placeholder 2"/>
          <p:cNvSpPr>
            <a:spLocks noGrp="1"/>
          </p:cNvSpPr>
          <p:nvPr>
            <p:ph type="sldNum" sz="quarter" idx="12"/>
          </p:nvPr>
        </p:nvSpPr>
        <p:spPr/>
        <p:txBody>
          <a:bodyPr/>
          <a:lstStyle/>
          <a:p>
            <a:fld id="{0C9D9FE6-5D08-3B48-9104-2B1B3E27A71F}" type="slidenum">
              <a:rPr lang="en-US" smtClean="0"/>
              <a:t>15</a:t>
            </a:fld>
            <a:endParaRPr lang="en-US"/>
          </a:p>
        </p:txBody>
      </p:sp>
    </p:spTree>
    <p:extLst>
      <p:ext uri="{BB962C8B-B14F-4D97-AF65-F5344CB8AC3E}">
        <p14:creationId xmlns:p14="http://schemas.microsoft.com/office/powerpoint/2010/main" val="37007453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10" presetClass="entr" presetSubtype="0" fill="hold"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par>
                                <p:cTn id="11" presetID="10" presetClass="entr" presetSubtype="0" fill="hold"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500"/>
                                        <p:tgtEl>
                                          <p:spTgt spid="2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par>
                                <p:cTn id="19" presetID="10"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par>
                                <p:cTn id="22" presetID="10" presetClass="entr" presetSubtype="0" fill="hold" nodeType="with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fade">
                                      <p:cBhvr>
                                        <p:cTn id="24"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11"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55785" y="762323"/>
            <a:ext cx="8880558" cy="6059582"/>
          </a:xfrm>
          <a:prstGeom prst="rect">
            <a:avLst/>
          </a:prstGeom>
        </p:spPr>
      </p:pic>
      <p:sp>
        <p:nvSpPr>
          <p:cNvPr id="6" name="Slide Number Placeholder 5"/>
          <p:cNvSpPr>
            <a:spLocks noGrp="1"/>
          </p:cNvSpPr>
          <p:nvPr>
            <p:ph type="sldNum" sz="quarter" idx="12"/>
          </p:nvPr>
        </p:nvSpPr>
        <p:spPr/>
        <p:txBody>
          <a:bodyPr/>
          <a:lstStyle/>
          <a:p>
            <a:fld id="{0C9D9FE6-5D08-3B48-9104-2B1B3E27A71F}" type="slidenum">
              <a:rPr lang="en-US" smtClean="0"/>
              <a:t>16</a:t>
            </a:fld>
            <a:endParaRPr lang="en-US"/>
          </a:p>
        </p:txBody>
      </p:sp>
      <p:sp>
        <p:nvSpPr>
          <p:cNvPr id="7" name="Title 6"/>
          <p:cNvSpPr>
            <a:spLocks noGrp="1"/>
          </p:cNvSpPr>
          <p:nvPr>
            <p:ph type="title"/>
          </p:nvPr>
        </p:nvSpPr>
        <p:spPr>
          <a:solidFill>
            <a:schemeClr val="accent4"/>
          </a:solidFill>
        </p:spPr>
        <p:txBody>
          <a:bodyPr>
            <a:normAutofit/>
          </a:bodyPr>
          <a:lstStyle/>
          <a:p>
            <a:r>
              <a:rPr lang="en-US" sz="3900" dirty="0"/>
              <a:t>Explore: Limit Surface Adaptive Sampling</a:t>
            </a:r>
          </a:p>
        </p:txBody>
      </p:sp>
      <p:sp>
        <p:nvSpPr>
          <p:cNvPr id="2" name="Rectangle 1"/>
          <p:cNvSpPr/>
          <p:nvPr/>
        </p:nvSpPr>
        <p:spPr>
          <a:xfrm>
            <a:off x="155784" y="3868615"/>
            <a:ext cx="4374013" cy="2852860"/>
          </a:xfrm>
          <a:prstGeom prst="rect">
            <a:avLst/>
          </a:prstGeom>
          <a:noFill/>
          <a:ln w="76200">
            <a:solidFill>
              <a:schemeClr val="accent4"/>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4664810" y="762321"/>
            <a:ext cx="4371533" cy="2937481"/>
          </a:xfrm>
          <a:prstGeom prst="rect">
            <a:avLst/>
          </a:prstGeom>
          <a:solidFill>
            <a:schemeClr val="bg1">
              <a:alpha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96129" y="704851"/>
            <a:ext cx="4371533" cy="2937481"/>
          </a:xfrm>
          <a:prstGeom prst="rect">
            <a:avLst/>
          </a:prstGeom>
          <a:solidFill>
            <a:schemeClr val="bg1">
              <a:alpha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4718639" y="3868615"/>
            <a:ext cx="2863848" cy="2937481"/>
          </a:xfrm>
          <a:prstGeom prst="rect">
            <a:avLst/>
          </a:prstGeom>
          <a:solidFill>
            <a:schemeClr val="bg1">
              <a:alpha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7582487" y="3868615"/>
            <a:ext cx="1561513" cy="2558689"/>
          </a:xfrm>
          <a:prstGeom prst="rect">
            <a:avLst/>
          </a:prstGeom>
          <a:solidFill>
            <a:schemeClr val="bg1">
              <a:alpha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877781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9" grpId="0" animBg="1"/>
      <p:bldP spid="10" grpId="0" animBg="1"/>
      <p:bldP spid="11" grpId="0" animBg="1"/>
      <p:bldP spid="1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6"/>
          <p:cNvSpPr>
            <a:spLocks noGrp="1"/>
          </p:cNvSpPr>
          <p:nvPr>
            <p:ph type="title"/>
          </p:nvPr>
        </p:nvSpPr>
        <p:spPr>
          <a:xfrm>
            <a:off x="0" y="0"/>
            <a:ext cx="9144000" cy="704851"/>
          </a:xfrm>
          <a:solidFill>
            <a:schemeClr val="accent4"/>
          </a:solidFill>
        </p:spPr>
        <p:txBody>
          <a:bodyPr>
            <a:normAutofit/>
          </a:bodyPr>
          <a:lstStyle/>
          <a:p>
            <a:r>
              <a:rPr lang="en-US" sz="3900" dirty="0"/>
              <a:t>Explore: Limit Surface Adaptive Sampling</a:t>
            </a:r>
            <a:endParaRPr lang="en-US" sz="3900" dirty="0"/>
          </a:p>
        </p:txBody>
      </p:sp>
      <p:sp>
        <p:nvSpPr>
          <p:cNvPr id="18" name="Arc 17"/>
          <p:cNvSpPr/>
          <p:nvPr/>
        </p:nvSpPr>
        <p:spPr>
          <a:xfrm>
            <a:off x="1479520" y="1935402"/>
            <a:ext cx="5907870" cy="4198131"/>
          </a:xfrm>
          <a:prstGeom prst="arc">
            <a:avLst>
              <a:gd name="adj1" fmla="val 18607061"/>
              <a:gd name="adj2" fmla="val 14383424"/>
            </a:avLst>
          </a:prstGeom>
          <a:ln w="127000">
            <a:solidFill>
              <a:srgbClr val="7F7F7F"/>
            </a:solidFill>
            <a:headEnd type="none" w="med" len="med"/>
            <a:tailEnd type="triangl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Rounded Rectangle 19"/>
          <p:cNvSpPr/>
          <p:nvPr/>
        </p:nvSpPr>
        <p:spPr>
          <a:xfrm>
            <a:off x="3339381" y="975483"/>
            <a:ext cx="2731231" cy="1649293"/>
          </a:xfrm>
          <a:prstGeom prst="roundRect">
            <a:avLst/>
          </a:prstGeom>
        </p:spPr>
        <p:style>
          <a:lnRef idx="1">
            <a:schemeClr val="accent2"/>
          </a:lnRef>
          <a:fillRef idx="2">
            <a:schemeClr val="accent2"/>
          </a:fillRef>
          <a:effectRef idx="1">
            <a:schemeClr val="accent2"/>
          </a:effectRef>
          <a:fontRef idx="minor">
            <a:schemeClr val="dk1"/>
          </a:fontRef>
        </p:style>
        <p:txBody>
          <a:bodyPr rtlCol="0" anchor="b"/>
          <a:lstStyle/>
          <a:p>
            <a:pPr algn="ctr"/>
            <a:r>
              <a:rPr lang="en-US" sz="1600" smtClean="0"/>
              <a:t>Select training data &amp; obtain true response</a:t>
            </a:r>
            <a:endParaRPr lang="en-US" sz="1600"/>
          </a:p>
        </p:txBody>
      </p:sp>
      <p:sp>
        <p:nvSpPr>
          <p:cNvPr id="21" name="Rounded Rectangle 20"/>
          <p:cNvSpPr/>
          <p:nvPr/>
        </p:nvSpPr>
        <p:spPr>
          <a:xfrm>
            <a:off x="6207092" y="2091201"/>
            <a:ext cx="2731231" cy="1649293"/>
          </a:xfrm>
          <a:prstGeom prst="roundRect">
            <a:avLst/>
          </a:prstGeom>
        </p:spPr>
        <p:style>
          <a:lnRef idx="1">
            <a:schemeClr val="accent2"/>
          </a:lnRef>
          <a:fillRef idx="2">
            <a:schemeClr val="accent2"/>
          </a:fillRef>
          <a:effectRef idx="1">
            <a:schemeClr val="accent2"/>
          </a:effectRef>
          <a:fontRef idx="minor">
            <a:schemeClr val="dk1"/>
          </a:fontRef>
        </p:style>
        <p:txBody>
          <a:bodyPr rtlCol="0" anchor="b"/>
          <a:lstStyle/>
          <a:p>
            <a:pPr algn="ctr"/>
            <a:r>
              <a:rPr lang="en-US" sz="1600" dirty="0" smtClean="0"/>
              <a:t>Fit a </a:t>
            </a:r>
            <a:r>
              <a:rPr lang="en-US" sz="1600" dirty="0" smtClean="0"/>
              <a:t>Predicting Model (PM)</a:t>
            </a:r>
            <a:endParaRPr lang="en-US" sz="1600" dirty="0"/>
          </a:p>
        </p:txBody>
      </p:sp>
      <p:sp>
        <p:nvSpPr>
          <p:cNvPr id="22" name="Rounded Rectangle 21"/>
          <p:cNvSpPr/>
          <p:nvPr/>
        </p:nvSpPr>
        <p:spPr>
          <a:xfrm>
            <a:off x="393708" y="3929587"/>
            <a:ext cx="2731231" cy="1649293"/>
          </a:xfrm>
          <a:prstGeom prst="roundRect">
            <a:avLst/>
          </a:prstGeom>
        </p:spPr>
        <p:style>
          <a:lnRef idx="1">
            <a:schemeClr val="accent1"/>
          </a:lnRef>
          <a:fillRef idx="2">
            <a:schemeClr val="accent1"/>
          </a:fillRef>
          <a:effectRef idx="1">
            <a:schemeClr val="accent1"/>
          </a:effectRef>
          <a:fontRef idx="minor">
            <a:schemeClr val="dk1"/>
          </a:fontRef>
        </p:style>
        <p:txBody>
          <a:bodyPr rtlCol="0" anchor="b"/>
          <a:lstStyle/>
          <a:p>
            <a:pPr algn="ctr"/>
            <a:r>
              <a:rPr lang="en-US" sz="1600" smtClean="0"/>
              <a:t>Select candidates by random walks from shared local maxima</a:t>
            </a:r>
            <a:endParaRPr lang="en-US" sz="1600"/>
          </a:p>
        </p:txBody>
      </p:sp>
      <p:sp>
        <p:nvSpPr>
          <p:cNvPr id="23" name="Rounded Rectangle 22"/>
          <p:cNvSpPr/>
          <p:nvPr/>
        </p:nvSpPr>
        <p:spPr>
          <a:xfrm>
            <a:off x="393708" y="2091201"/>
            <a:ext cx="2731231" cy="1649293"/>
          </a:xfrm>
          <a:prstGeom prst="roundRect">
            <a:avLst/>
          </a:prstGeom>
        </p:spPr>
        <p:style>
          <a:lnRef idx="1">
            <a:schemeClr val="accent2"/>
          </a:lnRef>
          <a:fillRef idx="2">
            <a:schemeClr val="accent2"/>
          </a:fillRef>
          <a:effectRef idx="1">
            <a:schemeClr val="accent2"/>
          </a:effectRef>
          <a:fontRef idx="minor">
            <a:schemeClr val="dk1"/>
          </a:fontRef>
        </p:style>
        <p:txBody>
          <a:bodyPr rtlCol="0" anchor="b"/>
          <a:lstStyle/>
          <a:p>
            <a:pPr algn="ctr"/>
            <a:r>
              <a:rPr lang="en-US" sz="1600" smtClean="0"/>
              <a:t>Score candidates &amp; Select candidate to add to the Training data</a:t>
            </a:r>
            <a:endParaRPr lang="en-US" sz="1600"/>
          </a:p>
        </p:txBody>
      </p:sp>
      <p:sp>
        <p:nvSpPr>
          <p:cNvPr id="24" name="Rounded Rectangle 23"/>
          <p:cNvSpPr/>
          <p:nvPr/>
        </p:nvSpPr>
        <p:spPr>
          <a:xfrm>
            <a:off x="6207092" y="3929587"/>
            <a:ext cx="2731231" cy="1649293"/>
          </a:xfrm>
          <a:prstGeom prst="roundRect">
            <a:avLst/>
          </a:prstGeom>
        </p:spPr>
        <p:style>
          <a:lnRef idx="1">
            <a:schemeClr val="accent1"/>
          </a:lnRef>
          <a:fillRef idx="2">
            <a:schemeClr val="accent1"/>
          </a:fillRef>
          <a:effectRef idx="1">
            <a:schemeClr val="accent1"/>
          </a:effectRef>
          <a:fontRef idx="minor">
            <a:schemeClr val="dk1"/>
          </a:fontRef>
        </p:style>
        <p:txBody>
          <a:bodyPr rtlCol="0" anchor="b"/>
          <a:lstStyle/>
          <a:p>
            <a:pPr algn="ctr"/>
            <a:r>
              <a:rPr lang="en-US" sz="1600" dirty="0" smtClean="0"/>
              <a:t>Sparsely sample </a:t>
            </a:r>
            <a:r>
              <a:rPr lang="en-US" sz="1600" dirty="0" smtClean="0"/>
              <a:t>PM  </a:t>
            </a:r>
            <a:r>
              <a:rPr lang="en-US" sz="1600" dirty="0" smtClean="0"/>
              <a:t>&amp; build neighborhood graph</a:t>
            </a:r>
            <a:endParaRPr lang="en-US" sz="1600" dirty="0"/>
          </a:p>
        </p:txBody>
      </p:sp>
      <p:sp>
        <p:nvSpPr>
          <p:cNvPr id="25" name="Rounded Rectangle 24"/>
          <p:cNvSpPr/>
          <p:nvPr/>
        </p:nvSpPr>
        <p:spPr>
          <a:xfrm>
            <a:off x="3339381" y="5087784"/>
            <a:ext cx="2731231" cy="1649293"/>
          </a:xfrm>
          <a:prstGeom prst="roundRect">
            <a:avLst/>
          </a:prstGeom>
        </p:spPr>
        <p:style>
          <a:lnRef idx="1">
            <a:schemeClr val="accent1"/>
          </a:lnRef>
          <a:fillRef idx="2">
            <a:schemeClr val="accent1"/>
          </a:fillRef>
          <a:effectRef idx="1">
            <a:schemeClr val="accent1"/>
          </a:effectRef>
          <a:fontRef idx="minor">
            <a:schemeClr val="dk1"/>
          </a:fontRef>
        </p:style>
        <p:txBody>
          <a:bodyPr rtlCol="0" anchor="b"/>
          <a:lstStyle/>
          <a:p>
            <a:pPr algn="ctr"/>
            <a:r>
              <a:rPr lang="en-US" sz="1600" dirty="0" smtClean="0"/>
              <a:t>Compute Morse complex and extract </a:t>
            </a:r>
            <a:r>
              <a:rPr lang="en-US" sz="1600" b="1" i="1" dirty="0" smtClean="0">
                <a:solidFill>
                  <a:schemeClr val="accent4">
                    <a:lumMod val="50000"/>
                  </a:schemeClr>
                </a:solidFill>
              </a:rPr>
              <a:t>relaxed</a:t>
            </a:r>
            <a:r>
              <a:rPr lang="en-US" sz="1600" dirty="0" smtClean="0">
                <a:solidFill>
                  <a:schemeClr val="accent4">
                    <a:lumMod val="50000"/>
                  </a:schemeClr>
                </a:solidFill>
              </a:rPr>
              <a:t> </a:t>
            </a:r>
            <a:r>
              <a:rPr lang="en-US" sz="1600" dirty="0" smtClean="0"/>
              <a:t>spanning crystals </a:t>
            </a:r>
            <a:endParaRPr lang="en-US" sz="1600" dirty="0"/>
          </a:p>
        </p:txBody>
      </p:sp>
      <p:pic>
        <p:nvPicPr>
          <p:cNvPr id="26" name="Picture 25"/>
          <p:cNvPicPr>
            <a:picLocks noChangeAspect="1"/>
          </p:cNvPicPr>
          <p:nvPr/>
        </p:nvPicPr>
        <p:blipFill>
          <a:blip r:embed="rId3"/>
          <a:stretch>
            <a:fillRect/>
          </a:stretch>
        </p:blipFill>
        <p:spPr>
          <a:xfrm>
            <a:off x="4324224" y="975482"/>
            <a:ext cx="1046934" cy="1063335"/>
          </a:xfrm>
          <a:prstGeom prst="rect">
            <a:avLst/>
          </a:prstGeom>
        </p:spPr>
      </p:pic>
      <p:pic>
        <p:nvPicPr>
          <p:cNvPr id="27" name="Picture 26"/>
          <p:cNvPicPr>
            <a:picLocks noChangeAspect="1"/>
          </p:cNvPicPr>
          <p:nvPr/>
        </p:nvPicPr>
        <p:blipFill>
          <a:blip r:embed="rId4"/>
          <a:stretch>
            <a:fillRect/>
          </a:stretch>
        </p:blipFill>
        <p:spPr>
          <a:xfrm>
            <a:off x="7093123" y="2102020"/>
            <a:ext cx="1215921" cy="1286229"/>
          </a:xfrm>
          <a:prstGeom prst="rect">
            <a:avLst/>
          </a:prstGeom>
        </p:spPr>
      </p:pic>
      <p:pic>
        <p:nvPicPr>
          <p:cNvPr id="28" name="Picture 27"/>
          <p:cNvPicPr>
            <a:picLocks noChangeAspect="1"/>
          </p:cNvPicPr>
          <p:nvPr/>
        </p:nvPicPr>
        <p:blipFill>
          <a:blip r:embed="rId5"/>
          <a:stretch>
            <a:fillRect/>
          </a:stretch>
        </p:blipFill>
        <p:spPr>
          <a:xfrm>
            <a:off x="7292313" y="3958839"/>
            <a:ext cx="1036283" cy="1100383"/>
          </a:xfrm>
          <a:prstGeom prst="rect">
            <a:avLst/>
          </a:prstGeom>
        </p:spPr>
      </p:pic>
      <p:pic>
        <p:nvPicPr>
          <p:cNvPr id="29" name="Picture 28"/>
          <p:cNvPicPr>
            <a:picLocks noChangeAspect="1"/>
          </p:cNvPicPr>
          <p:nvPr/>
        </p:nvPicPr>
        <p:blipFill>
          <a:blip r:embed="rId6"/>
          <a:stretch>
            <a:fillRect/>
          </a:stretch>
        </p:blipFill>
        <p:spPr>
          <a:xfrm>
            <a:off x="4174464" y="5154039"/>
            <a:ext cx="1303054" cy="767991"/>
          </a:xfrm>
          <a:prstGeom prst="rect">
            <a:avLst/>
          </a:prstGeom>
        </p:spPr>
      </p:pic>
      <p:grpSp>
        <p:nvGrpSpPr>
          <p:cNvPr id="30" name="Group 29"/>
          <p:cNvGrpSpPr/>
          <p:nvPr/>
        </p:nvGrpSpPr>
        <p:grpSpPr>
          <a:xfrm>
            <a:off x="1287124" y="3995842"/>
            <a:ext cx="1303054" cy="767991"/>
            <a:chOff x="2137265" y="4182144"/>
            <a:chExt cx="1523842" cy="898119"/>
          </a:xfrm>
        </p:grpSpPr>
        <p:pic>
          <p:nvPicPr>
            <p:cNvPr id="31" name="Picture 30"/>
            <p:cNvPicPr>
              <a:picLocks noChangeAspect="1"/>
            </p:cNvPicPr>
            <p:nvPr/>
          </p:nvPicPr>
          <p:blipFill>
            <a:blip r:embed="rId6"/>
            <a:stretch>
              <a:fillRect/>
            </a:stretch>
          </p:blipFill>
          <p:spPr>
            <a:xfrm>
              <a:off x="2137265" y="4182144"/>
              <a:ext cx="1523842" cy="898119"/>
            </a:xfrm>
            <a:prstGeom prst="rect">
              <a:avLst/>
            </a:prstGeom>
          </p:spPr>
        </p:pic>
        <p:cxnSp>
          <p:nvCxnSpPr>
            <p:cNvPr id="32" name="Straight Arrow Connector 31"/>
            <p:cNvCxnSpPr/>
            <p:nvPr/>
          </p:nvCxnSpPr>
          <p:spPr>
            <a:xfrm flipH="1">
              <a:off x="2581297" y="4225332"/>
              <a:ext cx="63932" cy="563224"/>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a:off x="2660764" y="4220557"/>
              <a:ext cx="72933" cy="720399"/>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a:off x="2668273" y="4220557"/>
              <a:ext cx="172580" cy="486847"/>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flipH="1">
              <a:off x="3023389" y="4267721"/>
              <a:ext cx="38015" cy="258524"/>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a:off x="3090105" y="4267721"/>
              <a:ext cx="29320" cy="289495"/>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a:off x="3111857" y="4267721"/>
              <a:ext cx="98405" cy="258524"/>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pic>
        <p:nvPicPr>
          <p:cNvPr id="38" name="Picture 37"/>
          <p:cNvPicPr>
            <a:picLocks noChangeAspect="1"/>
          </p:cNvPicPr>
          <p:nvPr/>
        </p:nvPicPr>
        <p:blipFill>
          <a:blip r:embed="rId7"/>
          <a:stretch>
            <a:fillRect/>
          </a:stretch>
        </p:blipFill>
        <p:spPr>
          <a:xfrm>
            <a:off x="1328421" y="2221139"/>
            <a:ext cx="1102037" cy="715063"/>
          </a:xfrm>
          <a:prstGeom prst="rect">
            <a:avLst/>
          </a:prstGeom>
        </p:spPr>
      </p:pic>
      <p:sp>
        <p:nvSpPr>
          <p:cNvPr id="39" name="Oval 38"/>
          <p:cNvSpPr/>
          <p:nvPr/>
        </p:nvSpPr>
        <p:spPr>
          <a:xfrm>
            <a:off x="1479519" y="2450621"/>
            <a:ext cx="163777" cy="138719"/>
          </a:xfrm>
          <a:prstGeom prst="ellipse">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p:cNvSpPr>
            <a:spLocks noGrp="1"/>
          </p:cNvSpPr>
          <p:nvPr>
            <p:ph type="sldNum" sz="quarter" idx="12"/>
          </p:nvPr>
        </p:nvSpPr>
        <p:spPr/>
        <p:txBody>
          <a:bodyPr/>
          <a:lstStyle/>
          <a:p>
            <a:fld id="{0C9D9FE6-5D08-3B48-9104-2B1B3E27A71F}" type="slidenum">
              <a:rPr lang="en-US" smtClean="0"/>
              <a:t>17</a:t>
            </a:fld>
            <a:endParaRPr lang="en-US"/>
          </a:p>
        </p:txBody>
      </p:sp>
    </p:spTree>
    <p:extLst>
      <p:ext uri="{BB962C8B-B14F-4D97-AF65-F5344CB8AC3E}">
        <p14:creationId xmlns:p14="http://schemas.microsoft.com/office/powerpoint/2010/main" val="12824988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idf_surfac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140722"/>
            <a:ext cx="3605729" cy="2717277"/>
          </a:xfrm>
          <a:prstGeom prst="rect">
            <a:avLst/>
          </a:prstGeom>
        </p:spPr>
      </p:pic>
      <p:pic>
        <p:nvPicPr>
          <p:cNvPr id="7" name="Picture 6" descr="idf_m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5468" y="2197152"/>
            <a:ext cx="2560261" cy="1920196"/>
          </a:xfrm>
          <a:prstGeom prst="rect">
            <a:avLst/>
          </a:prstGeom>
        </p:spPr>
      </p:pic>
      <p:pic>
        <p:nvPicPr>
          <p:cNvPr id="8" name="Picture 7" descr="idf_m2.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56236" y="2191117"/>
            <a:ext cx="2576355" cy="1932267"/>
          </a:xfrm>
          <a:prstGeom prst="rect">
            <a:avLst/>
          </a:prstGeom>
        </p:spPr>
      </p:pic>
      <p:pic>
        <p:nvPicPr>
          <p:cNvPr id="9" name="Picture 8" descr="idf_m3.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83097" y="2190728"/>
            <a:ext cx="2577393" cy="1933045"/>
          </a:xfrm>
          <a:prstGeom prst="rect">
            <a:avLst/>
          </a:prstGeom>
        </p:spPr>
      </p:pic>
      <p:grpSp>
        <p:nvGrpSpPr>
          <p:cNvPr id="18" name="Group 17"/>
          <p:cNvGrpSpPr/>
          <p:nvPr/>
        </p:nvGrpSpPr>
        <p:grpSpPr>
          <a:xfrm>
            <a:off x="3287587" y="4536050"/>
            <a:ext cx="2568826" cy="2203619"/>
            <a:chOff x="3875988" y="4536050"/>
            <a:chExt cx="2568826" cy="2203619"/>
          </a:xfrm>
        </p:grpSpPr>
        <p:pic>
          <p:nvPicPr>
            <p:cNvPr id="5" name="Picture 4" descr="limit_idf.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875988" y="4536050"/>
              <a:ext cx="2568826" cy="1926620"/>
            </a:xfrm>
            <a:prstGeom prst="rect">
              <a:avLst/>
            </a:prstGeom>
          </p:spPr>
        </p:pic>
        <p:sp>
          <p:nvSpPr>
            <p:cNvPr id="10" name="Rectangle 9"/>
            <p:cNvSpPr/>
            <p:nvPr/>
          </p:nvSpPr>
          <p:spPr>
            <a:xfrm>
              <a:off x="3889410" y="6278004"/>
              <a:ext cx="2541982" cy="461665"/>
            </a:xfrm>
            <a:prstGeom prst="rect">
              <a:avLst/>
            </a:prstGeom>
          </p:spPr>
          <p:txBody>
            <a:bodyPr wrap="none">
              <a:spAutoFit/>
            </a:bodyPr>
            <a:lstStyle/>
            <a:p>
              <a:r>
                <a:rPr lang="en-US" sz="2400" smtClean="0">
                  <a:solidFill>
                    <a:srgbClr val="8064A2"/>
                  </a:solidFill>
                </a:rPr>
                <a:t>True Limit Surface</a:t>
              </a:r>
              <a:endParaRPr lang="en-US" sz="2400">
                <a:solidFill>
                  <a:srgbClr val="8064A2"/>
                </a:solidFill>
              </a:endParaRPr>
            </a:p>
          </p:txBody>
        </p:sp>
      </p:grpSp>
      <p:pic>
        <p:nvPicPr>
          <p:cNvPr id="19" name="Picture 18" descr="limit_idf_m1.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32067" y="2182500"/>
            <a:ext cx="2587061" cy="1940296"/>
          </a:xfrm>
          <a:prstGeom prst="rect">
            <a:avLst/>
          </a:prstGeom>
        </p:spPr>
      </p:pic>
      <p:pic>
        <p:nvPicPr>
          <p:cNvPr id="20" name="Picture 19" descr="limit_idf_m2.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605729" y="2176262"/>
            <a:ext cx="2603697" cy="1952773"/>
          </a:xfrm>
          <a:prstGeom prst="rect">
            <a:avLst/>
          </a:prstGeom>
        </p:spPr>
      </p:pic>
      <p:pic>
        <p:nvPicPr>
          <p:cNvPr id="21" name="Picture 20" descr="limit_idf_m3.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283097" y="2180863"/>
            <a:ext cx="2591427" cy="1943570"/>
          </a:xfrm>
          <a:prstGeom prst="rect">
            <a:avLst/>
          </a:prstGeom>
        </p:spPr>
      </p:pic>
      <p:sp>
        <p:nvSpPr>
          <p:cNvPr id="22" name="Rectangle 21"/>
          <p:cNvSpPr/>
          <p:nvPr/>
        </p:nvSpPr>
        <p:spPr>
          <a:xfrm>
            <a:off x="2018362" y="1830663"/>
            <a:ext cx="614471" cy="461665"/>
          </a:xfrm>
          <a:prstGeom prst="rect">
            <a:avLst/>
          </a:prstGeom>
        </p:spPr>
        <p:txBody>
          <a:bodyPr wrap="none">
            <a:spAutoFit/>
          </a:bodyPr>
          <a:lstStyle/>
          <a:p>
            <a:r>
              <a:rPr lang="en-US" sz="2400" smtClean="0">
                <a:solidFill>
                  <a:srgbClr val="8064A2"/>
                </a:solidFill>
              </a:rPr>
              <a:t>M1</a:t>
            </a:r>
            <a:endParaRPr lang="en-US" sz="2400">
              <a:solidFill>
                <a:srgbClr val="8064A2"/>
              </a:solidFill>
            </a:endParaRPr>
          </a:p>
        </p:txBody>
      </p:sp>
      <p:sp>
        <p:nvSpPr>
          <p:cNvPr id="23" name="Rectangle 22"/>
          <p:cNvSpPr/>
          <p:nvPr/>
        </p:nvSpPr>
        <p:spPr>
          <a:xfrm>
            <a:off x="4600342" y="1830663"/>
            <a:ext cx="614471" cy="461665"/>
          </a:xfrm>
          <a:prstGeom prst="rect">
            <a:avLst/>
          </a:prstGeom>
        </p:spPr>
        <p:txBody>
          <a:bodyPr wrap="none">
            <a:spAutoFit/>
          </a:bodyPr>
          <a:lstStyle/>
          <a:p>
            <a:r>
              <a:rPr lang="en-US" sz="2400" smtClean="0">
                <a:solidFill>
                  <a:srgbClr val="8064A2"/>
                </a:solidFill>
              </a:rPr>
              <a:t>M2</a:t>
            </a:r>
            <a:endParaRPr lang="en-US" sz="2400">
              <a:solidFill>
                <a:srgbClr val="8064A2"/>
              </a:solidFill>
            </a:endParaRPr>
          </a:p>
        </p:txBody>
      </p:sp>
      <p:sp>
        <p:nvSpPr>
          <p:cNvPr id="24" name="Rectangle 23"/>
          <p:cNvSpPr/>
          <p:nvPr/>
        </p:nvSpPr>
        <p:spPr>
          <a:xfrm>
            <a:off x="7271575" y="1830663"/>
            <a:ext cx="614471" cy="461665"/>
          </a:xfrm>
          <a:prstGeom prst="rect">
            <a:avLst/>
          </a:prstGeom>
        </p:spPr>
        <p:txBody>
          <a:bodyPr wrap="none">
            <a:spAutoFit/>
          </a:bodyPr>
          <a:lstStyle/>
          <a:p>
            <a:r>
              <a:rPr lang="en-US" sz="2400" smtClean="0">
                <a:solidFill>
                  <a:srgbClr val="8064A2"/>
                </a:solidFill>
              </a:rPr>
              <a:t>M3</a:t>
            </a:r>
            <a:endParaRPr lang="en-US" sz="2400">
              <a:solidFill>
                <a:srgbClr val="8064A2"/>
              </a:solidFill>
            </a:endParaRPr>
          </a:p>
        </p:txBody>
      </p:sp>
      <p:sp>
        <p:nvSpPr>
          <p:cNvPr id="3" name="Rectangle 2"/>
          <p:cNvSpPr/>
          <p:nvPr/>
        </p:nvSpPr>
        <p:spPr>
          <a:xfrm>
            <a:off x="3972911" y="1249275"/>
            <a:ext cx="1869332" cy="581388"/>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smtClean="0"/>
              <a:t>Explore vs. Exploit</a:t>
            </a:r>
            <a:endParaRPr lang="en-US"/>
          </a:p>
        </p:txBody>
      </p:sp>
      <p:sp>
        <p:nvSpPr>
          <p:cNvPr id="4" name="Slide Number Placeholder 3"/>
          <p:cNvSpPr>
            <a:spLocks noGrp="1"/>
          </p:cNvSpPr>
          <p:nvPr>
            <p:ph type="sldNum" sz="quarter" idx="12"/>
          </p:nvPr>
        </p:nvSpPr>
        <p:spPr/>
        <p:txBody>
          <a:bodyPr/>
          <a:lstStyle/>
          <a:p>
            <a:fld id="{0C9D9FE6-5D08-3B48-9104-2B1B3E27A71F}" type="slidenum">
              <a:rPr lang="en-US" smtClean="0"/>
              <a:t>18</a:t>
            </a:fld>
            <a:endParaRPr lang="en-US"/>
          </a:p>
        </p:txBody>
      </p:sp>
      <p:sp>
        <p:nvSpPr>
          <p:cNvPr id="11" name="Title 10"/>
          <p:cNvSpPr>
            <a:spLocks noGrp="1"/>
          </p:cNvSpPr>
          <p:nvPr>
            <p:ph type="title"/>
          </p:nvPr>
        </p:nvSpPr>
        <p:spPr>
          <a:solidFill>
            <a:schemeClr val="accent4"/>
          </a:solidFill>
        </p:spPr>
        <p:txBody>
          <a:bodyPr>
            <a:normAutofit/>
          </a:bodyPr>
          <a:lstStyle/>
          <a:p>
            <a:r>
              <a:rPr lang="en-US" sz="3900"/>
              <a:t>Explore: Limit Surface Adaptive Sampling</a:t>
            </a:r>
          </a:p>
        </p:txBody>
      </p:sp>
      <p:sp>
        <p:nvSpPr>
          <p:cNvPr id="25" name="Rectangle 24"/>
          <p:cNvSpPr/>
          <p:nvPr/>
        </p:nvSpPr>
        <p:spPr>
          <a:xfrm>
            <a:off x="564099" y="3130504"/>
            <a:ext cx="8015802" cy="1793188"/>
          </a:xfrm>
          <a:prstGeom prst="rect">
            <a:avLst/>
          </a:prstGeom>
          <a:solidFill>
            <a:schemeClr val="accent4">
              <a:alpha val="67000"/>
            </a:schemeClr>
          </a:solidFill>
          <a:ln w="38100" cmpd="sng">
            <a:solidFill>
              <a:schemeClr val="bg1"/>
            </a:solidFill>
          </a:ln>
        </p:spPr>
        <p:style>
          <a:lnRef idx="1">
            <a:schemeClr val="accent4"/>
          </a:lnRef>
          <a:fillRef idx="3">
            <a:schemeClr val="accent4"/>
          </a:fillRef>
          <a:effectRef idx="2">
            <a:schemeClr val="accent4"/>
          </a:effectRef>
          <a:fontRef idx="minor">
            <a:schemeClr val="lt1"/>
          </a:fontRef>
        </p:style>
        <p:txBody>
          <a:bodyPr rtlCol="0" anchor="ctr"/>
          <a:lstStyle/>
          <a:p>
            <a:pPr marL="915988" indent="-458788"/>
            <a:r>
              <a:rPr lang="en-US"/>
              <a:t>Adaptive Sampling Algorithms for Probabilistic Risk Assessment of Nuclear </a:t>
            </a:r>
            <a:r>
              <a:rPr lang="en-US" smtClean="0"/>
              <a:t>Simulations. Dan </a:t>
            </a:r>
            <a:r>
              <a:rPr lang="en-US" err="1"/>
              <a:t>Maljovec</a:t>
            </a:r>
            <a:r>
              <a:rPr lang="en-US"/>
              <a:t>, </a:t>
            </a:r>
            <a:r>
              <a:rPr lang="en-US" err="1"/>
              <a:t>Bei</a:t>
            </a:r>
            <a:r>
              <a:rPr lang="en-US"/>
              <a:t> Wang, Diego </a:t>
            </a:r>
            <a:r>
              <a:rPr lang="en-US" err="1"/>
              <a:t>Mandelli</a:t>
            </a:r>
            <a:r>
              <a:rPr lang="en-US"/>
              <a:t>, </a:t>
            </a:r>
            <a:r>
              <a:rPr lang="en-US" smtClean="0"/>
              <a:t>Peer-</a:t>
            </a:r>
            <a:r>
              <a:rPr lang="en-US" err="1" smtClean="0"/>
              <a:t>Timo</a:t>
            </a:r>
            <a:r>
              <a:rPr lang="en-US" smtClean="0"/>
              <a:t> Bremer</a:t>
            </a:r>
            <a:r>
              <a:rPr lang="en-US"/>
              <a:t>, and Valerio </a:t>
            </a:r>
            <a:r>
              <a:rPr lang="en-US" err="1" smtClean="0"/>
              <a:t>Pascucci</a:t>
            </a:r>
            <a:r>
              <a:rPr lang="en-US" smtClean="0"/>
              <a:t>. International </a:t>
            </a:r>
            <a:r>
              <a:rPr lang="en-US"/>
              <a:t>Topical Meeting on Probabilistic Safety Assessment and Analysis (PSA), </a:t>
            </a:r>
            <a:r>
              <a:rPr lang="en-US" smtClean="0"/>
              <a:t>2013</a:t>
            </a:r>
          </a:p>
          <a:p>
            <a:pPr marL="915988" indent="-458788"/>
            <a:endParaRPr lang="en-US" smtClean="0"/>
          </a:p>
          <a:p>
            <a:pPr marL="915988" indent="-458788"/>
            <a:r>
              <a:rPr lang="en-US" smtClean="0"/>
              <a:t>*Runner-up for Best Student Paper Award</a:t>
            </a:r>
            <a:endParaRPr lang="en-US"/>
          </a:p>
        </p:txBody>
      </p:sp>
    </p:spTree>
    <p:extLst>
      <p:ext uri="{BB962C8B-B14F-4D97-AF65-F5344CB8AC3E}">
        <p14:creationId xmlns:p14="http://schemas.microsoft.com/office/powerpoint/2010/main" val="34235087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par>
                                <p:cTn id="11" presetID="10" presetClass="entr" presetSubtype="0" fill="hold"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500"/>
                                        <p:tgtEl>
                                          <p:spTgt spid="21"/>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5"/>
                                        </p:tgtEl>
                                        <p:attrNameLst>
                                          <p:attrName>style.visibility</p:attrName>
                                        </p:attrNameLst>
                                      </p:cBhvr>
                                      <p:to>
                                        <p:strVal val="visible"/>
                                      </p:to>
                                    </p:set>
                                    <p:animEffect transition="in" filter="fade">
                                      <p:cBhvr>
                                        <p:cTn id="23"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5"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mtClean="0"/>
              <a:t>Explore: Candidate Selection</a:t>
            </a:r>
            <a:endParaRPr lang="en-US"/>
          </a:p>
        </p:txBody>
      </p:sp>
      <p:sp>
        <p:nvSpPr>
          <p:cNvPr id="3" name="Content Placeholder 2"/>
          <p:cNvSpPr>
            <a:spLocks noGrp="1"/>
          </p:cNvSpPr>
          <p:nvPr>
            <p:ph idx="1"/>
          </p:nvPr>
        </p:nvSpPr>
        <p:spPr>
          <a:xfrm>
            <a:off x="0" y="704852"/>
            <a:ext cx="9144000" cy="6153148"/>
          </a:xfrm>
        </p:spPr>
        <p:txBody>
          <a:bodyPr>
            <a:normAutofit/>
          </a:bodyPr>
          <a:lstStyle/>
          <a:p>
            <a:pPr lvl="1"/>
            <a:r>
              <a:rPr lang="en-US" smtClean="0"/>
              <a:t>Candidate selection</a:t>
            </a:r>
          </a:p>
          <a:p>
            <a:pPr lvl="2"/>
            <a:r>
              <a:rPr lang="en-US" smtClean="0"/>
              <a:t>One-at-a-time</a:t>
            </a:r>
          </a:p>
          <a:p>
            <a:pPr lvl="2"/>
            <a:r>
              <a:rPr lang="en-US" smtClean="0"/>
              <a:t>Batch selection</a:t>
            </a:r>
          </a:p>
          <a:p>
            <a:pPr lvl="3"/>
            <a:r>
              <a:rPr lang="en-US" smtClean="0"/>
              <a:t>allows running several time-consuming experiments in parallel</a:t>
            </a:r>
          </a:p>
          <a:p>
            <a:pPr lvl="3"/>
            <a:r>
              <a:rPr lang="en-US" smtClean="0"/>
              <a:t>Identifying distinct local peaks in the scoring landscape</a:t>
            </a:r>
          </a:p>
        </p:txBody>
      </p:sp>
      <p:sp>
        <p:nvSpPr>
          <p:cNvPr id="4" name="Slide Number Placeholder 3"/>
          <p:cNvSpPr>
            <a:spLocks noGrp="1"/>
          </p:cNvSpPr>
          <p:nvPr>
            <p:ph type="sldNum" sz="quarter" idx="12"/>
          </p:nvPr>
        </p:nvSpPr>
        <p:spPr/>
        <p:txBody>
          <a:bodyPr/>
          <a:lstStyle/>
          <a:p>
            <a:fld id="{0C9D9FE6-5D08-3B48-9104-2B1B3E27A71F}" type="slidenum">
              <a:rPr lang="en-US" smtClean="0"/>
              <a:t>19</a:t>
            </a:fld>
            <a:endParaRPr lang="en-US"/>
          </a:p>
        </p:txBody>
      </p:sp>
      <p:pic>
        <p:nvPicPr>
          <p:cNvPr id="10" name="Picture 9" descr="distance0.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98685" y="3975695"/>
            <a:ext cx="1868913" cy="1868913"/>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98685" y="3975695"/>
            <a:ext cx="1868913" cy="1868913"/>
          </a:xfrm>
          <a:prstGeom prst="rect">
            <a:avLst/>
          </a:prstGeom>
        </p:spPr>
      </p:pic>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98404" y="3973062"/>
            <a:ext cx="1868913" cy="1868913"/>
          </a:xfrm>
          <a:prstGeom prst="rect">
            <a:avLst/>
          </a:prstGeom>
        </p:spPr>
      </p:pic>
      <p:pic>
        <p:nvPicPr>
          <p:cNvPr id="13" name="Picture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400011" y="3976237"/>
            <a:ext cx="1868913" cy="1868913"/>
          </a:xfrm>
          <a:prstGeom prst="rect">
            <a:avLst/>
          </a:prstGeom>
        </p:spPr>
      </p:pic>
      <p:pic>
        <p:nvPicPr>
          <p:cNvPr id="14" name="Picture 1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400011" y="3975378"/>
            <a:ext cx="1868913" cy="1868913"/>
          </a:xfrm>
          <a:prstGeom prst="rect">
            <a:avLst/>
          </a:prstGeom>
        </p:spPr>
      </p:pic>
      <p:grpSp>
        <p:nvGrpSpPr>
          <p:cNvPr id="15" name="Group 14"/>
          <p:cNvGrpSpPr/>
          <p:nvPr/>
        </p:nvGrpSpPr>
        <p:grpSpPr>
          <a:xfrm>
            <a:off x="2767558" y="4289250"/>
            <a:ext cx="1406309" cy="1444343"/>
            <a:chOff x="578357" y="4952872"/>
            <a:chExt cx="1406309" cy="1444343"/>
          </a:xfrm>
          <a:solidFill>
            <a:schemeClr val="bg1">
              <a:lumMod val="75000"/>
            </a:schemeClr>
          </a:solidFill>
        </p:grpSpPr>
        <p:sp>
          <p:nvSpPr>
            <p:cNvPr id="16" name="Multiply 15"/>
            <p:cNvSpPr/>
            <p:nvPr/>
          </p:nvSpPr>
          <p:spPr>
            <a:xfrm>
              <a:off x="902015" y="6150788"/>
              <a:ext cx="246427" cy="246427"/>
            </a:xfrm>
            <a:prstGeom prst="mathMultiply">
              <a:avLst/>
            </a:prstGeom>
            <a:grp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Multiply 16"/>
            <p:cNvSpPr/>
            <p:nvPr/>
          </p:nvSpPr>
          <p:spPr>
            <a:xfrm>
              <a:off x="578357" y="5149862"/>
              <a:ext cx="246427" cy="246427"/>
            </a:xfrm>
            <a:prstGeom prst="mathMultiply">
              <a:avLst/>
            </a:prstGeom>
            <a:grp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Multiply 17"/>
            <p:cNvSpPr/>
            <p:nvPr/>
          </p:nvSpPr>
          <p:spPr>
            <a:xfrm>
              <a:off x="1234324" y="4952872"/>
              <a:ext cx="246427" cy="246427"/>
            </a:xfrm>
            <a:prstGeom prst="mathMultiply">
              <a:avLst/>
            </a:prstGeom>
            <a:grp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Multiply 18"/>
            <p:cNvSpPr/>
            <p:nvPr/>
          </p:nvSpPr>
          <p:spPr>
            <a:xfrm>
              <a:off x="841152" y="5567972"/>
              <a:ext cx="246427" cy="246427"/>
            </a:xfrm>
            <a:prstGeom prst="mathMultiply">
              <a:avLst/>
            </a:prstGeom>
            <a:grp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Multiply 19"/>
            <p:cNvSpPr/>
            <p:nvPr/>
          </p:nvSpPr>
          <p:spPr>
            <a:xfrm>
              <a:off x="1364672" y="5507545"/>
              <a:ext cx="246427" cy="246427"/>
            </a:xfrm>
            <a:prstGeom prst="mathMultiply">
              <a:avLst/>
            </a:prstGeom>
            <a:grp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Multiply 20"/>
            <p:cNvSpPr/>
            <p:nvPr/>
          </p:nvSpPr>
          <p:spPr>
            <a:xfrm>
              <a:off x="1738239" y="5717216"/>
              <a:ext cx="246427" cy="246427"/>
            </a:xfrm>
            <a:prstGeom prst="mathMultiply">
              <a:avLst/>
            </a:prstGeom>
            <a:grp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2" name="Group 21"/>
          <p:cNvGrpSpPr/>
          <p:nvPr/>
        </p:nvGrpSpPr>
        <p:grpSpPr>
          <a:xfrm>
            <a:off x="2529230" y="4077377"/>
            <a:ext cx="1662235" cy="1635499"/>
            <a:chOff x="340029" y="4740999"/>
            <a:chExt cx="1662235" cy="1635499"/>
          </a:xfrm>
          <a:solidFill>
            <a:schemeClr val="bg1"/>
          </a:solidFill>
        </p:grpSpPr>
        <p:sp>
          <p:nvSpPr>
            <p:cNvPr id="23" name="Oval 22"/>
            <p:cNvSpPr/>
            <p:nvPr/>
          </p:nvSpPr>
          <p:spPr>
            <a:xfrm>
              <a:off x="539018" y="4894951"/>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p:nvPr/>
          </p:nvSpPr>
          <p:spPr>
            <a:xfrm>
              <a:off x="969933" y="4772110"/>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1488446" y="5041395"/>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p:nvPr/>
          </p:nvSpPr>
          <p:spPr>
            <a:xfrm>
              <a:off x="738327" y="5405759"/>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p:cNvSpPr/>
            <p:nvPr/>
          </p:nvSpPr>
          <p:spPr>
            <a:xfrm>
              <a:off x="1281990" y="5488649"/>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Oval 27"/>
            <p:cNvSpPr/>
            <p:nvPr/>
          </p:nvSpPr>
          <p:spPr>
            <a:xfrm>
              <a:off x="1759238" y="5254972"/>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p:cNvSpPr/>
            <p:nvPr/>
          </p:nvSpPr>
          <p:spPr>
            <a:xfrm>
              <a:off x="403608" y="5637893"/>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p:cNvSpPr/>
            <p:nvPr/>
          </p:nvSpPr>
          <p:spPr>
            <a:xfrm>
              <a:off x="928488" y="5851474"/>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32"/>
            <p:cNvSpPr/>
            <p:nvPr/>
          </p:nvSpPr>
          <p:spPr>
            <a:xfrm>
              <a:off x="1598694" y="6048760"/>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p:cNvSpPr/>
            <p:nvPr/>
          </p:nvSpPr>
          <p:spPr>
            <a:xfrm>
              <a:off x="522842" y="6168385"/>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p:cNvSpPr/>
            <p:nvPr/>
          </p:nvSpPr>
          <p:spPr>
            <a:xfrm>
              <a:off x="1692285" y="5710082"/>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Oval 37"/>
            <p:cNvSpPr/>
            <p:nvPr/>
          </p:nvSpPr>
          <p:spPr>
            <a:xfrm>
              <a:off x="1162710" y="6209830"/>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Oval 38"/>
            <p:cNvSpPr/>
            <p:nvPr/>
          </p:nvSpPr>
          <p:spPr>
            <a:xfrm>
              <a:off x="1116017" y="5103477"/>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Oval 39"/>
            <p:cNvSpPr/>
            <p:nvPr/>
          </p:nvSpPr>
          <p:spPr>
            <a:xfrm>
              <a:off x="452561" y="5216727"/>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Oval 40"/>
            <p:cNvSpPr/>
            <p:nvPr/>
          </p:nvSpPr>
          <p:spPr>
            <a:xfrm>
              <a:off x="1639959" y="4752067"/>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Oval 41"/>
            <p:cNvSpPr/>
            <p:nvPr/>
          </p:nvSpPr>
          <p:spPr>
            <a:xfrm>
              <a:off x="779772" y="5044962"/>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Oval 42"/>
            <p:cNvSpPr/>
            <p:nvPr/>
          </p:nvSpPr>
          <p:spPr>
            <a:xfrm>
              <a:off x="669524" y="5800106"/>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Oval 43"/>
            <p:cNvSpPr/>
            <p:nvPr/>
          </p:nvSpPr>
          <p:spPr>
            <a:xfrm>
              <a:off x="1287032" y="5845118"/>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Oval 44"/>
            <p:cNvSpPr/>
            <p:nvPr/>
          </p:nvSpPr>
          <p:spPr>
            <a:xfrm>
              <a:off x="1011378" y="5447204"/>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Oval 45"/>
            <p:cNvSpPr/>
            <p:nvPr/>
          </p:nvSpPr>
          <p:spPr>
            <a:xfrm>
              <a:off x="1874362" y="6209830"/>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Oval 46"/>
            <p:cNvSpPr/>
            <p:nvPr/>
          </p:nvSpPr>
          <p:spPr>
            <a:xfrm>
              <a:off x="881477" y="6126940"/>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Oval 47"/>
            <p:cNvSpPr/>
            <p:nvPr/>
          </p:nvSpPr>
          <p:spPr>
            <a:xfrm>
              <a:off x="1398062" y="6168385"/>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Oval 48"/>
            <p:cNvSpPr/>
            <p:nvPr/>
          </p:nvSpPr>
          <p:spPr>
            <a:xfrm>
              <a:off x="1517508" y="5381373"/>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Oval 49"/>
            <p:cNvSpPr/>
            <p:nvPr/>
          </p:nvSpPr>
          <p:spPr>
            <a:xfrm>
              <a:off x="1301300" y="4776986"/>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p:cNvSpPr/>
            <p:nvPr/>
          </p:nvSpPr>
          <p:spPr>
            <a:xfrm>
              <a:off x="1919374" y="5467247"/>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Oval 51"/>
            <p:cNvSpPr/>
            <p:nvPr/>
          </p:nvSpPr>
          <p:spPr>
            <a:xfrm>
              <a:off x="1847185" y="4956439"/>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p:cNvSpPr/>
            <p:nvPr/>
          </p:nvSpPr>
          <p:spPr>
            <a:xfrm>
              <a:off x="373238" y="5969437"/>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Oval 53"/>
            <p:cNvSpPr/>
            <p:nvPr/>
          </p:nvSpPr>
          <p:spPr>
            <a:xfrm>
              <a:off x="340029" y="4740999"/>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Oval 54"/>
            <p:cNvSpPr/>
            <p:nvPr/>
          </p:nvSpPr>
          <p:spPr>
            <a:xfrm>
              <a:off x="1618233" y="6293608"/>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p:cNvSpPr/>
            <p:nvPr/>
          </p:nvSpPr>
          <p:spPr>
            <a:xfrm>
              <a:off x="511100" y="5461574"/>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57" name="Multiply 56"/>
          <p:cNvSpPr/>
          <p:nvPr/>
        </p:nvSpPr>
        <p:spPr>
          <a:xfrm>
            <a:off x="2482633" y="5212095"/>
            <a:ext cx="246427" cy="246427"/>
          </a:xfrm>
          <a:prstGeom prst="mathMultiply">
            <a:avLst/>
          </a:prstGeom>
          <a:solidFill>
            <a:schemeClr val="accent4">
              <a:lumMod val="60000"/>
              <a:lumOff val="40000"/>
            </a:schemeClr>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Multiply 57"/>
          <p:cNvSpPr/>
          <p:nvPr/>
        </p:nvSpPr>
        <p:spPr>
          <a:xfrm>
            <a:off x="2446891" y="3996315"/>
            <a:ext cx="246427" cy="246427"/>
          </a:xfrm>
          <a:prstGeom prst="mathMultiply">
            <a:avLst/>
          </a:prstGeom>
          <a:solidFill>
            <a:schemeClr val="accent4">
              <a:lumMod val="60000"/>
              <a:lumOff val="40000"/>
            </a:schemeClr>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Multiply 58"/>
          <p:cNvSpPr/>
          <p:nvPr/>
        </p:nvSpPr>
        <p:spPr>
          <a:xfrm>
            <a:off x="3723884" y="5546208"/>
            <a:ext cx="246427" cy="246427"/>
          </a:xfrm>
          <a:prstGeom prst="mathMultiply">
            <a:avLst/>
          </a:prstGeom>
          <a:solidFill>
            <a:schemeClr val="accent4">
              <a:lumMod val="60000"/>
              <a:lumOff val="40000"/>
            </a:schemeClr>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Multiply 59"/>
          <p:cNvSpPr/>
          <p:nvPr/>
        </p:nvSpPr>
        <p:spPr>
          <a:xfrm>
            <a:off x="3956908" y="4207593"/>
            <a:ext cx="246427" cy="246427"/>
          </a:xfrm>
          <a:prstGeom prst="mathMultiply">
            <a:avLst/>
          </a:prstGeom>
          <a:solidFill>
            <a:schemeClr val="accent4">
              <a:lumMod val="60000"/>
              <a:lumOff val="40000"/>
            </a:schemeClr>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Rectangle 60"/>
          <p:cNvSpPr/>
          <p:nvPr/>
        </p:nvSpPr>
        <p:spPr>
          <a:xfrm>
            <a:off x="2398686" y="3975387"/>
            <a:ext cx="1868913" cy="1868913"/>
          </a:xfrm>
          <a:prstGeom prst="rect">
            <a:avLst/>
          </a:prstGeom>
          <a:noFill/>
          <a:ln w="3810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62" name="Group 61"/>
          <p:cNvGrpSpPr/>
          <p:nvPr/>
        </p:nvGrpSpPr>
        <p:grpSpPr>
          <a:xfrm>
            <a:off x="1784551" y="3123737"/>
            <a:ext cx="5574898" cy="582297"/>
            <a:chOff x="1807657" y="3836886"/>
            <a:chExt cx="5574898" cy="582297"/>
          </a:xfrm>
        </p:grpSpPr>
        <p:pic>
          <p:nvPicPr>
            <p:cNvPr id="63" name="Picture 62"/>
            <p:cNvPicPr>
              <a:picLocks noChangeAspect="1"/>
            </p:cNvPicPr>
            <p:nvPr/>
          </p:nvPicPr>
          <p:blipFill>
            <a:blip r:embed="rId8"/>
            <a:stretch>
              <a:fillRect/>
            </a:stretch>
          </p:blipFill>
          <p:spPr>
            <a:xfrm>
              <a:off x="2355850" y="3836886"/>
              <a:ext cx="4432300" cy="203200"/>
            </a:xfrm>
            <a:prstGeom prst="rect">
              <a:avLst/>
            </a:prstGeom>
            <a:ln>
              <a:solidFill>
                <a:schemeClr val="tx1"/>
              </a:solidFill>
            </a:ln>
          </p:spPr>
        </p:pic>
        <p:sp>
          <p:nvSpPr>
            <p:cNvPr id="64" name="TextBox 63"/>
            <p:cNvSpPr txBox="1"/>
            <p:nvPr/>
          </p:nvSpPr>
          <p:spPr>
            <a:xfrm>
              <a:off x="1807657" y="4038637"/>
              <a:ext cx="1096386" cy="369332"/>
            </a:xfrm>
            <a:prstGeom prst="rect">
              <a:avLst/>
            </a:prstGeom>
            <a:noFill/>
          </p:spPr>
          <p:txBody>
            <a:bodyPr wrap="none" rtlCol="0">
              <a:spAutoFit/>
            </a:bodyPr>
            <a:lstStyle/>
            <a:p>
              <a:r>
                <a:rPr lang="en-US" smtClean="0"/>
                <a:t>low score</a:t>
              </a:r>
              <a:endParaRPr lang="en-US"/>
            </a:p>
          </p:txBody>
        </p:sp>
        <p:sp>
          <p:nvSpPr>
            <p:cNvPr id="65" name="TextBox 64"/>
            <p:cNvSpPr txBox="1"/>
            <p:nvPr/>
          </p:nvSpPr>
          <p:spPr>
            <a:xfrm>
              <a:off x="6193745" y="4049851"/>
              <a:ext cx="1188810" cy="369332"/>
            </a:xfrm>
            <a:prstGeom prst="rect">
              <a:avLst/>
            </a:prstGeom>
            <a:noFill/>
          </p:spPr>
          <p:txBody>
            <a:bodyPr wrap="none" rtlCol="0">
              <a:spAutoFit/>
            </a:bodyPr>
            <a:lstStyle/>
            <a:p>
              <a:r>
                <a:rPr lang="en-US"/>
                <a:t>h</a:t>
              </a:r>
              <a:r>
                <a:rPr lang="en-US" smtClean="0"/>
                <a:t>igh score</a:t>
              </a:r>
              <a:endParaRPr lang="en-US"/>
            </a:p>
          </p:txBody>
        </p:sp>
      </p:grpSp>
      <p:grpSp>
        <p:nvGrpSpPr>
          <p:cNvPr id="7" name="Group 6"/>
          <p:cNvGrpSpPr/>
          <p:nvPr/>
        </p:nvGrpSpPr>
        <p:grpSpPr>
          <a:xfrm>
            <a:off x="4706388" y="3972001"/>
            <a:ext cx="1868914" cy="1869221"/>
            <a:chOff x="4706388" y="3676574"/>
            <a:chExt cx="1868914" cy="1869221"/>
          </a:xfrm>
        </p:grpSpPr>
        <p:pic>
          <p:nvPicPr>
            <p:cNvPr id="66" name="Picture 65" descr="distance0.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06388" y="3676882"/>
              <a:ext cx="1868913" cy="1868913"/>
            </a:xfrm>
            <a:prstGeom prst="rect">
              <a:avLst/>
            </a:prstGeom>
          </p:spPr>
        </p:pic>
        <p:grpSp>
          <p:nvGrpSpPr>
            <p:cNvPr id="71" name="Group 70"/>
            <p:cNvGrpSpPr/>
            <p:nvPr/>
          </p:nvGrpSpPr>
          <p:grpSpPr>
            <a:xfrm>
              <a:off x="5075261" y="3990437"/>
              <a:ext cx="1406309" cy="1444343"/>
              <a:chOff x="578357" y="4952872"/>
              <a:chExt cx="1406309" cy="1444343"/>
            </a:xfrm>
            <a:solidFill>
              <a:schemeClr val="bg1">
                <a:lumMod val="75000"/>
              </a:schemeClr>
            </a:solidFill>
          </p:grpSpPr>
          <p:sp>
            <p:nvSpPr>
              <p:cNvPr id="72" name="Multiply 71"/>
              <p:cNvSpPr/>
              <p:nvPr/>
            </p:nvSpPr>
            <p:spPr>
              <a:xfrm>
                <a:off x="902015" y="6150788"/>
                <a:ext cx="246427" cy="246427"/>
              </a:xfrm>
              <a:prstGeom prst="mathMultiply">
                <a:avLst/>
              </a:prstGeom>
              <a:grp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Multiply 72"/>
              <p:cNvSpPr/>
              <p:nvPr/>
            </p:nvSpPr>
            <p:spPr>
              <a:xfrm>
                <a:off x="578357" y="5149862"/>
                <a:ext cx="246427" cy="246427"/>
              </a:xfrm>
              <a:prstGeom prst="mathMultiply">
                <a:avLst/>
              </a:prstGeom>
              <a:grp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Multiply 73"/>
              <p:cNvSpPr/>
              <p:nvPr/>
            </p:nvSpPr>
            <p:spPr>
              <a:xfrm>
                <a:off x="1234324" y="4952872"/>
                <a:ext cx="246427" cy="246427"/>
              </a:xfrm>
              <a:prstGeom prst="mathMultiply">
                <a:avLst/>
              </a:prstGeom>
              <a:grp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Multiply 74"/>
              <p:cNvSpPr/>
              <p:nvPr/>
            </p:nvSpPr>
            <p:spPr>
              <a:xfrm>
                <a:off x="841152" y="5567972"/>
                <a:ext cx="246427" cy="246427"/>
              </a:xfrm>
              <a:prstGeom prst="mathMultiply">
                <a:avLst/>
              </a:prstGeom>
              <a:grp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Multiply 75"/>
              <p:cNvSpPr/>
              <p:nvPr/>
            </p:nvSpPr>
            <p:spPr>
              <a:xfrm>
                <a:off x="1364672" y="5507545"/>
                <a:ext cx="246427" cy="246427"/>
              </a:xfrm>
              <a:prstGeom prst="mathMultiply">
                <a:avLst/>
              </a:prstGeom>
              <a:grp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7" name="Multiply 76"/>
              <p:cNvSpPr/>
              <p:nvPr/>
            </p:nvSpPr>
            <p:spPr>
              <a:xfrm>
                <a:off x="1738239" y="5717216"/>
                <a:ext cx="246427" cy="246427"/>
              </a:xfrm>
              <a:prstGeom prst="mathMultiply">
                <a:avLst/>
              </a:prstGeom>
              <a:grp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78" name="Group 77"/>
            <p:cNvGrpSpPr/>
            <p:nvPr/>
          </p:nvGrpSpPr>
          <p:grpSpPr>
            <a:xfrm>
              <a:off x="4836933" y="3778564"/>
              <a:ext cx="1662235" cy="1635499"/>
              <a:chOff x="340029" y="4740999"/>
              <a:chExt cx="1662235" cy="1635499"/>
            </a:xfrm>
            <a:solidFill>
              <a:schemeClr val="bg1"/>
            </a:solidFill>
          </p:grpSpPr>
          <p:sp>
            <p:nvSpPr>
              <p:cNvPr id="79" name="Oval 78"/>
              <p:cNvSpPr/>
              <p:nvPr/>
            </p:nvSpPr>
            <p:spPr>
              <a:xfrm>
                <a:off x="539018" y="4894951"/>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Oval 79"/>
              <p:cNvSpPr/>
              <p:nvPr/>
            </p:nvSpPr>
            <p:spPr>
              <a:xfrm>
                <a:off x="969933" y="4772110"/>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Oval 80"/>
              <p:cNvSpPr/>
              <p:nvPr/>
            </p:nvSpPr>
            <p:spPr>
              <a:xfrm>
                <a:off x="1488446" y="5041395"/>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2" name="Oval 81"/>
              <p:cNvSpPr/>
              <p:nvPr/>
            </p:nvSpPr>
            <p:spPr>
              <a:xfrm>
                <a:off x="738327" y="5405759"/>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3" name="Oval 82"/>
              <p:cNvSpPr/>
              <p:nvPr/>
            </p:nvSpPr>
            <p:spPr>
              <a:xfrm>
                <a:off x="1281990" y="5488649"/>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4" name="Oval 83"/>
              <p:cNvSpPr/>
              <p:nvPr/>
            </p:nvSpPr>
            <p:spPr>
              <a:xfrm>
                <a:off x="1759238" y="5254972"/>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5" name="Oval 84"/>
              <p:cNvSpPr/>
              <p:nvPr/>
            </p:nvSpPr>
            <p:spPr>
              <a:xfrm>
                <a:off x="403608" y="5637893"/>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6" name="Oval 85"/>
              <p:cNvSpPr/>
              <p:nvPr/>
            </p:nvSpPr>
            <p:spPr>
              <a:xfrm>
                <a:off x="928488" y="5851474"/>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Oval 86"/>
              <p:cNvSpPr/>
              <p:nvPr/>
            </p:nvSpPr>
            <p:spPr>
              <a:xfrm>
                <a:off x="1598694" y="6048760"/>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Oval 87"/>
              <p:cNvSpPr/>
              <p:nvPr/>
            </p:nvSpPr>
            <p:spPr>
              <a:xfrm>
                <a:off x="522842" y="6168385"/>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9" name="Oval 88"/>
              <p:cNvSpPr/>
              <p:nvPr/>
            </p:nvSpPr>
            <p:spPr>
              <a:xfrm>
                <a:off x="1692285" y="5710082"/>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Oval 89"/>
              <p:cNvSpPr/>
              <p:nvPr/>
            </p:nvSpPr>
            <p:spPr>
              <a:xfrm>
                <a:off x="1162710" y="6209830"/>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1" name="Oval 90"/>
              <p:cNvSpPr/>
              <p:nvPr/>
            </p:nvSpPr>
            <p:spPr>
              <a:xfrm>
                <a:off x="1116017" y="5103477"/>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2" name="Oval 91"/>
              <p:cNvSpPr/>
              <p:nvPr/>
            </p:nvSpPr>
            <p:spPr>
              <a:xfrm>
                <a:off x="452561" y="5216727"/>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3" name="Oval 92"/>
              <p:cNvSpPr/>
              <p:nvPr/>
            </p:nvSpPr>
            <p:spPr>
              <a:xfrm>
                <a:off x="1639959" y="4752067"/>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4" name="Oval 93"/>
              <p:cNvSpPr/>
              <p:nvPr/>
            </p:nvSpPr>
            <p:spPr>
              <a:xfrm>
                <a:off x="779772" y="5044962"/>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5" name="Oval 94"/>
              <p:cNvSpPr/>
              <p:nvPr/>
            </p:nvSpPr>
            <p:spPr>
              <a:xfrm>
                <a:off x="669524" y="5800106"/>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Oval 95"/>
              <p:cNvSpPr/>
              <p:nvPr/>
            </p:nvSpPr>
            <p:spPr>
              <a:xfrm>
                <a:off x="1287032" y="5845118"/>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Oval 96"/>
              <p:cNvSpPr/>
              <p:nvPr/>
            </p:nvSpPr>
            <p:spPr>
              <a:xfrm>
                <a:off x="1011378" y="5447204"/>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8" name="Oval 97"/>
              <p:cNvSpPr/>
              <p:nvPr/>
            </p:nvSpPr>
            <p:spPr>
              <a:xfrm>
                <a:off x="1874362" y="6209830"/>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9" name="Oval 98"/>
              <p:cNvSpPr/>
              <p:nvPr/>
            </p:nvSpPr>
            <p:spPr>
              <a:xfrm>
                <a:off x="881477" y="6126940"/>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0" name="Oval 99"/>
              <p:cNvSpPr/>
              <p:nvPr/>
            </p:nvSpPr>
            <p:spPr>
              <a:xfrm>
                <a:off x="1398062" y="6168385"/>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1" name="Oval 100"/>
              <p:cNvSpPr/>
              <p:nvPr/>
            </p:nvSpPr>
            <p:spPr>
              <a:xfrm>
                <a:off x="1517508" y="5381373"/>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Oval 101"/>
              <p:cNvSpPr/>
              <p:nvPr/>
            </p:nvSpPr>
            <p:spPr>
              <a:xfrm>
                <a:off x="1301300" y="4776986"/>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3" name="Oval 102"/>
              <p:cNvSpPr/>
              <p:nvPr/>
            </p:nvSpPr>
            <p:spPr>
              <a:xfrm>
                <a:off x="1919374" y="5467247"/>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4" name="Oval 103"/>
              <p:cNvSpPr/>
              <p:nvPr/>
            </p:nvSpPr>
            <p:spPr>
              <a:xfrm>
                <a:off x="1847185" y="4956439"/>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5" name="Oval 104"/>
              <p:cNvSpPr/>
              <p:nvPr/>
            </p:nvSpPr>
            <p:spPr>
              <a:xfrm>
                <a:off x="373238" y="5969437"/>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6" name="Oval 105"/>
              <p:cNvSpPr/>
              <p:nvPr/>
            </p:nvSpPr>
            <p:spPr>
              <a:xfrm>
                <a:off x="340029" y="4740999"/>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7" name="Oval 106"/>
              <p:cNvSpPr/>
              <p:nvPr/>
            </p:nvSpPr>
            <p:spPr>
              <a:xfrm>
                <a:off x="1618233" y="6293608"/>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8" name="Oval 107"/>
              <p:cNvSpPr/>
              <p:nvPr/>
            </p:nvSpPr>
            <p:spPr>
              <a:xfrm>
                <a:off x="511100" y="5461574"/>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13" name="Rectangle 112"/>
            <p:cNvSpPr/>
            <p:nvPr/>
          </p:nvSpPr>
          <p:spPr>
            <a:xfrm>
              <a:off x="4706389" y="3676574"/>
              <a:ext cx="1868913" cy="1868913"/>
            </a:xfrm>
            <a:prstGeom prst="rect">
              <a:avLst/>
            </a:prstGeom>
            <a:noFill/>
            <a:ln w="3810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 name="Group 4"/>
          <p:cNvGrpSpPr/>
          <p:nvPr/>
        </p:nvGrpSpPr>
        <p:grpSpPr>
          <a:xfrm>
            <a:off x="4754594" y="3992929"/>
            <a:ext cx="1756444" cy="1796320"/>
            <a:chOff x="4754594" y="3697502"/>
            <a:chExt cx="1756444" cy="1796320"/>
          </a:xfrm>
        </p:grpSpPr>
        <p:sp>
          <p:nvSpPr>
            <p:cNvPr id="114" name="Multiply 113"/>
            <p:cNvSpPr/>
            <p:nvPr/>
          </p:nvSpPr>
          <p:spPr>
            <a:xfrm>
              <a:off x="4790336" y="4913282"/>
              <a:ext cx="246427" cy="246427"/>
            </a:xfrm>
            <a:prstGeom prst="mathMultiply">
              <a:avLst/>
            </a:prstGeom>
            <a:solidFill>
              <a:schemeClr val="accent4">
                <a:lumMod val="60000"/>
                <a:lumOff val="40000"/>
              </a:schemeClr>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5" name="Multiply 114"/>
            <p:cNvSpPr/>
            <p:nvPr/>
          </p:nvSpPr>
          <p:spPr>
            <a:xfrm>
              <a:off x="4754594" y="3697502"/>
              <a:ext cx="246427" cy="246427"/>
            </a:xfrm>
            <a:prstGeom prst="mathMultiply">
              <a:avLst/>
            </a:prstGeom>
            <a:solidFill>
              <a:schemeClr val="accent4">
                <a:lumMod val="60000"/>
                <a:lumOff val="40000"/>
              </a:schemeClr>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6" name="Multiply 115"/>
            <p:cNvSpPr/>
            <p:nvPr/>
          </p:nvSpPr>
          <p:spPr>
            <a:xfrm>
              <a:off x="6031587" y="5247395"/>
              <a:ext cx="246427" cy="246427"/>
            </a:xfrm>
            <a:prstGeom prst="mathMultiply">
              <a:avLst/>
            </a:prstGeom>
            <a:solidFill>
              <a:schemeClr val="accent4">
                <a:lumMod val="60000"/>
                <a:lumOff val="40000"/>
              </a:schemeClr>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7" name="Multiply 116"/>
            <p:cNvSpPr/>
            <p:nvPr/>
          </p:nvSpPr>
          <p:spPr>
            <a:xfrm>
              <a:off x="6264611" y="3908780"/>
              <a:ext cx="246427" cy="246427"/>
            </a:xfrm>
            <a:prstGeom prst="mathMultiply">
              <a:avLst/>
            </a:prstGeom>
            <a:solidFill>
              <a:schemeClr val="accent4">
                <a:lumMod val="60000"/>
                <a:lumOff val="40000"/>
              </a:schemeClr>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18" name="Rectangle 117"/>
          <p:cNvSpPr/>
          <p:nvPr/>
        </p:nvSpPr>
        <p:spPr>
          <a:xfrm>
            <a:off x="564099" y="2673167"/>
            <a:ext cx="8015802" cy="1511667"/>
          </a:xfrm>
          <a:prstGeom prst="rect">
            <a:avLst/>
          </a:prstGeom>
          <a:solidFill>
            <a:srgbClr val="8064A2">
              <a:alpha val="74902"/>
            </a:srgbClr>
          </a:solidFill>
          <a:ln w="38100" cmpd="sng">
            <a:solidFill>
              <a:schemeClr val="bg1"/>
            </a:solidFill>
          </a:ln>
        </p:spPr>
        <p:style>
          <a:lnRef idx="1">
            <a:schemeClr val="accent4"/>
          </a:lnRef>
          <a:fillRef idx="3">
            <a:schemeClr val="accent4"/>
          </a:fillRef>
          <a:effectRef idx="2">
            <a:schemeClr val="accent4"/>
          </a:effectRef>
          <a:fontRef idx="minor">
            <a:schemeClr val="lt1"/>
          </a:fontRef>
        </p:style>
        <p:txBody>
          <a:bodyPr rtlCol="0" anchor="ctr"/>
          <a:lstStyle/>
          <a:p>
            <a:pPr marL="915988" indent="-458788"/>
            <a:r>
              <a:rPr lang="en-US" dirty="0"/>
              <a:t>Topology-Based Active </a:t>
            </a:r>
            <a:r>
              <a:rPr lang="en-US" dirty="0" smtClean="0"/>
              <a:t>Learning. Dan </a:t>
            </a:r>
            <a:r>
              <a:rPr lang="en-US" dirty="0" err="1"/>
              <a:t>Maljovec</a:t>
            </a:r>
            <a:r>
              <a:rPr lang="en-US" dirty="0"/>
              <a:t>, </a:t>
            </a:r>
            <a:r>
              <a:rPr lang="en-US" dirty="0" err="1"/>
              <a:t>Bei</a:t>
            </a:r>
            <a:r>
              <a:rPr lang="en-US" dirty="0"/>
              <a:t> Wang, John Moeller, and Valerio </a:t>
            </a:r>
            <a:r>
              <a:rPr lang="en-US" dirty="0" err="1" smtClean="0"/>
              <a:t>Pascucci</a:t>
            </a:r>
            <a:r>
              <a:rPr lang="en-US" dirty="0" smtClean="0"/>
              <a:t>. SCI </a:t>
            </a:r>
            <a:r>
              <a:rPr lang="en-US" dirty="0"/>
              <a:t>Technical Report UUSCI-2014-00, </a:t>
            </a:r>
            <a:r>
              <a:rPr lang="en-US" dirty="0" smtClean="0"/>
              <a:t>2014</a:t>
            </a:r>
          </a:p>
          <a:p>
            <a:pPr marL="915988" indent="-458788"/>
            <a:endParaRPr lang="en-US" dirty="0"/>
          </a:p>
          <a:p>
            <a:pPr marL="915988" indent="-458788"/>
            <a:r>
              <a:rPr lang="en-US" dirty="0" smtClean="0"/>
              <a:t>Available in </a:t>
            </a:r>
            <a:r>
              <a:rPr lang="en-US" dirty="0" smtClean="0"/>
              <a:t>UQ software suite (RAVEN) at </a:t>
            </a:r>
            <a:r>
              <a:rPr lang="en-US" dirty="0" smtClean="0"/>
              <a:t>INL</a:t>
            </a:r>
          </a:p>
        </p:txBody>
      </p:sp>
      <p:grpSp>
        <p:nvGrpSpPr>
          <p:cNvPr id="36" name="Group 35"/>
          <p:cNvGrpSpPr/>
          <p:nvPr/>
        </p:nvGrpSpPr>
        <p:grpSpPr>
          <a:xfrm>
            <a:off x="270096" y="4661553"/>
            <a:ext cx="2012548" cy="1082348"/>
            <a:chOff x="270096" y="4661553"/>
            <a:chExt cx="2012548" cy="1082348"/>
          </a:xfrm>
        </p:grpSpPr>
        <p:grpSp>
          <p:nvGrpSpPr>
            <p:cNvPr id="31" name="Group 30"/>
            <p:cNvGrpSpPr/>
            <p:nvPr/>
          </p:nvGrpSpPr>
          <p:grpSpPr>
            <a:xfrm>
              <a:off x="270096" y="4661553"/>
              <a:ext cx="2012548" cy="369332"/>
              <a:chOff x="270096" y="4436469"/>
              <a:chExt cx="2012548" cy="369332"/>
            </a:xfrm>
          </p:grpSpPr>
          <p:sp>
            <p:nvSpPr>
              <p:cNvPr id="110" name="Multiply 109"/>
              <p:cNvSpPr/>
              <p:nvPr/>
            </p:nvSpPr>
            <p:spPr>
              <a:xfrm>
                <a:off x="270096" y="4497922"/>
                <a:ext cx="246427" cy="246427"/>
              </a:xfrm>
              <a:prstGeom prst="mathMultiply">
                <a:avLst/>
              </a:prstGeom>
              <a:solidFill>
                <a:schemeClr val="bg1">
                  <a:lumMod val="75000"/>
                </a:schemeClr>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p:cNvSpPr txBox="1"/>
              <p:nvPr/>
            </p:nvSpPr>
            <p:spPr>
              <a:xfrm>
                <a:off x="498907" y="4436469"/>
                <a:ext cx="1783737" cy="369332"/>
              </a:xfrm>
              <a:prstGeom prst="rect">
                <a:avLst/>
              </a:prstGeom>
              <a:noFill/>
            </p:spPr>
            <p:txBody>
              <a:bodyPr wrap="square" rtlCol="0">
                <a:spAutoFit/>
              </a:bodyPr>
              <a:lstStyle/>
              <a:p>
                <a:r>
                  <a:rPr lang="en-US" smtClean="0"/>
                  <a:t>Training point</a:t>
                </a:r>
                <a:endParaRPr lang="en-US"/>
              </a:p>
            </p:txBody>
          </p:sp>
        </p:grpSp>
        <p:grpSp>
          <p:nvGrpSpPr>
            <p:cNvPr id="30" name="Group 29"/>
            <p:cNvGrpSpPr/>
            <p:nvPr/>
          </p:nvGrpSpPr>
          <p:grpSpPr>
            <a:xfrm>
              <a:off x="351864" y="5018061"/>
              <a:ext cx="1930780" cy="369332"/>
              <a:chOff x="351864" y="5010568"/>
              <a:chExt cx="1930780" cy="369332"/>
            </a:xfrm>
          </p:grpSpPr>
          <p:sp>
            <p:nvSpPr>
              <p:cNvPr id="111" name="Oval 110"/>
              <p:cNvSpPr/>
              <p:nvPr/>
            </p:nvSpPr>
            <p:spPr>
              <a:xfrm>
                <a:off x="351864" y="5153789"/>
                <a:ext cx="82890" cy="82890"/>
              </a:xfrm>
              <a:prstGeom prst="ellipse">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0" name="TextBox 119"/>
              <p:cNvSpPr txBox="1"/>
              <p:nvPr/>
            </p:nvSpPr>
            <p:spPr>
              <a:xfrm>
                <a:off x="498907" y="5010568"/>
                <a:ext cx="1783737" cy="369332"/>
              </a:xfrm>
              <a:prstGeom prst="rect">
                <a:avLst/>
              </a:prstGeom>
              <a:noFill/>
            </p:spPr>
            <p:txBody>
              <a:bodyPr wrap="square" rtlCol="0">
                <a:spAutoFit/>
              </a:bodyPr>
              <a:lstStyle/>
              <a:p>
                <a:r>
                  <a:rPr lang="en-US" smtClean="0"/>
                  <a:t>Candidate point</a:t>
                </a:r>
                <a:endParaRPr lang="en-US"/>
              </a:p>
            </p:txBody>
          </p:sp>
        </p:grpSp>
        <p:grpSp>
          <p:nvGrpSpPr>
            <p:cNvPr id="9" name="Group 8"/>
            <p:cNvGrpSpPr/>
            <p:nvPr/>
          </p:nvGrpSpPr>
          <p:grpSpPr>
            <a:xfrm>
              <a:off x="270096" y="5374569"/>
              <a:ext cx="2012548" cy="369332"/>
              <a:chOff x="270096" y="5557453"/>
              <a:chExt cx="2012548" cy="369332"/>
            </a:xfrm>
          </p:grpSpPr>
          <p:sp>
            <p:nvSpPr>
              <p:cNvPr id="119" name="Multiply 118"/>
              <p:cNvSpPr/>
              <p:nvPr/>
            </p:nvSpPr>
            <p:spPr>
              <a:xfrm>
                <a:off x="270096" y="5618906"/>
                <a:ext cx="246427" cy="246427"/>
              </a:xfrm>
              <a:prstGeom prst="mathMultiply">
                <a:avLst/>
              </a:prstGeom>
              <a:solidFill>
                <a:schemeClr val="accent4">
                  <a:lumMod val="60000"/>
                  <a:lumOff val="40000"/>
                </a:schemeClr>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1" name="TextBox 120"/>
              <p:cNvSpPr txBox="1"/>
              <p:nvPr/>
            </p:nvSpPr>
            <p:spPr>
              <a:xfrm>
                <a:off x="498907" y="5557453"/>
                <a:ext cx="1783737" cy="369332"/>
              </a:xfrm>
              <a:prstGeom prst="rect">
                <a:avLst/>
              </a:prstGeom>
              <a:noFill/>
            </p:spPr>
            <p:txBody>
              <a:bodyPr wrap="square" rtlCol="0">
                <a:spAutoFit/>
              </a:bodyPr>
              <a:lstStyle/>
              <a:p>
                <a:r>
                  <a:rPr lang="en-US" smtClean="0"/>
                  <a:t>Adaptive point</a:t>
                </a:r>
                <a:endParaRPr lang="en-US"/>
              </a:p>
            </p:txBody>
          </p:sp>
        </p:grpSp>
      </p:grpSp>
    </p:spTree>
    <p:extLst>
      <p:ext uri="{BB962C8B-B14F-4D97-AF65-F5344CB8AC3E}">
        <p14:creationId xmlns:p14="http://schemas.microsoft.com/office/powerpoint/2010/main" val="16760394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fade">
                                      <p:cBhvr>
                                        <p:cTn id="7" dur="500"/>
                                        <p:tgtEl>
                                          <p:spTgt spid="5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58"/>
                                        </p:tgtEl>
                                        <p:attrNameLst>
                                          <p:attrName>style.visibility</p:attrName>
                                        </p:attrNameLst>
                                      </p:cBhvr>
                                      <p:to>
                                        <p:strVal val="visible"/>
                                      </p:to>
                                    </p:set>
                                    <p:animEffect transition="in" filter="fade">
                                      <p:cBhvr>
                                        <p:cTn id="16" dur="500"/>
                                        <p:tgtEl>
                                          <p:spTgt spid="58"/>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59"/>
                                        </p:tgtEl>
                                        <p:attrNameLst>
                                          <p:attrName>style.visibility</p:attrName>
                                        </p:attrNameLst>
                                      </p:cBhvr>
                                      <p:to>
                                        <p:strVal val="visible"/>
                                      </p:to>
                                    </p:set>
                                    <p:animEffect transition="in" filter="fade">
                                      <p:cBhvr>
                                        <p:cTn id="25" dur="500"/>
                                        <p:tgtEl>
                                          <p:spTgt spid="59"/>
                                        </p:tgtEl>
                                      </p:cBhvr>
                                    </p:animEffect>
                                  </p:childTnLst>
                                </p:cTn>
                              </p:par>
                            </p:childTnLst>
                          </p:cTn>
                        </p:par>
                        <p:par>
                          <p:cTn id="26" fill="hold">
                            <p:stCondLst>
                              <p:cond delay="500"/>
                            </p:stCondLst>
                            <p:childTnLst>
                              <p:par>
                                <p:cTn id="27" presetID="10" presetClass="entr" presetSubtype="0" fill="hold" nodeType="after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fade">
                                      <p:cBhvr>
                                        <p:cTn id="29" dur="500"/>
                                        <p:tgtEl>
                                          <p:spTgt spid="13"/>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60"/>
                                        </p:tgtEl>
                                        <p:attrNameLst>
                                          <p:attrName>style.visibility</p:attrName>
                                        </p:attrNameLst>
                                      </p:cBhvr>
                                      <p:to>
                                        <p:strVal val="visible"/>
                                      </p:to>
                                    </p:set>
                                    <p:animEffect transition="in" filter="fade">
                                      <p:cBhvr>
                                        <p:cTn id="34" dur="500"/>
                                        <p:tgtEl>
                                          <p:spTgt spid="60"/>
                                        </p:tgtEl>
                                      </p:cBhvr>
                                    </p:animEffect>
                                  </p:childTnLst>
                                </p:cTn>
                              </p:par>
                            </p:childTnLst>
                          </p:cTn>
                        </p:par>
                        <p:par>
                          <p:cTn id="35" fill="hold">
                            <p:stCondLst>
                              <p:cond delay="500"/>
                            </p:stCondLst>
                            <p:childTnLst>
                              <p:par>
                                <p:cTn id="36" presetID="10" presetClass="entr" presetSubtype="0" fill="hold" nodeType="after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fade">
                                      <p:cBhvr>
                                        <p:cTn id="38" dur="500"/>
                                        <p:tgtEl>
                                          <p:spTgt spid="14"/>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3">
                                            <p:txEl>
                                              <p:pRg st="2" end="2"/>
                                            </p:txEl>
                                          </p:spTgt>
                                        </p:tgtEl>
                                        <p:attrNameLst>
                                          <p:attrName>style.visibility</p:attrName>
                                        </p:attrNameLst>
                                      </p:cBhvr>
                                      <p:to>
                                        <p:strVal val="visible"/>
                                      </p:to>
                                    </p:set>
                                    <p:animEffect transition="in" filter="fade">
                                      <p:cBhvr>
                                        <p:cTn id="43" dur="500"/>
                                        <p:tgtEl>
                                          <p:spTgt spid="3">
                                            <p:txEl>
                                              <p:pRg st="2" end="2"/>
                                            </p:txEl>
                                          </p:spTgt>
                                        </p:tgtEl>
                                      </p:cBhvr>
                                    </p:animEffect>
                                  </p:childTnLst>
                                </p:cTn>
                              </p:par>
                              <p:par>
                                <p:cTn id="44" presetID="10" presetClass="entr" presetSubtype="0" fill="hold" nodeType="withEffect">
                                  <p:stCondLst>
                                    <p:cond delay="0"/>
                                  </p:stCondLst>
                                  <p:childTnLst>
                                    <p:set>
                                      <p:cBhvr>
                                        <p:cTn id="45" dur="1" fill="hold">
                                          <p:stCondLst>
                                            <p:cond delay="0"/>
                                          </p:stCondLst>
                                        </p:cTn>
                                        <p:tgtEl>
                                          <p:spTgt spid="3">
                                            <p:txEl>
                                              <p:pRg st="3" end="3"/>
                                            </p:txEl>
                                          </p:spTgt>
                                        </p:tgtEl>
                                        <p:attrNameLst>
                                          <p:attrName>style.visibility</p:attrName>
                                        </p:attrNameLst>
                                      </p:cBhvr>
                                      <p:to>
                                        <p:strVal val="visible"/>
                                      </p:to>
                                    </p:set>
                                    <p:animEffect transition="in" filter="fade">
                                      <p:cBhvr>
                                        <p:cTn id="46" dur="500"/>
                                        <p:tgtEl>
                                          <p:spTgt spid="3">
                                            <p:txEl>
                                              <p:pRg st="3" end="3"/>
                                            </p:txEl>
                                          </p:spTgt>
                                        </p:tgtEl>
                                      </p:cBhvr>
                                    </p:animEffect>
                                  </p:childTnLst>
                                </p:cTn>
                              </p:par>
                              <p:par>
                                <p:cTn id="47" presetID="10" presetClass="entr" presetSubtype="0" fill="hold" nodeType="withEffect">
                                  <p:stCondLst>
                                    <p:cond delay="0"/>
                                  </p:stCondLst>
                                  <p:childTnLst>
                                    <p:set>
                                      <p:cBhvr>
                                        <p:cTn id="48" dur="1" fill="hold">
                                          <p:stCondLst>
                                            <p:cond delay="0"/>
                                          </p:stCondLst>
                                        </p:cTn>
                                        <p:tgtEl>
                                          <p:spTgt spid="3">
                                            <p:txEl>
                                              <p:pRg st="4" end="4"/>
                                            </p:txEl>
                                          </p:spTgt>
                                        </p:tgtEl>
                                        <p:attrNameLst>
                                          <p:attrName>style.visibility</p:attrName>
                                        </p:attrNameLst>
                                      </p:cBhvr>
                                      <p:to>
                                        <p:strVal val="visible"/>
                                      </p:to>
                                    </p:set>
                                    <p:animEffect transition="in" filter="fade">
                                      <p:cBhvr>
                                        <p:cTn id="49" dur="500"/>
                                        <p:tgtEl>
                                          <p:spTgt spid="3">
                                            <p:txEl>
                                              <p:pRg st="4" end="4"/>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7"/>
                                        </p:tgtEl>
                                        <p:attrNameLst>
                                          <p:attrName>style.visibility</p:attrName>
                                        </p:attrNameLst>
                                      </p:cBhvr>
                                      <p:to>
                                        <p:strVal val="visible"/>
                                      </p:to>
                                    </p:set>
                                    <p:animEffect transition="in" filter="fade">
                                      <p:cBhvr>
                                        <p:cTn id="54" dur="500"/>
                                        <p:tgtEl>
                                          <p:spTgt spid="7"/>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5"/>
                                        </p:tgtEl>
                                        <p:attrNameLst>
                                          <p:attrName>style.visibility</p:attrName>
                                        </p:attrNameLst>
                                      </p:cBhvr>
                                      <p:to>
                                        <p:strVal val="visible"/>
                                      </p:to>
                                    </p:set>
                                    <p:animEffect transition="in" filter="fade">
                                      <p:cBhvr>
                                        <p:cTn id="59" dur="500"/>
                                        <p:tgtEl>
                                          <p:spTgt spid="5"/>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118"/>
                                        </p:tgtEl>
                                        <p:attrNameLst>
                                          <p:attrName>style.visibility</p:attrName>
                                        </p:attrNameLst>
                                      </p:cBhvr>
                                      <p:to>
                                        <p:strVal val="visible"/>
                                      </p:to>
                                    </p:set>
                                    <p:animEffect transition="in" filter="fade">
                                      <p:cBhvr>
                                        <p:cTn id="64" dur="500"/>
                                        <p:tgtEl>
                                          <p:spTgt spid="1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P spid="58" grpId="0" animBg="1"/>
      <p:bldP spid="59" grpId="0" animBg="1"/>
      <p:bldP spid="60" grpId="0" animBg="1"/>
      <p:bldP spid="118"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mtClean="0"/>
              <a:t>Thesis Statement</a:t>
            </a:r>
            <a:endParaRPr lang="en-US"/>
          </a:p>
        </p:txBody>
      </p:sp>
      <p:sp>
        <p:nvSpPr>
          <p:cNvPr id="3" name="Slide Number Placeholder 2"/>
          <p:cNvSpPr>
            <a:spLocks noGrp="1"/>
          </p:cNvSpPr>
          <p:nvPr>
            <p:ph type="sldNum" sz="quarter" idx="12"/>
          </p:nvPr>
        </p:nvSpPr>
        <p:spPr/>
        <p:txBody>
          <a:bodyPr/>
          <a:lstStyle/>
          <a:p>
            <a:fld id="{0C9D9FE6-5D08-3B48-9104-2B1B3E27A71F}" type="slidenum">
              <a:rPr lang="en-US" smtClean="0"/>
              <a:t>2</a:t>
            </a:fld>
            <a:endParaRPr lang="en-US"/>
          </a:p>
        </p:txBody>
      </p:sp>
      <p:sp>
        <p:nvSpPr>
          <p:cNvPr id="4" name="Rectangle 3"/>
          <p:cNvSpPr/>
          <p:nvPr/>
        </p:nvSpPr>
        <p:spPr>
          <a:xfrm>
            <a:off x="0" y="704851"/>
            <a:ext cx="9144000" cy="3108543"/>
          </a:xfrm>
          <a:prstGeom prst="rect">
            <a:avLst/>
          </a:prstGeom>
        </p:spPr>
        <p:txBody>
          <a:bodyPr wrap="square">
            <a:spAutoFit/>
          </a:bodyPr>
          <a:lstStyle/>
          <a:p>
            <a:r>
              <a:rPr lang="en-US" sz="2800" dirty="0"/>
              <a:t>I propose to investigate the efficacy of </a:t>
            </a:r>
            <a:r>
              <a:rPr lang="en-US" sz="2800" b="1" dirty="0">
                <a:solidFill>
                  <a:schemeClr val="accent2"/>
                </a:solidFill>
              </a:rPr>
              <a:t>topological techniques</a:t>
            </a:r>
            <a:r>
              <a:rPr lang="en-US" sz="2800" dirty="0"/>
              <a:t> </a:t>
            </a:r>
            <a:r>
              <a:rPr lang="en-US" sz="2800" dirty="0" smtClean="0"/>
              <a:t>in order to aid the </a:t>
            </a:r>
            <a:r>
              <a:rPr lang="en-US" sz="2800" b="1" dirty="0" smtClean="0">
                <a:solidFill>
                  <a:schemeClr val="accent2"/>
                </a:solidFill>
              </a:rPr>
              <a:t>experimental design</a:t>
            </a:r>
            <a:r>
              <a:rPr lang="en-US" sz="2800" dirty="0" smtClean="0"/>
              <a:t> process by:</a:t>
            </a:r>
          </a:p>
          <a:p>
            <a:pPr marL="914400" lvl="1" indent="-457200">
              <a:buFont typeface="Arial" charset="0"/>
              <a:buChar char="•"/>
            </a:pPr>
            <a:r>
              <a:rPr lang="en-US" sz="2800" b="1" i="1" dirty="0" smtClean="0">
                <a:solidFill>
                  <a:schemeClr val="accent4"/>
                </a:solidFill>
              </a:rPr>
              <a:t>generating more informative samples,</a:t>
            </a:r>
            <a:endParaRPr lang="en-US" sz="2800" dirty="0" smtClean="0"/>
          </a:p>
          <a:p>
            <a:pPr marL="914400" lvl="1" indent="-457200">
              <a:buFont typeface="Arial" charset="0"/>
              <a:buChar char="•"/>
            </a:pPr>
            <a:r>
              <a:rPr lang="en-US" sz="2800" b="1" i="1" dirty="0" smtClean="0">
                <a:solidFill>
                  <a:schemeClr val="accent3"/>
                </a:solidFill>
              </a:rPr>
              <a:t>enhancing scientist’s understanding</a:t>
            </a:r>
            <a:r>
              <a:rPr lang="en-US" sz="2800" dirty="0" smtClean="0"/>
              <a:t>, and </a:t>
            </a:r>
          </a:p>
          <a:p>
            <a:pPr marL="914400" lvl="1" indent="-457200">
              <a:buFont typeface="Arial" charset="0"/>
              <a:buChar char="•"/>
            </a:pPr>
            <a:r>
              <a:rPr lang="en-US" sz="2800" b="1" i="1" dirty="0" err="1" smtClean="0">
                <a:solidFill>
                  <a:schemeClr val="accent1"/>
                </a:solidFill>
              </a:rPr>
              <a:t>efficienctly</a:t>
            </a:r>
            <a:r>
              <a:rPr lang="en-US" sz="2800" dirty="0" smtClean="0">
                <a:solidFill>
                  <a:schemeClr val="accent1"/>
                </a:solidFill>
              </a:rPr>
              <a:t> </a:t>
            </a:r>
            <a:r>
              <a:rPr lang="en-US" sz="2800" b="1" i="1" dirty="0" smtClean="0">
                <a:solidFill>
                  <a:schemeClr val="accent1"/>
                </a:solidFill>
              </a:rPr>
              <a:t>computing and storing</a:t>
            </a:r>
            <a:r>
              <a:rPr lang="en-US" sz="2800" b="1" i="1" dirty="0" smtClean="0"/>
              <a:t> </a:t>
            </a:r>
            <a:r>
              <a:rPr lang="en-US" sz="2800" dirty="0" smtClean="0"/>
              <a:t>extracted structures.</a:t>
            </a:r>
            <a:endParaRPr lang="en-US" sz="2800" dirty="0"/>
          </a:p>
        </p:txBody>
      </p:sp>
      <p:graphicFrame>
        <p:nvGraphicFramePr>
          <p:cNvPr id="57" name="Diagram 56"/>
          <p:cNvGraphicFramePr/>
          <p:nvPr>
            <p:extLst>
              <p:ext uri="{D42A27DB-BD31-4B8C-83A1-F6EECF244321}">
                <p14:modId xmlns:p14="http://schemas.microsoft.com/office/powerpoint/2010/main" val="111889402"/>
              </p:ext>
            </p:extLst>
          </p:nvPr>
        </p:nvGraphicFramePr>
        <p:xfrm>
          <a:off x="2433710" y="3756114"/>
          <a:ext cx="4276580" cy="30074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58104346"/>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Content Placeholder 2"/>
          <p:cNvSpPr>
            <a:spLocks noGrp="1"/>
          </p:cNvSpPr>
          <p:nvPr>
            <p:ph idx="1"/>
          </p:nvPr>
        </p:nvSpPr>
        <p:spPr>
          <a:xfrm>
            <a:off x="4573790" y="704850"/>
            <a:ext cx="4570210" cy="6153149"/>
          </a:xfrm>
        </p:spPr>
        <p:txBody>
          <a:bodyPr>
            <a:normAutofit/>
          </a:bodyPr>
          <a:lstStyle/>
          <a:p>
            <a:pPr lvl="1"/>
            <a:endParaRPr lang="en-US" dirty="0" smtClean="0"/>
          </a:p>
          <a:p>
            <a:pPr lvl="1"/>
            <a:r>
              <a:rPr lang="en-US" dirty="0" smtClean="0"/>
              <a:t>State </a:t>
            </a:r>
            <a:r>
              <a:rPr lang="en-US" dirty="0" smtClean="0"/>
              <a:t>of the Art:</a:t>
            </a:r>
          </a:p>
          <a:p>
            <a:pPr lvl="2"/>
            <a:r>
              <a:rPr lang="en-US" dirty="0" smtClean="0"/>
              <a:t>Sensitivity Analysis</a:t>
            </a:r>
          </a:p>
          <a:p>
            <a:pPr lvl="2"/>
            <a:endParaRPr lang="en-US" dirty="0" smtClean="0"/>
          </a:p>
          <a:p>
            <a:pPr lvl="1"/>
            <a:r>
              <a:rPr lang="en-US" dirty="0" smtClean="0"/>
              <a:t>Proposed solutions:</a:t>
            </a:r>
          </a:p>
          <a:p>
            <a:pPr lvl="2"/>
            <a:r>
              <a:rPr lang="en-US" dirty="0" smtClean="0"/>
              <a:t>Structured </a:t>
            </a:r>
            <a:r>
              <a:rPr lang="en-US" dirty="0" smtClean="0"/>
              <a:t>sensitivity analysis</a:t>
            </a:r>
          </a:p>
          <a:p>
            <a:pPr lvl="2"/>
            <a:r>
              <a:rPr lang="en-US" dirty="0" smtClean="0"/>
              <a:t>Approximation errors</a:t>
            </a:r>
            <a:endParaRPr lang="en-US" dirty="0" smtClean="0"/>
          </a:p>
          <a:p>
            <a:pPr lvl="2"/>
            <a:r>
              <a:rPr lang="en-US" dirty="0" smtClean="0"/>
              <a:t>Interactive Morse-</a:t>
            </a:r>
            <a:r>
              <a:rPr lang="en-US" dirty="0" err="1" smtClean="0"/>
              <a:t>Smale</a:t>
            </a:r>
            <a:r>
              <a:rPr lang="en-US" dirty="0" smtClean="0"/>
              <a:t> complex</a:t>
            </a:r>
          </a:p>
        </p:txBody>
      </p:sp>
      <p:sp>
        <p:nvSpPr>
          <p:cNvPr id="2" name="Slide Number Placeholder 1"/>
          <p:cNvSpPr>
            <a:spLocks noGrp="1"/>
          </p:cNvSpPr>
          <p:nvPr>
            <p:ph type="sldNum" sz="quarter" idx="12"/>
          </p:nvPr>
        </p:nvSpPr>
        <p:spPr/>
        <p:txBody>
          <a:bodyPr/>
          <a:lstStyle/>
          <a:p>
            <a:fld id="{0C9D9FE6-5D08-3B48-9104-2B1B3E27A71F}" type="slidenum">
              <a:rPr lang="en-US" smtClean="0"/>
              <a:t>20</a:t>
            </a:fld>
            <a:endParaRPr lang="en-US"/>
          </a:p>
        </p:txBody>
      </p:sp>
      <p:grpSp>
        <p:nvGrpSpPr>
          <p:cNvPr id="10" name="Group 9"/>
          <p:cNvGrpSpPr/>
          <p:nvPr/>
        </p:nvGrpSpPr>
        <p:grpSpPr>
          <a:xfrm>
            <a:off x="-625789" y="970135"/>
            <a:ext cx="6049108" cy="5452314"/>
            <a:chOff x="-625789" y="895725"/>
            <a:chExt cx="6049108" cy="5452314"/>
          </a:xfrm>
        </p:grpSpPr>
        <p:graphicFrame>
          <p:nvGraphicFramePr>
            <p:cNvPr id="11" name="Diagram 10"/>
            <p:cNvGraphicFramePr/>
            <p:nvPr>
              <p:extLst>
                <p:ext uri="{D42A27DB-BD31-4B8C-83A1-F6EECF244321}">
                  <p14:modId xmlns:p14="http://schemas.microsoft.com/office/powerpoint/2010/main" val="78808602"/>
                </p:ext>
              </p:extLst>
            </p:nvPr>
          </p:nvGraphicFramePr>
          <p:xfrm>
            <a:off x="-625789" y="2209028"/>
            <a:ext cx="6049108" cy="30074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2" name="Rectangle 11"/>
            <p:cNvSpPr/>
            <p:nvPr/>
          </p:nvSpPr>
          <p:spPr>
            <a:xfrm>
              <a:off x="254501" y="895725"/>
              <a:ext cx="4209686" cy="712138"/>
            </a:xfrm>
            <a:prstGeom prst="rect">
              <a:avLst/>
            </a:prstGeom>
            <a:solidFill>
              <a:schemeClr val="accent2"/>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en-US" dirty="0" smtClean="0"/>
                <a:t>Input Parameter Candidates </a:t>
              </a:r>
            </a:p>
            <a:p>
              <a:pPr algn="ctr"/>
              <a:r>
                <a:rPr lang="en-US" dirty="0" smtClean="0"/>
                <a:t>+ Target Output(s)</a:t>
              </a:r>
              <a:endParaRPr lang="en-US" dirty="0"/>
            </a:p>
          </p:txBody>
        </p:sp>
        <p:sp>
          <p:nvSpPr>
            <p:cNvPr id="13" name="Rectangle 12"/>
            <p:cNvSpPr/>
            <p:nvPr/>
          </p:nvSpPr>
          <p:spPr>
            <a:xfrm>
              <a:off x="256224" y="5634807"/>
              <a:ext cx="4206240" cy="713232"/>
            </a:xfrm>
            <a:prstGeom prst="rect">
              <a:avLst/>
            </a:prstGeom>
            <a:solidFill>
              <a:schemeClr val="accent2"/>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en-US" dirty="0" smtClean="0"/>
                <a:t>Enhanced Approximation or Theory</a:t>
              </a:r>
              <a:endParaRPr lang="en-US" dirty="0"/>
            </a:p>
          </p:txBody>
        </p:sp>
        <p:sp>
          <p:nvSpPr>
            <p:cNvPr id="14" name="Down Arrow 13"/>
            <p:cNvSpPr/>
            <p:nvPr/>
          </p:nvSpPr>
          <p:spPr>
            <a:xfrm>
              <a:off x="2204956" y="1734881"/>
              <a:ext cx="308777" cy="347127"/>
            </a:xfrm>
            <a:prstGeom prst="downArrow">
              <a:avLst/>
            </a:prstGeom>
            <a:solidFill>
              <a:schemeClr val="accent2">
                <a:lumMod val="60000"/>
                <a:lumOff val="40000"/>
              </a:schemeClr>
            </a:solidFill>
            <a:ln>
              <a:solidFill>
                <a:schemeClr val="accent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 name="Down Arrow 14"/>
            <p:cNvSpPr/>
            <p:nvPr/>
          </p:nvSpPr>
          <p:spPr>
            <a:xfrm>
              <a:off x="2204956" y="5160658"/>
              <a:ext cx="308777" cy="347127"/>
            </a:xfrm>
            <a:prstGeom prst="downArrow">
              <a:avLst/>
            </a:prstGeom>
            <a:solidFill>
              <a:schemeClr val="accent2">
                <a:lumMod val="60000"/>
                <a:lumOff val="40000"/>
              </a:schemeClr>
            </a:solidFill>
            <a:ln>
              <a:solidFill>
                <a:schemeClr val="accent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16" name="Title 1"/>
          <p:cNvSpPr>
            <a:spLocks noGrp="1"/>
          </p:cNvSpPr>
          <p:nvPr>
            <p:ph type="title"/>
          </p:nvPr>
        </p:nvSpPr>
        <p:spPr>
          <a:xfrm>
            <a:off x="0" y="0"/>
            <a:ext cx="9144000" cy="704851"/>
          </a:xfrm>
          <a:solidFill>
            <a:schemeClr val="accent3"/>
          </a:solidFill>
        </p:spPr>
        <p:txBody>
          <a:bodyPr>
            <a:normAutofit fontScale="90000"/>
          </a:bodyPr>
          <a:lstStyle/>
          <a:p>
            <a:r>
              <a:rPr lang="en-US" dirty="0" smtClean="0"/>
              <a:t>Analyze: Overview</a:t>
            </a:r>
            <a:endParaRPr lang="en-US" dirty="0"/>
          </a:p>
        </p:txBody>
      </p:sp>
    </p:spTree>
    <p:extLst>
      <p:ext uri="{BB962C8B-B14F-4D97-AF65-F5344CB8AC3E}">
        <p14:creationId xmlns:p14="http://schemas.microsoft.com/office/powerpoint/2010/main" val="19736362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7">
                                            <p:txEl>
                                              <p:pRg st="1" end="1"/>
                                            </p:txEl>
                                          </p:spTgt>
                                        </p:tgtEl>
                                        <p:attrNameLst>
                                          <p:attrName>style.visibility</p:attrName>
                                        </p:attrNameLst>
                                      </p:cBhvr>
                                      <p:to>
                                        <p:strVal val="visible"/>
                                      </p:to>
                                    </p:set>
                                    <p:animEffect transition="in" filter="fade">
                                      <p:cBhvr>
                                        <p:cTn id="7" dur="500"/>
                                        <p:tgtEl>
                                          <p:spTgt spid="17">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7">
                                            <p:txEl>
                                              <p:pRg st="2" end="2"/>
                                            </p:txEl>
                                          </p:spTgt>
                                        </p:tgtEl>
                                        <p:attrNameLst>
                                          <p:attrName>style.visibility</p:attrName>
                                        </p:attrNameLst>
                                      </p:cBhvr>
                                      <p:to>
                                        <p:strVal val="visible"/>
                                      </p:to>
                                    </p:set>
                                    <p:animEffect transition="in" filter="fade">
                                      <p:cBhvr>
                                        <p:cTn id="10" dur="500"/>
                                        <p:tgtEl>
                                          <p:spTgt spid="17">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7">
                                            <p:txEl>
                                              <p:pRg st="4" end="4"/>
                                            </p:txEl>
                                          </p:spTgt>
                                        </p:tgtEl>
                                        <p:attrNameLst>
                                          <p:attrName>style.visibility</p:attrName>
                                        </p:attrNameLst>
                                      </p:cBhvr>
                                      <p:to>
                                        <p:strVal val="visible"/>
                                      </p:to>
                                    </p:set>
                                    <p:animEffect transition="in" filter="fade">
                                      <p:cBhvr>
                                        <p:cTn id="13" dur="500"/>
                                        <p:tgtEl>
                                          <p:spTgt spid="17">
                                            <p:txEl>
                                              <p:pRg st="4" end="4"/>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17">
                                            <p:txEl>
                                              <p:pRg st="5" end="5"/>
                                            </p:txEl>
                                          </p:spTgt>
                                        </p:tgtEl>
                                        <p:attrNameLst>
                                          <p:attrName>style.visibility</p:attrName>
                                        </p:attrNameLst>
                                      </p:cBhvr>
                                      <p:to>
                                        <p:strVal val="visible"/>
                                      </p:to>
                                    </p:set>
                                    <p:animEffect transition="in" filter="fade">
                                      <p:cBhvr>
                                        <p:cTn id="16" dur="500"/>
                                        <p:tgtEl>
                                          <p:spTgt spid="17">
                                            <p:txEl>
                                              <p:pRg st="5" end="5"/>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17">
                                            <p:txEl>
                                              <p:pRg st="6" end="6"/>
                                            </p:txEl>
                                          </p:spTgt>
                                        </p:tgtEl>
                                        <p:attrNameLst>
                                          <p:attrName>style.visibility</p:attrName>
                                        </p:attrNameLst>
                                      </p:cBhvr>
                                      <p:to>
                                        <p:strVal val="visible"/>
                                      </p:to>
                                    </p:set>
                                    <p:animEffect transition="in" filter="fade">
                                      <p:cBhvr>
                                        <p:cTn id="19" dur="500"/>
                                        <p:tgtEl>
                                          <p:spTgt spid="17">
                                            <p:txEl>
                                              <p:pRg st="6" end="6"/>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17">
                                            <p:txEl>
                                              <p:pRg st="7" end="7"/>
                                            </p:txEl>
                                          </p:spTgt>
                                        </p:tgtEl>
                                        <p:attrNameLst>
                                          <p:attrName>style.visibility</p:attrName>
                                        </p:attrNameLst>
                                      </p:cBhvr>
                                      <p:to>
                                        <p:strVal val="visible"/>
                                      </p:to>
                                    </p:set>
                                    <p:animEffect transition="in" filter="fade">
                                      <p:cBhvr>
                                        <p:cTn id="22" dur="500"/>
                                        <p:tgtEl>
                                          <p:spTgt spid="17">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Shape 193"/>
          <p:cNvPicPr preferRelativeResize="0"/>
          <p:nvPr/>
        </p:nvPicPr>
        <p:blipFill>
          <a:blip r:embed="rId3">
            <a:alphaModFix/>
          </a:blip>
          <a:stretch>
            <a:fillRect/>
          </a:stretch>
        </p:blipFill>
        <p:spPr>
          <a:xfrm>
            <a:off x="3119524" y="986206"/>
            <a:ext cx="3140601" cy="5262384"/>
          </a:xfrm>
          <a:prstGeom prst="rect">
            <a:avLst/>
          </a:prstGeom>
          <a:noFill/>
          <a:ln>
            <a:noFill/>
          </a:ln>
        </p:spPr>
      </p:pic>
      <p:sp>
        <p:nvSpPr>
          <p:cNvPr id="7" name="Shape 195"/>
          <p:cNvSpPr/>
          <p:nvPr/>
        </p:nvSpPr>
        <p:spPr>
          <a:xfrm>
            <a:off x="4197084" y="5212637"/>
            <a:ext cx="132759" cy="708998"/>
          </a:xfrm>
          <a:custGeom>
            <a:avLst/>
            <a:gdLst/>
            <a:ahLst/>
            <a:cxnLst/>
            <a:rect l="0" t="0" r="0" b="0"/>
            <a:pathLst>
              <a:path w="5160" h="27557" extrusionOk="0">
                <a:moveTo>
                  <a:pt x="5160" y="0"/>
                </a:moveTo>
                <a:cubicBezTo>
                  <a:pt x="3071" y="2782"/>
                  <a:pt x="4319" y="7002"/>
                  <a:pt x="4892" y="10434"/>
                </a:cubicBezTo>
                <a:cubicBezTo>
                  <a:pt x="5470" y="13899"/>
                  <a:pt x="2560" y="17142"/>
                  <a:pt x="612" y="20066"/>
                </a:cubicBezTo>
                <a:cubicBezTo>
                  <a:pt x="-776" y="22148"/>
                  <a:pt x="866" y="25181"/>
                  <a:pt x="77" y="27557"/>
                </a:cubicBezTo>
              </a:path>
            </a:pathLst>
          </a:custGeom>
          <a:noFill/>
          <a:ln w="9525" cap="flat" cmpd="sng">
            <a:solidFill>
              <a:srgbClr val="000000"/>
            </a:solidFill>
            <a:prstDash val="solid"/>
            <a:round/>
            <a:headEnd type="none" w="lg" len="lg"/>
            <a:tailEnd type="none" w="lg" len="lg"/>
          </a:ln>
        </p:spPr>
      </p:sp>
      <p:sp>
        <p:nvSpPr>
          <p:cNvPr id="8" name="Shape 196"/>
          <p:cNvSpPr/>
          <p:nvPr/>
        </p:nvSpPr>
        <p:spPr>
          <a:xfrm>
            <a:off x="4890951" y="3070464"/>
            <a:ext cx="578889" cy="289599"/>
          </a:xfrm>
          <a:prstGeom prst="rightArrow">
            <a:avLst>
              <a:gd name="adj1" fmla="val 50000"/>
              <a:gd name="adj2" fmla="val 50000"/>
            </a:avLst>
          </a:prstGeom>
          <a:solidFill>
            <a:schemeClr val="lt2"/>
          </a:solidFill>
          <a:ln w="19050" cap="flat" cmpd="sng">
            <a:solidFill>
              <a:schemeClr val="accent3">
                <a:lumMod val="50000"/>
              </a:schemeClr>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9" name="Shape 197"/>
          <p:cNvSpPr/>
          <p:nvPr/>
        </p:nvSpPr>
        <p:spPr>
          <a:xfrm flipH="1">
            <a:off x="3873341" y="3070464"/>
            <a:ext cx="578889" cy="289599"/>
          </a:xfrm>
          <a:prstGeom prst="rightArrow">
            <a:avLst>
              <a:gd name="adj1" fmla="val 50000"/>
              <a:gd name="adj2" fmla="val 50000"/>
            </a:avLst>
          </a:prstGeom>
          <a:solidFill>
            <a:schemeClr val="lt2"/>
          </a:solidFill>
          <a:ln w="19050" cap="flat" cmpd="sng">
            <a:solidFill>
              <a:schemeClr val="accent3">
                <a:lumMod val="50000"/>
              </a:schemeClr>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0" name="Shape 198"/>
          <p:cNvSpPr/>
          <p:nvPr/>
        </p:nvSpPr>
        <p:spPr>
          <a:xfrm flipH="1">
            <a:off x="5767182" y="3070464"/>
            <a:ext cx="372650" cy="289599"/>
          </a:xfrm>
          <a:prstGeom prst="rightArrow">
            <a:avLst>
              <a:gd name="adj1" fmla="val 50000"/>
              <a:gd name="adj2" fmla="val 50000"/>
            </a:avLst>
          </a:prstGeom>
          <a:solidFill>
            <a:schemeClr val="lt2"/>
          </a:solidFill>
          <a:ln w="19050" cap="flat" cmpd="sng">
            <a:solidFill>
              <a:schemeClr val="accent3">
                <a:lumMod val="50000"/>
              </a:schemeClr>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1" name="Shape 199"/>
          <p:cNvSpPr/>
          <p:nvPr/>
        </p:nvSpPr>
        <p:spPr>
          <a:xfrm>
            <a:off x="3197944" y="3070464"/>
            <a:ext cx="372650" cy="289599"/>
          </a:xfrm>
          <a:prstGeom prst="rightArrow">
            <a:avLst>
              <a:gd name="adj1" fmla="val 50000"/>
              <a:gd name="adj2" fmla="val 50000"/>
            </a:avLst>
          </a:prstGeom>
          <a:solidFill>
            <a:schemeClr val="lt2"/>
          </a:solidFill>
          <a:ln w="19050" cap="flat" cmpd="sng">
            <a:solidFill>
              <a:schemeClr val="accent3">
                <a:lumMod val="50000"/>
              </a:schemeClr>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2" name="Shape 200"/>
          <p:cNvSpPr/>
          <p:nvPr/>
        </p:nvSpPr>
        <p:spPr>
          <a:xfrm>
            <a:off x="3867938" y="5030686"/>
            <a:ext cx="824955" cy="1033047"/>
          </a:xfrm>
          <a:prstGeom prst="ellipse">
            <a:avLst/>
          </a:prstGeom>
          <a:noFill/>
          <a:ln w="38100" cap="flat" cmpd="sng">
            <a:solidFill>
              <a:schemeClr val="accent3"/>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3" name="Slide Number Placeholder 2"/>
          <p:cNvSpPr>
            <a:spLocks noGrp="1"/>
          </p:cNvSpPr>
          <p:nvPr>
            <p:ph type="sldNum" sz="quarter" idx="12"/>
          </p:nvPr>
        </p:nvSpPr>
        <p:spPr/>
        <p:txBody>
          <a:bodyPr/>
          <a:lstStyle/>
          <a:p>
            <a:fld id="{0C9D9FE6-5D08-3B48-9104-2B1B3E27A71F}" type="slidenum">
              <a:rPr lang="en-US" smtClean="0"/>
              <a:t>21</a:t>
            </a:fld>
            <a:endParaRPr lang="en-US" dirty="0"/>
          </a:p>
        </p:txBody>
      </p:sp>
      <p:sp>
        <p:nvSpPr>
          <p:cNvPr id="4" name="Title 3"/>
          <p:cNvSpPr>
            <a:spLocks noGrp="1"/>
          </p:cNvSpPr>
          <p:nvPr>
            <p:ph type="title"/>
          </p:nvPr>
        </p:nvSpPr>
        <p:spPr>
          <a:solidFill>
            <a:schemeClr val="accent3"/>
          </a:solidFill>
        </p:spPr>
        <p:txBody>
          <a:bodyPr>
            <a:normAutofit fontScale="90000"/>
          </a:bodyPr>
          <a:lstStyle/>
          <a:p>
            <a:r>
              <a:rPr lang="en-US" dirty="0" smtClean="0"/>
              <a:t>Analyze: Problem Statement</a:t>
            </a:r>
            <a:endParaRPr lang="en-US" dirty="0"/>
          </a:p>
        </p:txBody>
      </p:sp>
      <p:sp>
        <p:nvSpPr>
          <p:cNvPr id="5" name="TextBox 4"/>
          <p:cNvSpPr txBox="1"/>
          <p:nvPr/>
        </p:nvSpPr>
        <p:spPr>
          <a:xfrm>
            <a:off x="6553200" y="704851"/>
            <a:ext cx="2590800" cy="2031325"/>
          </a:xfrm>
          <a:prstGeom prst="rect">
            <a:avLst/>
          </a:prstGeom>
          <a:noFill/>
        </p:spPr>
        <p:txBody>
          <a:bodyPr wrap="square" rtlCol="0">
            <a:spAutoFit/>
          </a:bodyPr>
          <a:lstStyle/>
          <a:p>
            <a:pPr marL="285750" indent="-285750">
              <a:buFont typeface="Arial" charset="0"/>
              <a:buChar char="•"/>
            </a:pPr>
            <a:r>
              <a:rPr lang="en-US" dirty="0" smtClean="0"/>
              <a:t>Hydrostatic pressure</a:t>
            </a:r>
          </a:p>
          <a:p>
            <a:pPr marL="285750" indent="-285750">
              <a:buFont typeface="Arial" charset="0"/>
              <a:buChar char="•"/>
            </a:pPr>
            <a:r>
              <a:rPr lang="en-US" dirty="0" smtClean="0"/>
              <a:t>Thermal </a:t>
            </a:r>
            <a:r>
              <a:rPr lang="en-US" dirty="0" smtClean="0"/>
              <a:t>expansion</a:t>
            </a:r>
          </a:p>
          <a:p>
            <a:pPr marL="285750" indent="-285750">
              <a:buFont typeface="Arial" charset="0"/>
              <a:buChar char="•"/>
            </a:pPr>
            <a:r>
              <a:rPr lang="en-US" dirty="0" smtClean="0"/>
              <a:t>Fission gas swelling</a:t>
            </a:r>
          </a:p>
          <a:p>
            <a:pPr marL="285750" indent="-285750">
              <a:buFont typeface="Arial" charset="0"/>
              <a:buChar char="•"/>
            </a:pPr>
            <a:r>
              <a:rPr lang="en-US" dirty="0" smtClean="0"/>
              <a:t>Power scaling</a:t>
            </a:r>
          </a:p>
          <a:p>
            <a:pPr marL="285750" indent="-285750">
              <a:buFont typeface="Arial" charset="0"/>
              <a:buChar char="•"/>
            </a:pPr>
            <a:endParaRPr lang="en-US" dirty="0" smtClean="0"/>
          </a:p>
          <a:p>
            <a:pPr marL="285750" indent="-285750">
              <a:buFont typeface="Arial" charset="0"/>
              <a:buChar char="•"/>
            </a:pPr>
            <a:r>
              <a:rPr lang="en-US" dirty="0"/>
              <a:t>Contact </a:t>
            </a:r>
            <a:r>
              <a:rPr lang="en-US" dirty="0" smtClean="0"/>
              <a:t>point</a:t>
            </a:r>
          </a:p>
          <a:p>
            <a:pPr marL="285750" indent="-285750">
              <a:buFont typeface="Arial" charset="0"/>
              <a:buChar char="•"/>
            </a:pPr>
            <a:r>
              <a:rPr lang="en-US" dirty="0" smtClean="0"/>
              <a:t>Equilibrium point</a:t>
            </a:r>
            <a:endParaRPr lang="en-US" dirty="0"/>
          </a:p>
        </p:txBody>
      </p:sp>
      <p:sp>
        <p:nvSpPr>
          <p:cNvPr id="55" name="Rectangle 54"/>
          <p:cNvSpPr/>
          <p:nvPr/>
        </p:nvSpPr>
        <p:spPr>
          <a:xfrm>
            <a:off x="6553200" y="2902863"/>
            <a:ext cx="2415429" cy="91440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smtClean="0"/>
              <a:t>What drives the stress?</a:t>
            </a:r>
            <a:endParaRPr lang="en-US"/>
          </a:p>
        </p:txBody>
      </p:sp>
    </p:spTree>
    <p:extLst>
      <p:ext uri="{BB962C8B-B14F-4D97-AF65-F5344CB8AC3E}">
        <p14:creationId xmlns:p14="http://schemas.microsoft.com/office/powerpoint/2010/main" val="16643369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par>
                                <p:cTn id="8" presetID="22" presetClass="entr" presetSubtype="2"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wipe(right)">
                                      <p:cBhvr>
                                        <p:cTn id="10" dur="500"/>
                                        <p:tgtEl>
                                          <p:spTgt spid="10"/>
                                        </p:tgtEl>
                                      </p:cBhvr>
                                    </p:animEffect>
                                  </p:childTnLst>
                                </p:cTn>
                              </p:par>
                              <p:par>
                                <p:cTn id="11" presetID="10" presetClass="entr" presetSubtype="0" fill="hold" nodeType="withEffect">
                                  <p:stCondLst>
                                    <p:cond delay="0"/>
                                  </p:stCondLst>
                                  <p:childTnLst>
                                    <p:set>
                                      <p:cBhvr>
                                        <p:cTn id="12" dur="1" fill="hold">
                                          <p:stCondLst>
                                            <p:cond delay="0"/>
                                          </p:stCondLst>
                                        </p:cTn>
                                        <p:tgtEl>
                                          <p:spTgt spid="5">
                                            <p:txEl>
                                              <p:pRg st="0" end="0"/>
                                            </p:txEl>
                                          </p:spTgt>
                                        </p:tgtEl>
                                        <p:attrNameLst>
                                          <p:attrName>style.visibility</p:attrName>
                                        </p:attrNameLst>
                                      </p:cBhvr>
                                      <p:to>
                                        <p:strVal val="visible"/>
                                      </p:to>
                                    </p:set>
                                    <p:animEffect transition="in" filter="fade">
                                      <p:cBhvr>
                                        <p:cTn id="13" dur="500"/>
                                        <p:tgtEl>
                                          <p:spTgt spid="5">
                                            <p:txEl>
                                              <p:pRg st="0" end="0"/>
                                            </p:txEl>
                                          </p:spTgt>
                                        </p:tgtEl>
                                      </p:cBhvr>
                                    </p:animEffect>
                                  </p:childTnLst>
                                </p:cTn>
                              </p:par>
                            </p:childTnLst>
                          </p:cTn>
                        </p:par>
                        <p:par>
                          <p:cTn id="14" fill="hold">
                            <p:stCondLst>
                              <p:cond delay="500"/>
                            </p:stCondLst>
                            <p:childTnLst>
                              <p:par>
                                <p:cTn id="15" presetID="22" presetClass="entr" presetSubtype="2" fill="hold" grpId="0" nodeType="after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right)">
                                      <p:cBhvr>
                                        <p:cTn id="17" dur="500"/>
                                        <p:tgtEl>
                                          <p:spTgt spid="9"/>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wipe(left)">
                                      <p:cBhvr>
                                        <p:cTn id="20" dur="500"/>
                                        <p:tgtEl>
                                          <p:spTgt spid="8"/>
                                        </p:tgtEl>
                                      </p:cBhvr>
                                    </p:animEffect>
                                  </p:childTnLst>
                                </p:cTn>
                              </p:par>
                              <p:par>
                                <p:cTn id="21" presetID="10" presetClass="entr" presetSubtype="0" fill="hold" nodeType="withEffect">
                                  <p:stCondLst>
                                    <p:cond delay="0"/>
                                  </p:stCondLst>
                                  <p:childTnLst>
                                    <p:set>
                                      <p:cBhvr>
                                        <p:cTn id="22" dur="1" fill="hold">
                                          <p:stCondLst>
                                            <p:cond delay="0"/>
                                          </p:stCondLst>
                                        </p:cTn>
                                        <p:tgtEl>
                                          <p:spTgt spid="5">
                                            <p:txEl>
                                              <p:pRg st="1" end="1"/>
                                            </p:txEl>
                                          </p:spTgt>
                                        </p:tgtEl>
                                        <p:attrNameLst>
                                          <p:attrName>style.visibility</p:attrName>
                                        </p:attrNameLst>
                                      </p:cBhvr>
                                      <p:to>
                                        <p:strVal val="visible"/>
                                      </p:to>
                                    </p:set>
                                    <p:animEffect transition="in" filter="fade">
                                      <p:cBhvr>
                                        <p:cTn id="23" dur="500"/>
                                        <p:tgtEl>
                                          <p:spTgt spid="5">
                                            <p:txEl>
                                              <p:pRg st="1" end="1"/>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5">
                                            <p:txEl>
                                              <p:pRg st="2" end="2"/>
                                            </p:txEl>
                                          </p:spTgt>
                                        </p:tgtEl>
                                        <p:attrNameLst>
                                          <p:attrName>style.visibility</p:attrName>
                                        </p:attrNameLst>
                                      </p:cBhvr>
                                      <p:to>
                                        <p:strVal val="visible"/>
                                      </p:to>
                                    </p:set>
                                    <p:animEffect transition="in" filter="fade">
                                      <p:cBhvr>
                                        <p:cTn id="26" dur="500"/>
                                        <p:tgtEl>
                                          <p:spTgt spid="5">
                                            <p:txEl>
                                              <p:pRg st="2" end="2"/>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5">
                                            <p:txEl>
                                              <p:pRg st="3" end="3"/>
                                            </p:txEl>
                                          </p:spTgt>
                                        </p:tgtEl>
                                        <p:attrNameLst>
                                          <p:attrName>style.visibility</p:attrName>
                                        </p:attrNameLst>
                                      </p:cBhvr>
                                      <p:to>
                                        <p:strVal val="visible"/>
                                      </p:to>
                                    </p:set>
                                    <p:animEffect transition="in" filter="fade">
                                      <p:cBhvr>
                                        <p:cTn id="29" dur="500"/>
                                        <p:tgtEl>
                                          <p:spTgt spid="5">
                                            <p:txEl>
                                              <p:pRg st="3" end="3"/>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fade">
                                      <p:cBhvr>
                                        <p:cTn id="32" dur="500"/>
                                        <p:tgtEl>
                                          <p:spTgt spid="5">
                                            <p:txEl>
                                              <p:pRg st="5" end="5"/>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5">
                                            <p:txEl>
                                              <p:pRg st="6" end="6"/>
                                            </p:txEl>
                                          </p:spTgt>
                                        </p:tgtEl>
                                        <p:attrNameLst>
                                          <p:attrName>style.visibility</p:attrName>
                                        </p:attrNameLst>
                                      </p:cBhvr>
                                      <p:to>
                                        <p:strVal val="visible"/>
                                      </p:to>
                                    </p:set>
                                    <p:animEffect transition="in" filter="fade">
                                      <p:cBhvr>
                                        <p:cTn id="35" dur="500"/>
                                        <p:tgtEl>
                                          <p:spTgt spid="5">
                                            <p:txEl>
                                              <p:pRg st="6" end="6"/>
                                            </p:txEl>
                                          </p:spTgt>
                                        </p:tgtEl>
                                      </p:cBhvr>
                                    </p:animEffect>
                                  </p:childTnLst>
                                </p:cTn>
                              </p:par>
                            </p:childTnLst>
                          </p:cTn>
                        </p:par>
                        <p:par>
                          <p:cTn id="36" fill="hold">
                            <p:stCondLst>
                              <p:cond delay="1000"/>
                            </p:stCondLst>
                            <p:childTnLst>
                              <p:par>
                                <p:cTn id="37" presetID="22" presetClass="entr" presetSubtype="4" fill="hold" nodeType="afterEffect">
                                  <p:stCondLst>
                                    <p:cond delay="0"/>
                                  </p:stCondLst>
                                  <p:childTnLst>
                                    <p:set>
                                      <p:cBhvr>
                                        <p:cTn id="38" dur="1" fill="hold">
                                          <p:stCondLst>
                                            <p:cond delay="0"/>
                                          </p:stCondLst>
                                        </p:cTn>
                                        <p:tgtEl>
                                          <p:spTgt spid="7"/>
                                        </p:tgtEl>
                                        <p:attrNameLst>
                                          <p:attrName>style.visibility</p:attrName>
                                        </p:attrNameLst>
                                      </p:cBhvr>
                                      <p:to>
                                        <p:strVal val="visible"/>
                                      </p:to>
                                    </p:set>
                                    <p:animEffect transition="in" filter="wipe(down)">
                                      <p:cBhvr>
                                        <p:cTn id="39" dur="500"/>
                                        <p:tgtEl>
                                          <p:spTgt spid="7"/>
                                        </p:tgtEl>
                                      </p:cBhvr>
                                    </p:animEffect>
                                  </p:childTnLst>
                                </p:cTn>
                              </p:par>
                            </p:childTnLst>
                          </p:cTn>
                        </p:par>
                        <p:par>
                          <p:cTn id="40" fill="hold">
                            <p:stCondLst>
                              <p:cond delay="1500"/>
                            </p:stCondLst>
                            <p:childTnLst>
                              <p:par>
                                <p:cTn id="41" presetID="10" presetClass="entr" presetSubtype="0" fill="hold" grpId="0" nodeType="after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500"/>
                                        <p:tgtEl>
                                          <p:spTgt spid="12"/>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55"/>
                                        </p:tgtEl>
                                        <p:attrNameLst>
                                          <p:attrName>style.visibility</p:attrName>
                                        </p:attrNameLst>
                                      </p:cBhvr>
                                      <p:to>
                                        <p:strVal val="visible"/>
                                      </p:to>
                                    </p:set>
                                    <p:animEffect transition="in" filter="fade">
                                      <p:cBhvr>
                                        <p:cTn id="48"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55"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p:cNvSpPr/>
          <p:nvPr/>
        </p:nvSpPr>
        <p:spPr>
          <a:xfrm>
            <a:off x="13540" y="3096530"/>
            <a:ext cx="4400550" cy="3761468"/>
          </a:xfrm>
          <a:prstGeom prst="rect">
            <a:avLst/>
          </a:prstGeom>
          <a:solidFill>
            <a:schemeClr val="accent3">
              <a:lumMod val="40000"/>
              <a:lumOff val="60000"/>
            </a:schemeClr>
          </a:solidFill>
          <a:ln w="38100">
            <a:solidFill>
              <a:schemeClr val="accent3">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b"/>
          <a:lstStyle/>
          <a:p>
            <a:r>
              <a:rPr lang="en-US" sz="2400" b="1" dirty="0" smtClean="0">
                <a:solidFill>
                  <a:schemeClr val="accent3">
                    <a:lumMod val="50000"/>
                  </a:schemeClr>
                </a:solidFill>
              </a:rPr>
              <a:t>Local SA</a:t>
            </a:r>
            <a:endParaRPr lang="en-US" sz="2400" b="1" dirty="0">
              <a:solidFill>
                <a:schemeClr val="accent3">
                  <a:lumMod val="50000"/>
                </a:schemeClr>
              </a:solidFill>
            </a:endParaRPr>
          </a:p>
        </p:txBody>
      </p:sp>
      <p:sp>
        <p:nvSpPr>
          <p:cNvPr id="2" name="Rectangle 1"/>
          <p:cNvSpPr/>
          <p:nvPr/>
        </p:nvSpPr>
        <p:spPr>
          <a:xfrm>
            <a:off x="0" y="704849"/>
            <a:ext cx="4400550" cy="2402274"/>
          </a:xfrm>
          <a:prstGeom prst="rect">
            <a:avLst/>
          </a:prstGeom>
          <a:solidFill>
            <a:schemeClr val="accent3">
              <a:lumMod val="20000"/>
              <a:lumOff val="80000"/>
            </a:schemeClr>
          </a:solidFill>
          <a:ln w="38100">
            <a:solidFill>
              <a:schemeClr val="accent3">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b"/>
          <a:lstStyle/>
          <a:p>
            <a:r>
              <a:rPr lang="en-US" sz="2400" b="1" dirty="0" smtClean="0">
                <a:solidFill>
                  <a:schemeClr val="accent3">
                    <a:lumMod val="50000"/>
                  </a:schemeClr>
                </a:solidFill>
              </a:rPr>
              <a:t>Global SA</a:t>
            </a:r>
            <a:endParaRPr lang="en-US" sz="2400" b="1" dirty="0">
              <a:solidFill>
                <a:schemeClr val="accent3">
                  <a:lumMod val="50000"/>
                </a:schemeClr>
              </a:solidFill>
            </a:endParaRPr>
          </a:p>
        </p:txBody>
      </p:sp>
      <p:sp>
        <p:nvSpPr>
          <p:cNvPr id="16" name="Rectangle 15"/>
          <p:cNvSpPr/>
          <p:nvPr/>
        </p:nvSpPr>
        <p:spPr>
          <a:xfrm>
            <a:off x="0" y="704851"/>
            <a:ext cx="4576267" cy="646331"/>
          </a:xfrm>
          <a:prstGeom prst="rect">
            <a:avLst/>
          </a:prstGeom>
        </p:spPr>
        <p:txBody>
          <a:bodyPr wrap="square">
            <a:spAutoFit/>
          </a:bodyPr>
          <a:lstStyle/>
          <a:p>
            <a:pPr marL="514350" lvl="1" indent="-285750">
              <a:buFont typeface="Arial"/>
              <a:buChar char="•"/>
            </a:pPr>
            <a:r>
              <a:rPr lang="en-US" dirty="0" smtClean="0"/>
              <a:t>Summary metrics over entire data</a:t>
            </a:r>
          </a:p>
          <a:p>
            <a:pPr marL="514350" lvl="1" indent="-285750">
              <a:buFont typeface="Arial"/>
              <a:buChar char="•"/>
            </a:pPr>
            <a:r>
              <a:rPr lang="en-US" dirty="0" smtClean="0"/>
              <a:t>First </a:t>
            </a:r>
            <a:r>
              <a:rPr lang="en-US" dirty="0"/>
              <a:t>step for further </a:t>
            </a:r>
            <a:r>
              <a:rPr lang="en-US" dirty="0" smtClean="0"/>
              <a:t>exploration</a:t>
            </a:r>
            <a:endParaRPr lang="en-US" dirty="0" smtClean="0"/>
          </a:p>
        </p:txBody>
      </p:sp>
      <p:sp>
        <p:nvSpPr>
          <p:cNvPr id="35" name="Rectangle 34"/>
          <p:cNvSpPr/>
          <p:nvPr/>
        </p:nvSpPr>
        <p:spPr>
          <a:xfrm>
            <a:off x="4398612" y="704848"/>
            <a:ext cx="4745387" cy="6153151"/>
          </a:xfrm>
          <a:prstGeom prst="rect">
            <a:avLst/>
          </a:prstGeom>
          <a:solidFill>
            <a:schemeClr val="accent3">
              <a:lumMod val="60000"/>
              <a:lumOff val="40000"/>
            </a:schemeClr>
          </a:solidFill>
          <a:ln w="38100">
            <a:solidFill>
              <a:schemeClr val="accent3">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b"/>
          <a:lstStyle/>
          <a:p>
            <a:r>
              <a:rPr lang="en-US" sz="2400" b="1" dirty="0" smtClean="0">
                <a:solidFill>
                  <a:schemeClr val="accent3">
                    <a:lumMod val="50000"/>
                  </a:schemeClr>
                </a:solidFill>
              </a:rPr>
              <a:t>Structured SA</a:t>
            </a:r>
            <a:endParaRPr lang="en-US" sz="2400" b="1" dirty="0">
              <a:solidFill>
                <a:schemeClr val="accent3">
                  <a:lumMod val="50000"/>
                </a:schemeClr>
              </a:solidFill>
            </a:endParaRPr>
          </a:p>
        </p:txBody>
      </p:sp>
      <p:pic>
        <p:nvPicPr>
          <p:cNvPr id="17" name="Picture 16"/>
          <p:cNvPicPr>
            <a:picLocks noChangeAspect="1"/>
          </p:cNvPicPr>
          <p:nvPr/>
        </p:nvPicPr>
        <p:blipFill rotWithShape="1">
          <a:blip r:embed="rId3"/>
          <a:srcRect r="50039" b="50083"/>
          <a:stretch/>
        </p:blipFill>
        <p:spPr>
          <a:xfrm>
            <a:off x="2067613" y="1409700"/>
            <a:ext cx="2246104" cy="1291236"/>
          </a:xfrm>
          <a:prstGeom prst="rect">
            <a:avLst/>
          </a:prstGeom>
        </p:spPr>
      </p:pic>
      <p:sp>
        <p:nvSpPr>
          <p:cNvPr id="18" name="TextBox 17"/>
          <p:cNvSpPr txBox="1"/>
          <p:nvPr/>
        </p:nvSpPr>
        <p:spPr>
          <a:xfrm>
            <a:off x="2273799" y="2715336"/>
            <a:ext cx="1833732" cy="276999"/>
          </a:xfrm>
          <a:prstGeom prst="rect">
            <a:avLst/>
          </a:prstGeom>
          <a:noFill/>
        </p:spPr>
        <p:txBody>
          <a:bodyPr wrap="square" rtlCol="0">
            <a:spAutoFit/>
          </a:bodyPr>
          <a:lstStyle/>
          <a:p>
            <a:r>
              <a:rPr lang="en-US" sz="1200" dirty="0" smtClean="0">
                <a:solidFill>
                  <a:schemeClr val="tx1">
                    <a:lumMod val="50000"/>
                    <a:lumOff val="50000"/>
                  </a:schemeClr>
                </a:solidFill>
              </a:rPr>
              <a:t>Crossno</a:t>
            </a:r>
            <a:r>
              <a:rPr lang="en-US" sz="1200" dirty="0" smtClean="0">
                <a:solidFill>
                  <a:schemeClr val="tx1">
                    <a:lumMod val="50000"/>
                    <a:lumOff val="50000"/>
                  </a:schemeClr>
                </a:solidFill>
              </a:rPr>
              <a:t> et al. 2015</a:t>
            </a:r>
            <a:endParaRPr lang="en-US" sz="1200" dirty="0">
              <a:solidFill>
                <a:schemeClr val="tx1">
                  <a:lumMod val="50000"/>
                  <a:lumOff val="50000"/>
                </a:schemeClr>
              </a:solidFill>
            </a:endParaRPr>
          </a:p>
        </p:txBody>
      </p:sp>
      <p:pic>
        <p:nvPicPr>
          <p:cNvPr id="25" name="Picture 24" descr="Screen Shot 2016-04-11 at 5.45.11 PM.png"/>
          <p:cNvPicPr>
            <a:picLocks noChangeAspect="1"/>
          </p:cNvPicPr>
          <p:nvPr/>
        </p:nvPicPr>
        <p:blipFill rotWithShape="1">
          <a:blip r:embed="rId4">
            <a:extLst>
              <a:ext uri="{28A0092B-C50C-407E-A947-70E740481C1C}">
                <a14:useLocalDpi xmlns:a14="http://schemas.microsoft.com/office/drawing/2010/main" val="0"/>
              </a:ext>
            </a:extLst>
          </a:blip>
          <a:srcRect l="51743" t="13704" b="45171"/>
          <a:stretch/>
        </p:blipFill>
        <p:spPr>
          <a:xfrm>
            <a:off x="1498244" y="4201773"/>
            <a:ext cx="2696473" cy="2154577"/>
          </a:xfrm>
          <a:prstGeom prst="rect">
            <a:avLst/>
          </a:prstGeom>
        </p:spPr>
      </p:pic>
      <p:sp>
        <p:nvSpPr>
          <p:cNvPr id="26" name="TextBox 25"/>
          <p:cNvSpPr txBox="1"/>
          <p:nvPr/>
        </p:nvSpPr>
        <p:spPr>
          <a:xfrm>
            <a:off x="2147083" y="6356666"/>
            <a:ext cx="1398794" cy="276999"/>
          </a:xfrm>
          <a:prstGeom prst="rect">
            <a:avLst/>
          </a:prstGeom>
          <a:noFill/>
        </p:spPr>
        <p:txBody>
          <a:bodyPr wrap="square" rtlCol="0">
            <a:spAutoFit/>
          </a:bodyPr>
          <a:lstStyle/>
          <a:p>
            <a:r>
              <a:rPr lang="en-US" sz="1200" dirty="0" smtClean="0">
                <a:solidFill>
                  <a:schemeClr val="tx1">
                    <a:lumMod val="50000"/>
                    <a:lumOff val="50000"/>
                  </a:schemeClr>
                </a:solidFill>
              </a:rPr>
              <a:t>Berger et al. 2011</a:t>
            </a:r>
            <a:endParaRPr lang="en-US" sz="1200" dirty="0">
              <a:solidFill>
                <a:schemeClr val="tx1">
                  <a:lumMod val="50000"/>
                  <a:lumOff val="50000"/>
                </a:schemeClr>
              </a:solidFill>
            </a:endParaRPr>
          </a:p>
        </p:txBody>
      </p:sp>
      <p:sp>
        <p:nvSpPr>
          <p:cNvPr id="27" name="Rectangle 26"/>
          <p:cNvSpPr/>
          <p:nvPr/>
        </p:nvSpPr>
        <p:spPr>
          <a:xfrm>
            <a:off x="4567733" y="704850"/>
            <a:ext cx="4576267" cy="923330"/>
          </a:xfrm>
          <a:prstGeom prst="rect">
            <a:avLst/>
          </a:prstGeom>
        </p:spPr>
        <p:txBody>
          <a:bodyPr wrap="square">
            <a:spAutoFit/>
          </a:bodyPr>
          <a:lstStyle/>
          <a:p>
            <a:pPr marL="512762" indent="-285750">
              <a:buFont typeface="Arial"/>
              <a:buChar char="•"/>
            </a:pPr>
            <a:r>
              <a:rPr lang="en-US" dirty="0"/>
              <a:t>Partition data, then analyze</a:t>
            </a:r>
          </a:p>
          <a:p>
            <a:pPr marL="512762" indent="-285750">
              <a:buFont typeface="Arial"/>
              <a:buChar char="•"/>
            </a:pPr>
            <a:r>
              <a:rPr lang="en-US" dirty="0"/>
              <a:t>Handles non-monotonic data</a:t>
            </a:r>
          </a:p>
          <a:p>
            <a:pPr marL="512762" indent="-285750">
              <a:buFont typeface="Arial"/>
              <a:buChar char="•"/>
            </a:pPr>
            <a:r>
              <a:rPr lang="en-US" dirty="0"/>
              <a:t>Provides per partition summary</a:t>
            </a:r>
            <a:endParaRPr lang="en" dirty="0"/>
          </a:p>
        </p:txBody>
      </p:sp>
      <p:pic>
        <p:nvPicPr>
          <p:cNvPr id="28" name="Picture 27" descr="Screen Shot 2016-04-11 at 7.19.32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13336" y="1677071"/>
            <a:ext cx="2273459" cy="1799500"/>
          </a:xfrm>
          <a:prstGeom prst="rect">
            <a:avLst/>
          </a:prstGeom>
        </p:spPr>
      </p:pic>
      <p:pic>
        <p:nvPicPr>
          <p:cNvPr id="29" name="Picture 28" descr="hdviz_skeleton.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05865" y="4015253"/>
            <a:ext cx="2917919" cy="1701712"/>
          </a:xfrm>
          <a:prstGeom prst="rect">
            <a:avLst/>
          </a:prstGeom>
        </p:spPr>
      </p:pic>
      <p:sp>
        <p:nvSpPr>
          <p:cNvPr id="32" name="TextBox 31"/>
          <p:cNvSpPr txBox="1"/>
          <p:nvPr/>
        </p:nvSpPr>
        <p:spPr>
          <a:xfrm>
            <a:off x="5726876" y="3452714"/>
            <a:ext cx="2246378" cy="276999"/>
          </a:xfrm>
          <a:prstGeom prst="rect">
            <a:avLst/>
          </a:prstGeom>
          <a:noFill/>
        </p:spPr>
        <p:txBody>
          <a:bodyPr wrap="none" rtlCol="0">
            <a:spAutoFit/>
          </a:bodyPr>
          <a:lstStyle/>
          <a:p>
            <a:r>
              <a:rPr lang="en-US" sz="1200" dirty="0" smtClean="0">
                <a:solidFill>
                  <a:schemeClr val="tx1">
                    <a:lumMod val="50000"/>
                    <a:lumOff val="50000"/>
                  </a:schemeClr>
                </a:solidFill>
              </a:rPr>
              <a:t>Muhlbacher</a:t>
            </a:r>
            <a:r>
              <a:rPr lang="en-US" sz="1200" dirty="0" smtClean="0">
                <a:solidFill>
                  <a:schemeClr val="tx1">
                    <a:lumMod val="50000"/>
                    <a:lumOff val="50000"/>
                  </a:schemeClr>
                </a:solidFill>
              </a:rPr>
              <a:t> and </a:t>
            </a:r>
            <a:r>
              <a:rPr lang="en-US" sz="1200" dirty="0" smtClean="0">
                <a:solidFill>
                  <a:schemeClr val="tx1">
                    <a:lumMod val="50000"/>
                    <a:lumOff val="50000"/>
                  </a:schemeClr>
                </a:solidFill>
              </a:rPr>
              <a:t>Piringer</a:t>
            </a:r>
            <a:r>
              <a:rPr lang="en-US" sz="1200" dirty="0" smtClean="0">
                <a:solidFill>
                  <a:schemeClr val="tx1">
                    <a:lumMod val="50000"/>
                    <a:lumOff val="50000"/>
                  </a:schemeClr>
                </a:solidFill>
              </a:rPr>
              <a:t> 2013</a:t>
            </a:r>
            <a:endParaRPr lang="en-US" sz="1200" dirty="0">
              <a:solidFill>
                <a:schemeClr val="tx1">
                  <a:lumMod val="50000"/>
                  <a:lumOff val="50000"/>
                </a:schemeClr>
              </a:solidFill>
            </a:endParaRPr>
          </a:p>
        </p:txBody>
      </p:sp>
      <p:sp>
        <p:nvSpPr>
          <p:cNvPr id="33" name="TextBox 32"/>
          <p:cNvSpPr txBox="1"/>
          <p:nvPr/>
        </p:nvSpPr>
        <p:spPr>
          <a:xfrm>
            <a:off x="5952279" y="5700840"/>
            <a:ext cx="1425090" cy="276999"/>
          </a:xfrm>
          <a:prstGeom prst="rect">
            <a:avLst/>
          </a:prstGeom>
          <a:noFill/>
        </p:spPr>
        <p:txBody>
          <a:bodyPr wrap="none" rtlCol="0">
            <a:spAutoFit/>
          </a:bodyPr>
          <a:lstStyle/>
          <a:p>
            <a:r>
              <a:rPr lang="en-US" sz="1200" dirty="0" smtClean="0">
                <a:solidFill>
                  <a:schemeClr val="tx1">
                    <a:lumMod val="50000"/>
                    <a:lumOff val="50000"/>
                  </a:schemeClr>
                </a:solidFill>
              </a:rPr>
              <a:t>Gerber et al. 2011</a:t>
            </a:r>
            <a:endParaRPr lang="en-US" sz="1200" dirty="0">
              <a:solidFill>
                <a:schemeClr val="tx1">
                  <a:lumMod val="50000"/>
                  <a:lumOff val="50000"/>
                </a:schemeClr>
              </a:solidFill>
            </a:endParaRPr>
          </a:p>
        </p:txBody>
      </p:sp>
      <p:sp>
        <p:nvSpPr>
          <p:cNvPr id="36" name="Title 1"/>
          <p:cNvSpPr>
            <a:spLocks noGrp="1"/>
          </p:cNvSpPr>
          <p:nvPr>
            <p:ph type="title"/>
          </p:nvPr>
        </p:nvSpPr>
        <p:spPr>
          <a:xfrm>
            <a:off x="0" y="0"/>
            <a:ext cx="9144000" cy="704851"/>
          </a:xfrm>
          <a:solidFill>
            <a:schemeClr val="accent3"/>
          </a:solidFill>
        </p:spPr>
        <p:txBody>
          <a:bodyPr>
            <a:noAutofit/>
          </a:bodyPr>
          <a:lstStyle/>
          <a:p>
            <a:r>
              <a:rPr lang="en-US" sz="3700" dirty="0" smtClean="0"/>
              <a:t>Analyze: </a:t>
            </a:r>
            <a:r>
              <a:rPr lang="en-US" sz="3700" dirty="0" smtClean="0"/>
              <a:t>Sensitivity Analysis </a:t>
            </a:r>
            <a:r>
              <a:rPr lang="en-US" sz="3700" dirty="0" smtClean="0"/>
              <a:t>in Visualization</a:t>
            </a:r>
            <a:endParaRPr lang="en-US" sz="3700" dirty="0"/>
          </a:p>
        </p:txBody>
      </p:sp>
      <p:sp>
        <p:nvSpPr>
          <p:cNvPr id="3" name="Rectangle 2"/>
          <p:cNvSpPr/>
          <p:nvPr/>
        </p:nvSpPr>
        <p:spPr>
          <a:xfrm>
            <a:off x="5205864" y="4031473"/>
            <a:ext cx="2917920" cy="1946366"/>
          </a:xfrm>
          <a:prstGeom prst="rect">
            <a:avLst/>
          </a:prstGeom>
          <a:noFill/>
          <a:ln w="76200">
            <a:solidFill>
              <a:schemeClr val="accent3">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 name="Slide Number Placeholder 3"/>
          <p:cNvSpPr>
            <a:spLocks noGrp="1"/>
          </p:cNvSpPr>
          <p:nvPr>
            <p:ph type="sldNum" sz="quarter" idx="12"/>
          </p:nvPr>
        </p:nvSpPr>
        <p:spPr/>
        <p:txBody>
          <a:bodyPr/>
          <a:lstStyle/>
          <a:p>
            <a:fld id="{0C9D9FE6-5D08-3B48-9104-2B1B3E27A71F}" type="slidenum">
              <a:rPr lang="en-US" smtClean="0"/>
              <a:t>22</a:t>
            </a:fld>
            <a:endParaRPr lang="en-US" dirty="0"/>
          </a:p>
        </p:txBody>
      </p:sp>
      <p:sp>
        <p:nvSpPr>
          <p:cNvPr id="5" name="Rectangle 4"/>
          <p:cNvSpPr/>
          <p:nvPr/>
        </p:nvSpPr>
        <p:spPr>
          <a:xfrm>
            <a:off x="13539" y="3318051"/>
            <a:ext cx="4385072" cy="646331"/>
          </a:xfrm>
          <a:prstGeom prst="rect">
            <a:avLst/>
          </a:prstGeom>
        </p:spPr>
        <p:txBody>
          <a:bodyPr wrap="square">
            <a:spAutoFit/>
          </a:bodyPr>
          <a:lstStyle/>
          <a:p>
            <a:pPr marL="514350" lvl="1" indent="-285750">
              <a:buFont typeface="Arial"/>
              <a:buChar char="•"/>
            </a:pPr>
            <a:r>
              <a:rPr lang="en-US" dirty="0"/>
              <a:t>Sensitivity centered around focal </a:t>
            </a:r>
            <a:r>
              <a:rPr lang="en-US" dirty="0" smtClean="0"/>
              <a:t>point</a:t>
            </a:r>
          </a:p>
          <a:p>
            <a:pPr marL="514350" lvl="1" indent="-285750">
              <a:buFont typeface="Arial"/>
              <a:buChar char="•"/>
            </a:pPr>
            <a:r>
              <a:rPr lang="en-US" dirty="0" smtClean="0"/>
              <a:t>Drilldown tasks</a:t>
            </a:r>
            <a:endParaRPr lang="en-US" dirty="0"/>
          </a:p>
        </p:txBody>
      </p:sp>
      <p:sp>
        <p:nvSpPr>
          <p:cNvPr id="6" name="Rectangle 5"/>
          <p:cNvSpPr/>
          <p:nvPr/>
        </p:nvSpPr>
        <p:spPr>
          <a:xfrm>
            <a:off x="13539" y="730720"/>
            <a:ext cx="4371533" cy="2349939"/>
          </a:xfrm>
          <a:prstGeom prst="rect">
            <a:avLst/>
          </a:prstGeom>
          <a:solidFill>
            <a:schemeClr val="bg1">
              <a:alpha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Rectangle 36"/>
          <p:cNvSpPr/>
          <p:nvPr/>
        </p:nvSpPr>
        <p:spPr>
          <a:xfrm>
            <a:off x="35777" y="3132993"/>
            <a:ext cx="4349293" cy="3702656"/>
          </a:xfrm>
          <a:prstGeom prst="rect">
            <a:avLst/>
          </a:prstGeom>
          <a:solidFill>
            <a:schemeClr val="bg1">
              <a:alpha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Rectangle 37"/>
          <p:cNvSpPr/>
          <p:nvPr/>
        </p:nvSpPr>
        <p:spPr>
          <a:xfrm>
            <a:off x="5713336" y="1677070"/>
            <a:ext cx="2273459" cy="1799501"/>
          </a:xfrm>
          <a:prstGeom prst="rect">
            <a:avLst/>
          </a:prstGeom>
          <a:solidFill>
            <a:schemeClr val="bg1">
              <a:alpha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Rectangle 38"/>
          <p:cNvSpPr/>
          <p:nvPr/>
        </p:nvSpPr>
        <p:spPr>
          <a:xfrm rot="19672214">
            <a:off x="4768067" y="4650714"/>
            <a:ext cx="3923968" cy="707886"/>
          </a:xfrm>
          <a:prstGeom prst="rect">
            <a:avLst/>
          </a:prstGeom>
          <a:noFill/>
        </p:spPr>
        <p:txBody>
          <a:bodyPr wrap="square" lIns="91440" tIns="45720" rIns="91440" bIns="45720">
            <a:spAutoFit/>
          </a:bodyPr>
          <a:lstStyle/>
          <a:p>
            <a:pPr marL="12700" lvl="1" algn="ctr">
              <a:spcBef>
                <a:spcPts val="0"/>
              </a:spcBef>
            </a:pPr>
            <a:r>
              <a:rPr lang="en-US" sz="4000" b="1" dirty="0" smtClean="0">
                <a:ln w="17780" cmpd="sng">
                  <a:solidFill>
                    <a:srgbClr val="FFFFFF"/>
                  </a:solidFill>
                  <a:prstDash val="solid"/>
                  <a:miter lim="800000"/>
                </a:ln>
                <a:solidFill>
                  <a:schemeClr val="accent2"/>
                </a:solidFill>
                <a:effectLst>
                  <a:outerShdw blurRad="50800" algn="tl" rotWithShape="0">
                    <a:srgbClr val="000000"/>
                  </a:outerShdw>
                </a:effectLst>
                <a:latin typeface="Arial Black"/>
                <a:cs typeface="Arial Black"/>
              </a:rPr>
              <a:t>Complicated</a:t>
            </a:r>
            <a:endParaRPr lang="en-US" sz="4000" b="1" dirty="0">
              <a:ln w="24500" cmpd="dbl">
                <a:solidFill>
                  <a:schemeClr val="accent2">
                    <a:shade val="85000"/>
                    <a:satMod val="155000"/>
                  </a:schemeClr>
                </a:solidFill>
                <a:prstDash val="solid"/>
                <a:miter lim="800000"/>
              </a:ln>
              <a:solidFill>
                <a:schemeClr val="accent2"/>
              </a:solidFill>
              <a:effectLst>
                <a:outerShdw blurRad="38100" dist="38100" dir="7020000" algn="tl">
                  <a:srgbClr val="000000">
                    <a:alpha val="35000"/>
                  </a:srgbClr>
                </a:outerShdw>
              </a:effectLst>
              <a:latin typeface="Arial Black"/>
              <a:cs typeface="Arial Black"/>
            </a:endParaRPr>
          </a:p>
        </p:txBody>
      </p:sp>
    </p:spTree>
    <p:extLst>
      <p:ext uri="{BB962C8B-B14F-4D97-AF65-F5344CB8AC3E}">
        <p14:creationId xmlns:p14="http://schemas.microsoft.com/office/powerpoint/2010/main" val="3651242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animEffect transition="in" filter="fade">
                                      <p:cBhvr>
                                        <p:cTn id="7" dur="500"/>
                                        <p:tgtEl>
                                          <p:spTgt spid="16">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6">
                                            <p:txEl>
                                              <p:pRg st="1" end="1"/>
                                            </p:txEl>
                                          </p:spTgt>
                                        </p:tgtEl>
                                        <p:attrNameLst>
                                          <p:attrName>style.visibility</p:attrName>
                                        </p:attrNameLst>
                                      </p:cBhvr>
                                      <p:to>
                                        <p:strVal val="visible"/>
                                      </p:to>
                                    </p:set>
                                    <p:animEffect transition="in" filter="fade">
                                      <p:cBhvr>
                                        <p:cTn id="10" dur="500"/>
                                        <p:tgtEl>
                                          <p:spTgt spid="16">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fade">
                                      <p:cBhvr>
                                        <p:cTn id="16" dur="500"/>
                                        <p:tgtEl>
                                          <p:spTgt spid="1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5">
                                            <p:txEl>
                                              <p:pRg st="0" end="0"/>
                                            </p:txEl>
                                          </p:spTgt>
                                        </p:tgtEl>
                                        <p:attrNameLst>
                                          <p:attrName>style.visibility</p:attrName>
                                        </p:attrNameLst>
                                      </p:cBhvr>
                                      <p:to>
                                        <p:strVal val="visible"/>
                                      </p:to>
                                    </p:set>
                                    <p:animEffect transition="in" filter="fade">
                                      <p:cBhvr>
                                        <p:cTn id="21" dur="500"/>
                                        <p:tgtEl>
                                          <p:spTgt spid="5">
                                            <p:txEl>
                                              <p:pRg st="0" end="0"/>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par>
                                <p:cTn id="25" presetID="10" presetClass="entr" presetSubtype="0" fill="hold" nodeType="withEffect">
                                  <p:stCondLst>
                                    <p:cond delay="0"/>
                                  </p:stCondLst>
                                  <p:childTnLst>
                                    <p:set>
                                      <p:cBhvr>
                                        <p:cTn id="26" dur="1" fill="hold">
                                          <p:stCondLst>
                                            <p:cond delay="0"/>
                                          </p:stCondLst>
                                        </p:cTn>
                                        <p:tgtEl>
                                          <p:spTgt spid="5">
                                            <p:txEl>
                                              <p:pRg st="1" end="1"/>
                                            </p:txEl>
                                          </p:spTgt>
                                        </p:tgtEl>
                                        <p:attrNameLst>
                                          <p:attrName>style.visibility</p:attrName>
                                        </p:attrNameLst>
                                      </p:cBhvr>
                                      <p:to>
                                        <p:strVal val="visible"/>
                                      </p:to>
                                    </p:set>
                                    <p:animEffect transition="in" filter="fade">
                                      <p:cBhvr>
                                        <p:cTn id="27" dur="500"/>
                                        <p:tgtEl>
                                          <p:spTgt spid="5">
                                            <p:txEl>
                                              <p:pRg st="1" end="1"/>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25"/>
                                        </p:tgtEl>
                                        <p:attrNameLst>
                                          <p:attrName>style.visibility</p:attrName>
                                        </p:attrNameLst>
                                      </p:cBhvr>
                                      <p:to>
                                        <p:strVal val="visible"/>
                                      </p:to>
                                    </p:set>
                                    <p:animEffect transition="in" filter="fade">
                                      <p:cBhvr>
                                        <p:cTn id="30" dur="500"/>
                                        <p:tgtEl>
                                          <p:spTgt spid="25"/>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6"/>
                                        </p:tgtEl>
                                        <p:attrNameLst>
                                          <p:attrName>style.visibility</p:attrName>
                                        </p:attrNameLst>
                                      </p:cBhvr>
                                      <p:to>
                                        <p:strVal val="visible"/>
                                      </p:to>
                                    </p:set>
                                    <p:animEffect transition="in" filter="fade">
                                      <p:cBhvr>
                                        <p:cTn id="33" dur="500"/>
                                        <p:tgtEl>
                                          <p:spTgt spid="26"/>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27"/>
                                        </p:tgtEl>
                                        <p:attrNameLst>
                                          <p:attrName>style.visibility</p:attrName>
                                        </p:attrNameLst>
                                      </p:cBhvr>
                                      <p:to>
                                        <p:strVal val="visible"/>
                                      </p:to>
                                    </p:set>
                                    <p:animEffect transition="in" filter="fade">
                                      <p:cBhvr>
                                        <p:cTn id="38" dur="500"/>
                                        <p:tgtEl>
                                          <p:spTgt spid="27"/>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7"/>
                                        </p:tgtEl>
                                        <p:attrNameLst>
                                          <p:attrName>style.visibility</p:attrName>
                                        </p:attrNameLst>
                                      </p:cBhvr>
                                      <p:to>
                                        <p:strVal val="visible"/>
                                      </p:to>
                                    </p:set>
                                    <p:animEffect transition="in" filter="fade">
                                      <p:cBhvr>
                                        <p:cTn id="41" dur="500"/>
                                        <p:tgtEl>
                                          <p:spTgt spid="37"/>
                                        </p:tgtEl>
                                      </p:cBhvr>
                                    </p:animEffect>
                                  </p:childTnLst>
                                </p:cTn>
                              </p:par>
                              <p:par>
                                <p:cTn id="42" presetID="10" presetClass="entr" presetSubtype="0" fill="hold" nodeType="withEffect">
                                  <p:stCondLst>
                                    <p:cond delay="0"/>
                                  </p:stCondLst>
                                  <p:childTnLst>
                                    <p:set>
                                      <p:cBhvr>
                                        <p:cTn id="43" dur="1" fill="hold">
                                          <p:stCondLst>
                                            <p:cond delay="0"/>
                                          </p:stCondLst>
                                        </p:cTn>
                                        <p:tgtEl>
                                          <p:spTgt spid="28"/>
                                        </p:tgtEl>
                                        <p:attrNameLst>
                                          <p:attrName>style.visibility</p:attrName>
                                        </p:attrNameLst>
                                      </p:cBhvr>
                                      <p:to>
                                        <p:strVal val="visible"/>
                                      </p:to>
                                    </p:set>
                                    <p:animEffect transition="in" filter="fade">
                                      <p:cBhvr>
                                        <p:cTn id="44" dur="500"/>
                                        <p:tgtEl>
                                          <p:spTgt spid="28"/>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2"/>
                                        </p:tgtEl>
                                        <p:attrNameLst>
                                          <p:attrName>style.visibility</p:attrName>
                                        </p:attrNameLst>
                                      </p:cBhvr>
                                      <p:to>
                                        <p:strVal val="visible"/>
                                      </p:to>
                                    </p:set>
                                    <p:animEffect transition="in" filter="fade">
                                      <p:cBhvr>
                                        <p:cTn id="47" dur="500"/>
                                        <p:tgtEl>
                                          <p:spTgt spid="32"/>
                                        </p:tgtEl>
                                      </p:cBhvr>
                                    </p:animEffect>
                                  </p:childTnLst>
                                </p:cTn>
                              </p:par>
                              <p:par>
                                <p:cTn id="48" presetID="10" presetClass="entr" presetSubtype="0" fill="hold" nodeType="withEffect">
                                  <p:stCondLst>
                                    <p:cond delay="0"/>
                                  </p:stCondLst>
                                  <p:childTnLst>
                                    <p:set>
                                      <p:cBhvr>
                                        <p:cTn id="49" dur="1" fill="hold">
                                          <p:stCondLst>
                                            <p:cond delay="0"/>
                                          </p:stCondLst>
                                        </p:cTn>
                                        <p:tgtEl>
                                          <p:spTgt spid="29"/>
                                        </p:tgtEl>
                                        <p:attrNameLst>
                                          <p:attrName>style.visibility</p:attrName>
                                        </p:attrNameLst>
                                      </p:cBhvr>
                                      <p:to>
                                        <p:strVal val="visible"/>
                                      </p:to>
                                    </p:set>
                                    <p:animEffect transition="in" filter="fade">
                                      <p:cBhvr>
                                        <p:cTn id="50" dur="500"/>
                                        <p:tgtEl>
                                          <p:spTgt spid="29"/>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3"/>
                                        </p:tgtEl>
                                        <p:attrNameLst>
                                          <p:attrName>style.visibility</p:attrName>
                                        </p:attrNameLst>
                                      </p:cBhvr>
                                      <p:to>
                                        <p:strVal val="visible"/>
                                      </p:to>
                                    </p:set>
                                    <p:animEffect transition="in" filter="fade">
                                      <p:cBhvr>
                                        <p:cTn id="53" dur="500"/>
                                        <p:tgtEl>
                                          <p:spTgt spid="33"/>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3"/>
                                        </p:tgtEl>
                                        <p:attrNameLst>
                                          <p:attrName>style.visibility</p:attrName>
                                        </p:attrNameLst>
                                      </p:cBhvr>
                                      <p:to>
                                        <p:strVal val="visible"/>
                                      </p:to>
                                    </p:set>
                                    <p:animEffect transition="in" filter="fade">
                                      <p:cBhvr>
                                        <p:cTn id="58" dur="500"/>
                                        <p:tgtEl>
                                          <p:spTgt spid="3"/>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38"/>
                                        </p:tgtEl>
                                        <p:attrNameLst>
                                          <p:attrName>style.visibility</p:attrName>
                                        </p:attrNameLst>
                                      </p:cBhvr>
                                      <p:to>
                                        <p:strVal val="visible"/>
                                      </p:to>
                                    </p:set>
                                    <p:animEffect transition="in" filter="fade">
                                      <p:cBhvr>
                                        <p:cTn id="61" dur="500"/>
                                        <p:tgtEl>
                                          <p:spTgt spid="38"/>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39"/>
                                        </p:tgtEl>
                                        <p:attrNameLst>
                                          <p:attrName>style.visibility</p:attrName>
                                        </p:attrNameLst>
                                      </p:cBhvr>
                                      <p:to>
                                        <p:strVal val="visible"/>
                                      </p:to>
                                    </p:set>
                                    <p:animEffect transition="in" filter="fade">
                                      <p:cBhvr>
                                        <p:cTn id="66"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6" grpId="0"/>
      <p:bldP spid="27" grpId="0"/>
      <p:bldP spid="32" grpId="0"/>
      <p:bldP spid="33" grpId="0"/>
      <p:bldP spid="3" grpId="0" animBg="1"/>
      <p:bldP spid="6" grpId="0" animBg="1"/>
      <p:bldP spid="37" grpId="0" animBg="1"/>
      <p:bldP spid="38" grpId="0" animBg="1"/>
      <p:bldP spid="39"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Shape 187"/>
          <p:cNvPicPr preferRelativeResize="0"/>
          <p:nvPr/>
        </p:nvPicPr>
        <p:blipFill>
          <a:blip r:embed="rId3">
            <a:alphaModFix/>
          </a:blip>
          <a:stretch>
            <a:fillRect/>
          </a:stretch>
        </p:blipFill>
        <p:spPr>
          <a:xfrm>
            <a:off x="885129" y="1684416"/>
            <a:ext cx="7404299" cy="4441748"/>
          </a:xfrm>
          <a:prstGeom prst="rect">
            <a:avLst/>
          </a:prstGeom>
          <a:noFill/>
          <a:ln>
            <a:noFill/>
          </a:ln>
        </p:spPr>
      </p:pic>
      <p:sp>
        <p:nvSpPr>
          <p:cNvPr id="6" name="Rectangle 5"/>
          <p:cNvSpPr/>
          <p:nvPr/>
        </p:nvSpPr>
        <p:spPr>
          <a:xfrm>
            <a:off x="1913977" y="2056845"/>
            <a:ext cx="2658023" cy="2097827"/>
          </a:xfrm>
          <a:prstGeom prst="rect">
            <a:avLst/>
          </a:prstGeom>
          <a:solidFill>
            <a:schemeClr val="accent3"/>
          </a:solidFill>
          <a:ln>
            <a:noFill/>
          </a:ln>
        </p:spPr>
        <p:style>
          <a:lnRef idx="1">
            <a:schemeClr val="accent2"/>
          </a:lnRef>
          <a:fillRef idx="3">
            <a:schemeClr val="accent2"/>
          </a:fillRef>
          <a:effectRef idx="2">
            <a:schemeClr val="accent2"/>
          </a:effectRef>
          <a:fontRef idx="minor">
            <a:schemeClr val="lt1"/>
          </a:fontRef>
        </p:style>
        <p:txBody>
          <a:bodyPr rtlCol="0" anchor="ctr"/>
          <a:lstStyle/>
          <a:p>
            <a:r>
              <a:rPr lang="en-US" sz="2400" dirty="0" smtClean="0"/>
              <a:t>Sensitivity coefficients:</a:t>
            </a:r>
          </a:p>
          <a:p>
            <a:pPr marL="342900" indent="-342900">
              <a:buFont typeface="Arial"/>
              <a:buChar char="•"/>
            </a:pPr>
            <a:r>
              <a:rPr lang="en-US" sz="2400" dirty="0" smtClean="0"/>
              <a:t>Linear</a:t>
            </a:r>
          </a:p>
          <a:p>
            <a:pPr marL="342900" indent="-342900">
              <a:buFont typeface="Arial"/>
              <a:buChar char="•"/>
            </a:pPr>
            <a:r>
              <a:rPr lang="en-US" sz="2400" dirty="0" smtClean="0"/>
              <a:t>Pearson</a:t>
            </a:r>
          </a:p>
          <a:p>
            <a:pPr marL="342900" indent="-342900">
              <a:buFont typeface="Arial"/>
              <a:buChar char="•"/>
            </a:pPr>
            <a:r>
              <a:rPr lang="en-US" sz="2400" dirty="0" smtClean="0"/>
              <a:t>Spearman rank</a:t>
            </a:r>
            <a:endParaRPr lang="en-US" sz="2400" dirty="0"/>
          </a:p>
        </p:txBody>
      </p:sp>
      <p:sp>
        <p:nvSpPr>
          <p:cNvPr id="7" name="Rectangle 6"/>
          <p:cNvSpPr/>
          <p:nvPr/>
        </p:nvSpPr>
        <p:spPr>
          <a:xfrm>
            <a:off x="6290988" y="4533779"/>
            <a:ext cx="2658023" cy="1592385"/>
          </a:xfrm>
          <a:prstGeom prst="rect">
            <a:avLst/>
          </a:prstGeom>
          <a:solidFill>
            <a:schemeClr val="accent3"/>
          </a:solidFill>
          <a:ln>
            <a:noFill/>
          </a:ln>
        </p:spPr>
        <p:style>
          <a:lnRef idx="1">
            <a:schemeClr val="accent2"/>
          </a:lnRef>
          <a:fillRef idx="3">
            <a:schemeClr val="accent2"/>
          </a:fillRef>
          <a:effectRef idx="2">
            <a:schemeClr val="accent2"/>
          </a:effectRef>
          <a:fontRef idx="minor">
            <a:schemeClr val="lt1"/>
          </a:fontRef>
        </p:style>
        <p:txBody>
          <a:bodyPr rtlCol="0" anchor="ctr"/>
          <a:lstStyle/>
          <a:p>
            <a:r>
              <a:rPr lang="en-US" sz="2400" dirty="0" smtClean="0"/>
              <a:t>Stepwise Fitness:</a:t>
            </a:r>
          </a:p>
          <a:p>
            <a:r>
              <a:rPr lang="en-US" sz="2400" dirty="0" smtClean="0"/>
              <a:t>Coefficient of determination (R</a:t>
            </a:r>
            <a:r>
              <a:rPr lang="en-US" sz="2400" baseline="30000" dirty="0" smtClean="0"/>
              <a:t>2</a:t>
            </a:r>
            <a:r>
              <a:rPr lang="en-US" sz="2400" dirty="0" smtClean="0"/>
              <a:t>)</a:t>
            </a:r>
            <a:endParaRPr lang="en-US" sz="2400" dirty="0"/>
          </a:p>
        </p:txBody>
      </p:sp>
      <p:sp>
        <p:nvSpPr>
          <p:cNvPr id="8" name="Rectangle 7"/>
          <p:cNvSpPr/>
          <p:nvPr/>
        </p:nvSpPr>
        <p:spPr>
          <a:xfrm>
            <a:off x="2897202" y="4287731"/>
            <a:ext cx="1406769" cy="1351758"/>
          </a:xfrm>
          <a:prstGeom prst="rect">
            <a:avLst/>
          </a:prstGeom>
          <a:noFill/>
          <a:ln w="57150" cmpd="sng">
            <a:solidFill>
              <a:schemeClr val="accent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Rectangle 8"/>
          <p:cNvSpPr/>
          <p:nvPr/>
        </p:nvSpPr>
        <p:spPr>
          <a:xfrm>
            <a:off x="4729910" y="4287731"/>
            <a:ext cx="1312983" cy="1351758"/>
          </a:xfrm>
          <a:prstGeom prst="rect">
            <a:avLst/>
          </a:prstGeom>
          <a:noFill/>
          <a:ln w="57150" cmpd="sng">
            <a:solidFill>
              <a:schemeClr val="accent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Rectangle 10"/>
          <p:cNvSpPr/>
          <p:nvPr/>
        </p:nvSpPr>
        <p:spPr>
          <a:xfrm>
            <a:off x="520320" y="5905607"/>
            <a:ext cx="2658023" cy="815868"/>
          </a:xfrm>
          <a:prstGeom prst="rect">
            <a:avLst/>
          </a:prstGeom>
          <a:solidFill>
            <a:schemeClr val="accent3"/>
          </a:solidFill>
          <a:ln>
            <a:noFill/>
          </a:ln>
        </p:spPr>
        <p:style>
          <a:lnRef idx="1">
            <a:schemeClr val="accent2"/>
          </a:lnRef>
          <a:fillRef idx="3">
            <a:schemeClr val="accent2"/>
          </a:fillRef>
          <a:effectRef idx="2">
            <a:schemeClr val="accent2"/>
          </a:effectRef>
          <a:fontRef idx="minor">
            <a:schemeClr val="lt1"/>
          </a:fontRef>
        </p:style>
        <p:txBody>
          <a:bodyPr rtlCol="0" anchor="ctr"/>
          <a:lstStyle/>
          <a:p>
            <a:r>
              <a:rPr lang="en-US" sz="2400" dirty="0" smtClean="0"/>
              <a:t>New Topology map</a:t>
            </a:r>
            <a:endParaRPr lang="en-US" sz="2400" dirty="0"/>
          </a:p>
        </p:txBody>
      </p:sp>
      <p:sp>
        <p:nvSpPr>
          <p:cNvPr id="12" name="Rectangle 11"/>
          <p:cNvSpPr/>
          <p:nvPr/>
        </p:nvSpPr>
        <p:spPr>
          <a:xfrm>
            <a:off x="1145948" y="4326807"/>
            <a:ext cx="1406769" cy="1351758"/>
          </a:xfrm>
          <a:prstGeom prst="rect">
            <a:avLst/>
          </a:prstGeom>
          <a:noFill/>
          <a:ln w="57150" cmpd="sng">
            <a:solidFill>
              <a:schemeClr val="accent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Slide Number Placeholder 1"/>
          <p:cNvSpPr>
            <a:spLocks noGrp="1"/>
          </p:cNvSpPr>
          <p:nvPr>
            <p:ph type="sldNum" sz="quarter" idx="12"/>
          </p:nvPr>
        </p:nvSpPr>
        <p:spPr/>
        <p:txBody>
          <a:bodyPr/>
          <a:lstStyle/>
          <a:p>
            <a:fld id="{0C9D9FE6-5D08-3B48-9104-2B1B3E27A71F}" type="slidenum">
              <a:rPr lang="en-US" smtClean="0"/>
              <a:t>23</a:t>
            </a:fld>
            <a:endParaRPr lang="en-US" dirty="0"/>
          </a:p>
        </p:txBody>
      </p:sp>
      <p:sp>
        <p:nvSpPr>
          <p:cNvPr id="3" name="Title 2"/>
          <p:cNvSpPr>
            <a:spLocks noGrp="1"/>
          </p:cNvSpPr>
          <p:nvPr>
            <p:ph type="title"/>
          </p:nvPr>
        </p:nvSpPr>
        <p:spPr>
          <a:solidFill>
            <a:schemeClr val="accent3"/>
          </a:solidFill>
        </p:spPr>
        <p:txBody>
          <a:bodyPr>
            <a:normAutofit fontScale="90000"/>
          </a:bodyPr>
          <a:lstStyle/>
          <a:p>
            <a:r>
              <a:rPr lang="en-US" dirty="0" smtClean="0"/>
              <a:t>Analyze: Structured SA in RAVEN</a:t>
            </a:r>
            <a:endParaRPr lang="en-US" dirty="0"/>
          </a:p>
        </p:txBody>
      </p:sp>
    </p:spTree>
    <p:extLst>
      <p:ext uri="{BB962C8B-B14F-4D97-AF65-F5344CB8AC3E}">
        <p14:creationId xmlns:p14="http://schemas.microsoft.com/office/powerpoint/2010/main" val="16007998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50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par>
                          <p:cTn id="11" fill="hold">
                            <p:stCondLst>
                              <p:cond delay="1000"/>
                            </p:stCondLst>
                            <p:childTnLst>
                              <p:par>
                                <p:cTn id="12" presetID="10" presetClass="entr" presetSubtype="0" fill="hold" grpId="0" nodeType="afterEffect">
                                  <p:stCondLst>
                                    <p:cond delay="50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500"/>
                                        <p:tgtEl>
                                          <p:spTgt spid="6"/>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par>
                          <p:cTn id="18" fill="hold">
                            <p:stCondLst>
                              <p:cond delay="2000"/>
                            </p:stCondLst>
                            <p:childTnLst>
                              <p:par>
                                <p:cTn id="19" presetID="10" presetClass="entr" presetSubtype="0" fill="hold" grpId="0" nodeType="afterEffect">
                                  <p:stCondLst>
                                    <p:cond delay="50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1" grpId="0" animBg="1"/>
      <p:bldP spid="12"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3"/>
          </a:solidFill>
        </p:spPr>
        <p:txBody>
          <a:bodyPr>
            <a:normAutofit fontScale="90000"/>
          </a:bodyPr>
          <a:lstStyle/>
          <a:p>
            <a:r>
              <a:rPr lang="en-US" dirty="0"/>
              <a:t>Analyze: </a:t>
            </a:r>
            <a:r>
              <a:rPr lang="en-US" dirty="0" smtClean="0"/>
              <a:t>SA Anomaly for Nuclear Fuel</a:t>
            </a:r>
            <a:endParaRPr lang="en-US" dirty="0"/>
          </a:p>
        </p:txBody>
      </p:sp>
      <p:sp>
        <p:nvSpPr>
          <p:cNvPr id="4" name="Slide Number Placeholder 3"/>
          <p:cNvSpPr>
            <a:spLocks noGrp="1"/>
          </p:cNvSpPr>
          <p:nvPr>
            <p:ph type="sldNum" sz="quarter" idx="12"/>
          </p:nvPr>
        </p:nvSpPr>
        <p:spPr/>
        <p:txBody>
          <a:bodyPr/>
          <a:lstStyle/>
          <a:p>
            <a:fld id="{0C9D9FE6-5D08-3B48-9104-2B1B3E27A71F}" type="slidenum">
              <a:rPr lang="en-US" smtClean="0"/>
              <a:t>24</a:t>
            </a:fld>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2507" y="1013750"/>
            <a:ext cx="2259842" cy="2446864"/>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66751" y="1152743"/>
            <a:ext cx="2518581" cy="2244120"/>
          </a:xfrm>
          <a:prstGeom prst="rect">
            <a:avLst/>
          </a:prstGeom>
        </p:spPr>
      </p:pic>
      <p:sp>
        <p:nvSpPr>
          <p:cNvPr id="9" name="Rectangle 8"/>
          <p:cNvSpPr/>
          <p:nvPr/>
        </p:nvSpPr>
        <p:spPr>
          <a:xfrm>
            <a:off x="3116211" y="1904703"/>
            <a:ext cx="2655586" cy="237744"/>
          </a:xfrm>
          <a:prstGeom prst="rect">
            <a:avLst/>
          </a:prstGeom>
          <a:noFill/>
          <a:ln w="38100">
            <a:solidFill>
              <a:schemeClr val="accent3">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Rectangle 9"/>
          <p:cNvSpPr/>
          <p:nvPr/>
        </p:nvSpPr>
        <p:spPr>
          <a:xfrm>
            <a:off x="3116211" y="2664176"/>
            <a:ext cx="2655586" cy="233870"/>
          </a:xfrm>
          <a:prstGeom prst="rect">
            <a:avLst/>
          </a:prstGeom>
          <a:noFill/>
          <a:ln w="38100">
            <a:solidFill>
              <a:schemeClr val="accent3">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Rectangle 10"/>
          <p:cNvSpPr/>
          <p:nvPr/>
        </p:nvSpPr>
        <p:spPr>
          <a:xfrm>
            <a:off x="3116211" y="1172107"/>
            <a:ext cx="2651760" cy="237744"/>
          </a:xfrm>
          <a:prstGeom prst="rect">
            <a:avLst/>
          </a:prstGeom>
          <a:noFill/>
          <a:ln w="38100">
            <a:solidFill>
              <a:schemeClr val="accent3">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Rectangle 11"/>
          <p:cNvSpPr/>
          <p:nvPr/>
        </p:nvSpPr>
        <p:spPr>
          <a:xfrm>
            <a:off x="5873704" y="686719"/>
            <a:ext cx="534121" cy="923330"/>
          </a:xfrm>
          <a:prstGeom prst="rect">
            <a:avLst/>
          </a:prstGeom>
          <a:noFill/>
        </p:spPr>
        <p:txBody>
          <a:bodyPr wrap="none" lIns="91440" tIns="45720" rIns="91440" bIns="45720">
            <a:spAutoFit/>
          </a:bodyPr>
          <a:lstStyle/>
          <a:p>
            <a:pPr algn="ctr"/>
            <a:r>
              <a:rPr lang="en-US" sz="5400" b="1" cap="none" spc="0" dirty="0" smtClean="0">
                <a:ln w="22225">
                  <a:solidFill>
                    <a:schemeClr val="accent3"/>
                  </a:solidFill>
                  <a:prstDash val="solid"/>
                </a:ln>
                <a:solidFill>
                  <a:schemeClr val="accent3">
                    <a:lumMod val="40000"/>
                    <a:lumOff val="60000"/>
                  </a:schemeClr>
                </a:solidFill>
                <a:effectLst/>
              </a:rPr>
              <a:t>?</a:t>
            </a:r>
            <a:endParaRPr lang="en-US" sz="5400" b="1" cap="none" spc="0" dirty="0">
              <a:ln w="22225">
                <a:solidFill>
                  <a:schemeClr val="accent3"/>
                </a:solidFill>
                <a:prstDash val="solid"/>
              </a:ln>
              <a:solidFill>
                <a:schemeClr val="accent3">
                  <a:lumMod val="40000"/>
                  <a:lumOff val="60000"/>
                </a:schemeClr>
              </a:solidFill>
              <a:effectLst/>
            </a:endParaRPr>
          </a:p>
        </p:txBody>
      </p:sp>
      <p:sp>
        <p:nvSpPr>
          <p:cNvPr id="13" name="Rectangle 12"/>
          <p:cNvSpPr/>
          <p:nvPr/>
        </p:nvSpPr>
        <p:spPr>
          <a:xfrm rot="1841611">
            <a:off x="393078" y="2587676"/>
            <a:ext cx="874834" cy="235249"/>
          </a:xfrm>
          <a:prstGeom prst="rect">
            <a:avLst/>
          </a:prstGeom>
          <a:noFill/>
          <a:ln w="38100">
            <a:solidFill>
              <a:schemeClr val="accent3">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Rectangle 13"/>
          <p:cNvSpPr/>
          <p:nvPr/>
        </p:nvSpPr>
        <p:spPr>
          <a:xfrm rot="1841611">
            <a:off x="1198920" y="2931983"/>
            <a:ext cx="419696" cy="235249"/>
          </a:xfrm>
          <a:prstGeom prst="rect">
            <a:avLst/>
          </a:prstGeom>
          <a:noFill/>
          <a:ln w="38100">
            <a:solidFill>
              <a:schemeClr val="accent3">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 name="Rectangle 14"/>
          <p:cNvSpPr/>
          <p:nvPr/>
        </p:nvSpPr>
        <p:spPr>
          <a:xfrm>
            <a:off x="25549" y="3613206"/>
            <a:ext cx="9144000" cy="369332"/>
          </a:xfrm>
          <a:prstGeom prst="rect">
            <a:avLst/>
          </a:prstGeom>
        </p:spPr>
        <p:txBody>
          <a:bodyPr wrap="square">
            <a:spAutoFit/>
          </a:bodyPr>
          <a:lstStyle/>
          <a:p>
            <a:pPr marL="514350" lvl="0" indent="-228600">
              <a:defRPr/>
            </a:pPr>
            <a:r>
              <a:rPr lang="en-US" b="1" dirty="0" smtClean="0">
                <a:solidFill>
                  <a:schemeClr val="accent3"/>
                </a:solidFill>
              </a:rPr>
              <a:t>Conclusion:</a:t>
            </a:r>
            <a:r>
              <a:rPr lang="en-US" b="1" dirty="0" smtClean="0">
                <a:solidFill>
                  <a:schemeClr val="accent2"/>
                </a:solidFill>
              </a:rPr>
              <a:t> </a:t>
            </a:r>
            <a:r>
              <a:rPr lang="en-US" dirty="0" smtClean="0">
                <a:solidFill>
                  <a:schemeClr val="tx1"/>
                </a:solidFill>
              </a:rPr>
              <a:t>Simulation input is incorrectly coded. </a:t>
            </a:r>
            <a:endParaRPr lang="en-US" b="1" dirty="0">
              <a:solidFill>
                <a:schemeClr val="accent2"/>
              </a:solidFill>
            </a:endParaRPr>
          </a:p>
        </p:txBody>
      </p:sp>
      <p:graphicFrame>
        <p:nvGraphicFramePr>
          <p:cNvPr id="16" name="Diagram 15"/>
          <p:cNvGraphicFramePr/>
          <p:nvPr>
            <p:extLst>
              <p:ext uri="{D42A27DB-BD31-4B8C-83A1-F6EECF244321}">
                <p14:modId xmlns:p14="http://schemas.microsoft.com/office/powerpoint/2010/main" val="765666789"/>
              </p:ext>
            </p:extLst>
          </p:nvPr>
        </p:nvGraphicFramePr>
        <p:xfrm>
          <a:off x="2185293" y="3700586"/>
          <a:ext cx="4773414" cy="3027673"/>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17" name="Rectangle 16"/>
          <p:cNvSpPr/>
          <p:nvPr/>
        </p:nvSpPr>
        <p:spPr>
          <a:xfrm>
            <a:off x="6122373" y="1610049"/>
            <a:ext cx="2852815" cy="1647821"/>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marL="292100" indent="-6350" defTabSz="914400">
              <a:spcBef>
                <a:spcPts val="0"/>
              </a:spcBef>
              <a:buFontTx/>
              <a:buNone/>
              <a:defRPr/>
            </a:pPr>
            <a:r>
              <a:rPr lang="en-US">
                <a:solidFill>
                  <a:schemeClr val="bg1"/>
                </a:solidFill>
              </a:rPr>
              <a:t>Sign of thermal expansion coefficient sensitivity is reversed to the expected result</a:t>
            </a:r>
            <a:endParaRPr lang="en-US" dirty="0">
              <a:solidFill>
                <a:schemeClr val="bg1"/>
              </a:solidFill>
            </a:endParaRPr>
          </a:p>
        </p:txBody>
      </p:sp>
      <p:sp>
        <p:nvSpPr>
          <p:cNvPr id="18" name="Circular Arrow 17"/>
          <p:cNvSpPr/>
          <p:nvPr/>
        </p:nvSpPr>
        <p:spPr>
          <a:xfrm rot="14937634">
            <a:off x="3116212" y="3975276"/>
            <a:ext cx="2876626" cy="3023399"/>
          </a:xfrm>
          <a:prstGeom prst="circularArrow">
            <a:avLst>
              <a:gd name="adj1" fmla="val 12500"/>
              <a:gd name="adj2" fmla="val 1142319"/>
              <a:gd name="adj3" fmla="val 20457681"/>
              <a:gd name="adj4" fmla="val 2903244"/>
              <a:gd name="adj5" fmla="val 12500"/>
            </a:avLst>
          </a:prstGeom>
          <a:solidFill>
            <a:schemeClr val="bg1">
              <a:lumMod val="65000"/>
              <a:alpha val="63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9" name="Rectangle 18"/>
          <p:cNvSpPr/>
          <p:nvPr/>
        </p:nvSpPr>
        <p:spPr>
          <a:xfrm>
            <a:off x="564099" y="2673167"/>
            <a:ext cx="8015802" cy="2025668"/>
          </a:xfrm>
          <a:prstGeom prst="rect">
            <a:avLst/>
          </a:prstGeom>
          <a:solidFill>
            <a:schemeClr val="accent3">
              <a:alpha val="74902"/>
            </a:schemeClr>
          </a:solidFill>
          <a:ln w="38100" cmpd="sng">
            <a:solidFill>
              <a:schemeClr val="bg1"/>
            </a:solidFill>
          </a:ln>
        </p:spPr>
        <p:style>
          <a:lnRef idx="1">
            <a:schemeClr val="accent4"/>
          </a:lnRef>
          <a:fillRef idx="3">
            <a:schemeClr val="accent4"/>
          </a:fillRef>
          <a:effectRef idx="2">
            <a:schemeClr val="accent4"/>
          </a:effectRef>
          <a:fontRef idx="minor">
            <a:schemeClr val="lt1"/>
          </a:fontRef>
        </p:style>
        <p:txBody>
          <a:bodyPr rtlCol="0" anchor="ctr"/>
          <a:lstStyle/>
          <a:p>
            <a:pPr marL="915988" indent="-458788"/>
            <a:r>
              <a:rPr lang="en-US" dirty="0"/>
              <a:t>Rethinking Sensitivity Analysis of Nuclear Simulations with </a:t>
            </a:r>
            <a:r>
              <a:rPr lang="en-US" dirty="0" smtClean="0"/>
              <a:t>Topology. Dan </a:t>
            </a:r>
            <a:r>
              <a:rPr lang="en-US" dirty="0"/>
              <a:t>Maljovec</a:t>
            </a:r>
            <a:r>
              <a:rPr lang="en-US" dirty="0"/>
              <a:t>, </a:t>
            </a:r>
            <a:r>
              <a:rPr lang="en-US" dirty="0"/>
              <a:t>Bei</a:t>
            </a:r>
            <a:r>
              <a:rPr lang="en-US" dirty="0"/>
              <a:t> Wang, Paul Rosen, Andrea </a:t>
            </a:r>
            <a:r>
              <a:rPr lang="en-US" dirty="0"/>
              <a:t>Alfonsi</a:t>
            </a:r>
            <a:r>
              <a:rPr lang="en-US" dirty="0"/>
              <a:t>, Giovanni </a:t>
            </a:r>
            <a:r>
              <a:rPr lang="en-US" dirty="0"/>
              <a:t>Pastore</a:t>
            </a:r>
            <a:r>
              <a:rPr lang="en-US" dirty="0"/>
              <a:t>, Cristian </a:t>
            </a:r>
            <a:r>
              <a:rPr lang="en-US" dirty="0"/>
              <a:t>Rabiti</a:t>
            </a:r>
            <a:r>
              <a:rPr lang="en-US" dirty="0"/>
              <a:t>, and Valerio </a:t>
            </a:r>
            <a:r>
              <a:rPr lang="en-US" dirty="0" smtClean="0"/>
              <a:t>Pascucci</a:t>
            </a:r>
            <a:r>
              <a:rPr lang="en-US" dirty="0" smtClean="0"/>
              <a:t>. Proceedings </a:t>
            </a:r>
            <a:r>
              <a:rPr lang="en-US" dirty="0"/>
              <a:t>of IEEE Pacific Visualization (</a:t>
            </a:r>
            <a:r>
              <a:rPr lang="en-US" dirty="0"/>
              <a:t>PacificVis</a:t>
            </a:r>
            <a:r>
              <a:rPr lang="en-US" dirty="0"/>
              <a:t>), </a:t>
            </a:r>
            <a:r>
              <a:rPr lang="en-US" dirty="0" smtClean="0"/>
              <a:t>2016.</a:t>
            </a:r>
          </a:p>
          <a:p>
            <a:pPr marL="915988" indent="-458788"/>
            <a:endParaRPr lang="en-US" dirty="0"/>
          </a:p>
          <a:p>
            <a:pPr marL="915988" indent="-458788"/>
            <a:r>
              <a:rPr lang="en-US" dirty="0" smtClean="0"/>
              <a:t>Available in the RAVEN software at INL</a:t>
            </a:r>
          </a:p>
        </p:txBody>
      </p:sp>
    </p:spTree>
    <p:extLst>
      <p:ext uri="{BB962C8B-B14F-4D97-AF65-F5344CB8AC3E}">
        <p14:creationId xmlns:p14="http://schemas.microsoft.com/office/powerpoint/2010/main" val="718313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500"/>
                                        <p:tgtEl>
                                          <p:spTgt spid="1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500"/>
                                        <p:tgtEl>
                                          <p:spTgt spid="15"/>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500"/>
                                        <p:tgtEl>
                                          <p:spTgt spid="16"/>
                                        </p:tgtEl>
                                      </p:cBhvr>
                                    </p:animEffect>
                                  </p:childTnLst>
                                </p:cTn>
                              </p:par>
                            </p:childTnLst>
                          </p:cTn>
                        </p:par>
                        <p:par>
                          <p:cTn id="38" fill="hold">
                            <p:stCondLst>
                              <p:cond delay="500"/>
                            </p:stCondLst>
                            <p:childTnLst>
                              <p:par>
                                <p:cTn id="39" presetID="21" presetClass="entr" presetSubtype="1" fill="hold" grpId="0" nodeType="afterEffect">
                                  <p:stCondLst>
                                    <p:cond delay="0"/>
                                  </p:stCondLst>
                                  <p:childTnLst>
                                    <p:set>
                                      <p:cBhvr>
                                        <p:cTn id="40" dur="1" fill="hold">
                                          <p:stCondLst>
                                            <p:cond delay="0"/>
                                          </p:stCondLst>
                                        </p:cTn>
                                        <p:tgtEl>
                                          <p:spTgt spid="18"/>
                                        </p:tgtEl>
                                        <p:attrNameLst>
                                          <p:attrName>style.visibility</p:attrName>
                                        </p:attrNameLst>
                                      </p:cBhvr>
                                      <p:to>
                                        <p:strVal val="visible"/>
                                      </p:to>
                                    </p:set>
                                    <p:animEffect transition="in" filter="wheel(1)">
                                      <p:cBhvr>
                                        <p:cTn id="41" dur="500"/>
                                        <p:tgtEl>
                                          <p:spTgt spid="18"/>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19"/>
                                        </p:tgtEl>
                                        <p:attrNameLst>
                                          <p:attrName>style.visibility</p:attrName>
                                        </p:attrNameLst>
                                      </p:cBhvr>
                                      <p:to>
                                        <p:strVal val="visible"/>
                                      </p:to>
                                    </p:set>
                                    <p:animEffect transition="in" filter="fade">
                                      <p:cBhvr>
                                        <p:cTn id="46"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p:bldP spid="13" grpId="0" animBg="1"/>
      <p:bldP spid="14" grpId="0" animBg="1"/>
      <p:bldP spid="15" grpId="0"/>
      <p:bldGraphic spid="16" grpId="0">
        <p:bldAsOne/>
      </p:bldGraphic>
      <p:bldP spid="17" grpId="0" animBg="1"/>
      <p:bldP spid="18" grpId="0" animBg="1"/>
      <p:bldP spid="19"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p:nvPr/>
        </p:nvSpPr>
        <p:spPr>
          <a:xfrm>
            <a:off x="0" y="704851"/>
            <a:ext cx="9144000" cy="738279"/>
          </a:xfrm>
          <a:prstGeom prst="rect">
            <a:avLst/>
          </a:prstGeom>
        </p:spPr>
        <p:txBody>
          <a:bodyPr wrap="square">
            <a:spAutoFit/>
          </a:bodyPr>
          <a:lstStyle/>
          <a:p>
            <a:pPr marL="228600" lvl="0">
              <a:lnSpc>
                <a:spcPct val="115000"/>
              </a:lnSpc>
              <a:buClr>
                <a:srgbClr val="000000"/>
              </a:buClr>
            </a:pPr>
            <a:r>
              <a:rPr lang="en-US" sz="2000" dirty="0">
                <a:solidFill>
                  <a:srgbClr val="000000"/>
                </a:solidFill>
              </a:rPr>
              <a:t>Recall the Morse-</a:t>
            </a:r>
            <a:r>
              <a:rPr lang="en-US" sz="2000" dirty="0" err="1">
                <a:solidFill>
                  <a:srgbClr val="000000"/>
                </a:solidFill>
              </a:rPr>
              <a:t>Smale</a:t>
            </a:r>
            <a:r>
              <a:rPr lang="en-US" sz="2000" dirty="0">
                <a:solidFill>
                  <a:srgbClr val="000000"/>
                </a:solidFill>
              </a:rPr>
              <a:t> Complex:</a:t>
            </a:r>
          </a:p>
          <a:p>
            <a:pPr marL="857250" lvl="1" indent="-228600">
              <a:lnSpc>
                <a:spcPct val="115000"/>
              </a:lnSpc>
              <a:buClr>
                <a:srgbClr val="000000"/>
              </a:buClr>
              <a:buFont typeface="Arial"/>
              <a:buChar char="–"/>
            </a:pPr>
            <a:r>
              <a:rPr lang="en-US" dirty="0">
                <a:solidFill>
                  <a:srgbClr val="000000"/>
                </a:solidFill>
              </a:rPr>
              <a:t>What if we do not have a smooth representation?</a:t>
            </a:r>
            <a:endParaRPr lang="en" dirty="0">
              <a:solidFill>
                <a:srgbClr val="000000"/>
              </a:solidFill>
            </a:endParaRPr>
          </a:p>
        </p:txBody>
      </p:sp>
      <p:sp>
        <p:nvSpPr>
          <p:cNvPr id="2" name="Slide Number Placeholder 1"/>
          <p:cNvSpPr>
            <a:spLocks noGrp="1"/>
          </p:cNvSpPr>
          <p:nvPr>
            <p:ph type="sldNum" sz="quarter" idx="12"/>
          </p:nvPr>
        </p:nvSpPr>
        <p:spPr/>
        <p:txBody>
          <a:bodyPr/>
          <a:lstStyle/>
          <a:p>
            <a:fld id="{0C9D9FE6-5D08-3B48-9104-2B1B3E27A71F}" type="slidenum">
              <a:rPr lang="en-US" smtClean="0"/>
              <a:t>25</a:t>
            </a:fld>
            <a:endParaRPr lang="en-US"/>
          </a:p>
        </p:txBody>
      </p:sp>
      <p:sp>
        <p:nvSpPr>
          <p:cNvPr id="3" name="Title 2"/>
          <p:cNvSpPr>
            <a:spLocks noGrp="1"/>
          </p:cNvSpPr>
          <p:nvPr>
            <p:ph type="title"/>
          </p:nvPr>
        </p:nvSpPr>
        <p:spPr>
          <a:solidFill>
            <a:schemeClr val="accent3"/>
          </a:solidFill>
        </p:spPr>
        <p:txBody>
          <a:bodyPr>
            <a:normAutofit/>
          </a:bodyPr>
          <a:lstStyle/>
          <a:p>
            <a:r>
              <a:rPr lang="en-US" sz="3700"/>
              <a:t>Analyze: Morse-</a:t>
            </a:r>
            <a:r>
              <a:rPr lang="en-US" sz="3700" err="1"/>
              <a:t>Smale</a:t>
            </a:r>
            <a:r>
              <a:rPr lang="en-US" sz="3700"/>
              <a:t> Approximation Errors</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284871" y="2388590"/>
            <a:ext cx="3022300" cy="3022300"/>
          </a:xfrm>
          <a:prstGeom prst="rect">
            <a:avLst/>
          </a:prstGeom>
        </p:spPr>
      </p:pic>
      <p:sp>
        <p:nvSpPr>
          <p:cNvPr id="5" name="Rectangle 4"/>
          <p:cNvSpPr/>
          <p:nvPr/>
        </p:nvSpPr>
        <p:spPr>
          <a:xfrm>
            <a:off x="1974761" y="2388590"/>
            <a:ext cx="942609" cy="583210"/>
          </a:xfrm>
          <a:prstGeom prst="rect">
            <a:avLst/>
          </a:prstGeom>
          <a:noFill/>
          <a:ln w="28575">
            <a:solidFill>
              <a:schemeClr val="tx1"/>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6" name="Group 15"/>
          <p:cNvGrpSpPr/>
          <p:nvPr/>
        </p:nvGrpSpPr>
        <p:grpSpPr>
          <a:xfrm>
            <a:off x="1969477" y="1882933"/>
            <a:ext cx="6520345" cy="2886014"/>
            <a:chOff x="1969477" y="1882933"/>
            <a:chExt cx="6520345" cy="2886014"/>
          </a:xfrm>
        </p:grpSpPr>
        <p:cxnSp>
          <p:nvCxnSpPr>
            <p:cNvPr id="7" name="Straight Connector 6"/>
            <p:cNvCxnSpPr/>
            <p:nvPr/>
          </p:nvCxnSpPr>
          <p:spPr>
            <a:xfrm flipV="1">
              <a:off x="1969477" y="1882933"/>
              <a:ext cx="1920878" cy="505657"/>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4" name="Straight Connector 83"/>
            <p:cNvCxnSpPr/>
            <p:nvPr/>
          </p:nvCxnSpPr>
          <p:spPr>
            <a:xfrm flipV="1">
              <a:off x="2917370" y="1882933"/>
              <a:ext cx="5572452" cy="505657"/>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5" name="Straight Connector 84"/>
            <p:cNvCxnSpPr/>
            <p:nvPr/>
          </p:nvCxnSpPr>
          <p:spPr>
            <a:xfrm>
              <a:off x="1969477" y="2971800"/>
              <a:ext cx="1920878" cy="1797147"/>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6" name="Straight Connector 85"/>
            <p:cNvCxnSpPr/>
            <p:nvPr/>
          </p:nvCxnSpPr>
          <p:spPr>
            <a:xfrm>
              <a:off x="2917370" y="2971800"/>
              <a:ext cx="5572452" cy="1797147"/>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pic>
        <p:nvPicPr>
          <p:cNvPr id="83" name="Picture 82"/>
          <p:cNvPicPr>
            <a:picLocks noChangeAspect="1"/>
          </p:cNvPicPr>
          <p:nvPr/>
        </p:nvPicPr>
        <p:blipFill rotWithShape="1">
          <a:blip r:embed="rId3">
            <a:extLst>
              <a:ext uri="{28A0092B-C50C-407E-A947-70E740481C1C}">
                <a14:useLocalDpi xmlns:a14="http://schemas.microsoft.com/office/drawing/2010/main" val="0"/>
              </a:ext>
            </a:extLst>
          </a:blip>
          <a:srcRect l="12774" t="80443" r="56058" b="1"/>
          <a:stretch/>
        </p:blipFill>
        <p:spPr>
          <a:xfrm rot="10800000">
            <a:off x="3890355" y="1882933"/>
            <a:ext cx="4599467" cy="2886014"/>
          </a:xfrm>
          <a:prstGeom prst="rect">
            <a:avLst/>
          </a:prstGeom>
          <a:ln w="28575">
            <a:solidFill>
              <a:schemeClr val="tx1"/>
            </a:solidFill>
            <a:prstDash val="dash"/>
          </a:ln>
        </p:spPr>
      </p:pic>
      <p:sp>
        <p:nvSpPr>
          <p:cNvPr id="93" name="Oval 92"/>
          <p:cNvSpPr/>
          <p:nvPr/>
        </p:nvSpPr>
        <p:spPr>
          <a:xfrm>
            <a:off x="7044442" y="2848853"/>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p:cNvSpPr/>
          <p:nvPr/>
        </p:nvSpPr>
        <p:spPr>
          <a:xfrm>
            <a:off x="4771109" y="3640706"/>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p:cNvGrpSpPr/>
          <p:nvPr/>
        </p:nvGrpSpPr>
        <p:grpSpPr>
          <a:xfrm>
            <a:off x="4071698" y="2419799"/>
            <a:ext cx="2292601" cy="2199064"/>
            <a:chOff x="4071698" y="2419799"/>
            <a:chExt cx="2292601" cy="2199064"/>
          </a:xfrm>
        </p:grpSpPr>
        <p:sp>
          <p:nvSpPr>
            <p:cNvPr id="100" name="Oval 99"/>
            <p:cNvSpPr/>
            <p:nvPr/>
          </p:nvSpPr>
          <p:spPr>
            <a:xfrm>
              <a:off x="4150639" y="3340340"/>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p:cNvSpPr/>
            <p:nvPr/>
          </p:nvSpPr>
          <p:spPr>
            <a:xfrm>
              <a:off x="4071698" y="4134041"/>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p:cNvSpPr/>
            <p:nvPr/>
          </p:nvSpPr>
          <p:spPr>
            <a:xfrm>
              <a:off x="5416426" y="3035899"/>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p:cNvSpPr/>
            <p:nvPr/>
          </p:nvSpPr>
          <p:spPr>
            <a:xfrm>
              <a:off x="4312966" y="2419799"/>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Oval 110"/>
            <p:cNvSpPr/>
            <p:nvPr/>
          </p:nvSpPr>
          <p:spPr>
            <a:xfrm>
              <a:off x="6105265" y="4359829"/>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6" name="Group 165"/>
          <p:cNvGrpSpPr/>
          <p:nvPr/>
        </p:nvGrpSpPr>
        <p:grpSpPr>
          <a:xfrm>
            <a:off x="6350438" y="2026340"/>
            <a:ext cx="1873344" cy="2127275"/>
            <a:chOff x="6350438" y="2026340"/>
            <a:chExt cx="1873344" cy="2127275"/>
          </a:xfrm>
        </p:grpSpPr>
        <p:sp>
          <p:nvSpPr>
            <p:cNvPr id="103" name="Oval 102"/>
            <p:cNvSpPr/>
            <p:nvPr/>
          </p:nvSpPr>
          <p:spPr>
            <a:xfrm>
              <a:off x="7016306" y="3894581"/>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p:cNvSpPr/>
            <p:nvPr/>
          </p:nvSpPr>
          <p:spPr>
            <a:xfrm>
              <a:off x="7964748" y="3208717"/>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104"/>
            <p:cNvSpPr/>
            <p:nvPr/>
          </p:nvSpPr>
          <p:spPr>
            <a:xfrm>
              <a:off x="7894408" y="2716430"/>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p:cNvSpPr/>
            <p:nvPr/>
          </p:nvSpPr>
          <p:spPr>
            <a:xfrm>
              <a:off x="7490483" y="2378957"/>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p:cNvSpPr/>
            <p:nvPr/>
          </p:nvSpPr>
          <p:spPr>
            <a:xfrm>
              <a:off x="6925521" y="2026340"/>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p:cNvSpPr/>
            <p:nvPr/>
          </p:nvSpPr>
          <p:spPr>
            <a:xfrm>
              <a:off x="6350438" y="2497468"/>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Oval 163"/>
            <p:cNvSpPr/>
            <p:nvPr/>
          </p:nvSpPr>
          <p:spPr>
            <a:xfrm>
              <a:off x="7019759" y="3347211"/>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6" name="Group 195"/>
          <p:cNvGrpSpPr/>
          <p:nvPr/>
        </p:nvGrpSpPr>
        <p:grpSpPr>
          <a:xfrm>
            <a:off x="4201215" y="2247439"/>
            <a:ext cx="3893050" cy="2241907"/>
            <a:chOff x="4201215" y="2247439"/>
            <a:chExt cx="3893050" cy="2241907"/>
          </a:xfrm>
        </p:grpSpPr>
        <p:cxnSp>
          <p:nvCxnSpPr>
            <p:cNvPr id="23" name="Straight Connector 22"/>
            <p:cNvCxnSpPr>
              <a:stCxn id="101" idx="7"/>
              <a:endCxn id="98" idx="3"/>
            </p:cNvCxnSpPr>
            <p:nvPr/>
          </p:nvCxnSpPr>
          <p:spPr>
            <a:xfrm flipV="1">
              <a:off x="4292797" y="3861805"/>
              <a:ext cx="516247" cy="310171"/>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12" name="Straight Connector 111"/>
            <p:cNvCxnSpPr>
              <a:stCxn id="101" idx="0"/>
              <a:endCxn id="100" idx="4"/>
            </p:cNvCxnSpPr>
            <p:nvPr/>
          </p:nvCxnSpPr>
          <p:spPr>
            <a:xfrm flipV="1">
              <a:off x="4201215" y="3599374"/>
              <a:ext cx="78941" cy="534667"/>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14" name="Straight Connector 113"/>
            <p:cNvCxnSpPr>
              <a:stCxn id="100" idx="0"/>
              <a:endCxn id="108" idx="3"/>
            </p:cNvCxnSpPr>
            <p:nvPr/>
          </p:nvCxnSpPr>
          <p:spPr>
            <a:xfrm flipV="1">
              <a:off x="4280156" y="2640898"/>
              <a:ext cx="70745" cy="699442"/>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17" name="Straight Connector 116"/>
            <p:cNvCxnSpPr>
              <a:stCxn id="102" idx="1"/>
              <a:endCxn id="108" idx="5"/>
            </p:cNvCxnSpPr>
            <p:nvPr/>
          </p:nvCxnSpPr>
          <p:spPr>
            <a:xfrm flipH="1" flipV="1">
              <a:off x="4534065" y="2640898"/>
              <a:ext cx="920296" cy="432936"/>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22" name="Straight Connector 121"/>
            <p:cNvCxnSpPr>
              <a:stCxn id="98" idx="7"/>
              <a:endCxn id="102" idx="3"/>
            </p:cNvCxnSpPr>
            <p:nvPr/>
          </p:nvCxnSpPr>
          <p:spPr>
            <a:xfrm flipV="1">
              <a:off x="4992208" y="3256998"/>
              <a:ext cx="462153" cy="421643"/>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25" name="Straight Connector 124"/>
            <p:cNvCxnSpPr>
              <a:stCxn id="98" idx="5"/>
              <a:endCxn id="111" idx="2"/>
            </p:cNvCxnSpPr>
            <p:nvPr/>
          </p:nvCxnSpPr>
          <p:spPr>
            <a:xfrm>
              <a:off x="4992208" y="3861805"/>
              <a:ext cx="1113057" cy="627541"/>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28" name="Straight Connector 127"/>
            <p:cNvCxnSpPr>
              <a:stCxn id="103" idx="3"/>
              <a:endCxn id="111" idx="7"/>
            </p:cNvCxnSpPr>
            <p:nvPr/>
          </p:nvCxnSpPr>
          <p:spPr>
            <a:xfrm flipH="1">
              <a:off x="6326364" y="4115680"/>
              <a:ext cx="727877" cy="282084"/>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31" name="Straight Connector 130"/>
            <p:cNvCxnSpPr>
              <a:stCxn id="104" idx="3"/>
              <a:endCxn id="103" idx="7"/>
            </p:cNvCxnSpPr>
            <p:nvPr/>
          </p:nvCxnSpPr>
          <p:spPr>
            <a:xfrm flipH="1">
              <a:off x="7237405" y="3429816"/>
              <a:ext cx="765278" cy="502700"/>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34" name="Straight Connector 133"/>
            <p:cNvCxnSpPr>
              <a:stCxn id="105" idx="4"/>
              <a:endCxn id="104" idx="0"/>
            </p:cNvCxnSpPr>
            <p:nvPr/>
          </p:nvCxnSpPr>
          <p:spPr>
            <a:xfrm>
              <a:off x="8023925" y="2975464"/>
              <a:ext cx="70340" cy="233253"/>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42" name="Straight Connector 141"/>
            <p:cNvCxnSpPr>
              <a:stCxn id="105" idx="1"/>
              <a:endCxn id="106" idx="5"/>
            </p:cNvCxnSpPr>
            <p:nvPr/>
          </p:nvCxnSpPr>
          <p:spPr>
            <a:xfrm flipH="1" flipV="1">
              <a:off x="7711582" y="2600056"/>
              <a:ext cx="220761" cy="154309"/>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47" name="Straight Connector 146"/>
            <p:cNvCxnSpPr>
              <a:stCxn id="106" idx="3"/>
              <a:endCxn id="93" idx="7"/>
            </p:cNvCxnSpPr>
            <p:nvPr/>
          </p:nvCxnSpPr>
          <p:spPr>
            <a:xfrm flipH="1">
              <a:off x="7265541" y="2600056"/>
              <a:ext cx="262877" cy="286732"/>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50" name="Straight Connector 149"/>
            <p:cNvCxnSpPr>
              <a:stCxn id="106" idx="1"/>
              <a:endCxn id="107" idx="5"/>
            </p:cNvCxnSpPr>
            <p:nvPr/>
          </p:nvCxnSpPr>
          <p:spPr>
            <a:xfrm flipH="1" flipV="1">
              <a:off x="7146620" y="2247439"/>
              <a:ext cx="381798" cy="169453"/>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53" name="Straight Connector 152"/>
            <p:cNvCxnSpPr>
              <a:stCxn id="110" idx="7"/>
              <a:endCxn id="107" idx="3"/>
            </p:cNvCxnSpPr>
            <p:nvPr/>
          </p:nvCxnSpPr>
          <p:spPr>
            <a:xfrm flipV="1">
              <a:off x="6571537" y="2247439"/>
              <a:ext cx="391919" cy="287964"/>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57" name="Straight Connector 156"/>
            <p:cNvCxnSpPr>
              <a:stCxn id="102" idx="7"/>
              <a:endCxn id="110" idx="3"/>
            </p:cNvCxnSpPr>
            <p:nvPr/>
          </p:nvCxnSpPr>
          <p:spPr>
            <a:xfrm flipV="1">
              <a:off x="5637525" y="2718567"/>
              <a:ext cx="750848" cy="355267"/>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60" name="Straight Connector 159"/>
            <p:cNvCxnSpPr>
              <a:stCxn id="93" idx="1"/>
              <a:endCxn id="110" idx="5"/>
            </p:cNvCxnSpPr>
            <p:nvPr/>
          </p:nvCxnSpPr>
          <p:spPr>
            <a:xfrm flipH="1" flipV="1">
              <a:off x="6571537" y="2718567"/>
              <a:ext cx="510840" cy="168221"/>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65" name="Straight Connector 164"/>
            <p:cNvCxnSpPr>
              <a:stCxn id="164" idx="4"/>
              <a:endCxn id="103" idx="1"/>
            </p:cNvCxnSpPr>
            <p:nvPr/>
          </p:nvCxnSpPr>
          <p:spPr>
            <a:xfrm flipH="1">
              <a:off x="7054241" y="3606245"/>
              <a:ext cx="95035" cy="326271"/>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69" name="Straight Connector 168"/>
            <p:cNvCxnSpPr>
              <a:stCxn id="93" idx="4"/>
              <a:endCxn id="164" idx="7"/>
            </p:cNvCxnSpPr>
            <p:nvPr/>
          </p:nvCxnSpPr>
          <p:spPr>
            <a:xfrm>
              <a:off x="7173959" y="3107887"/>
              <a:ext cx="66899" cy="277259"/>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91" name="Straight Connector 190"/>
            <p:cNvCxnSpPr>
              <a:stCxn id="98" idx="1"/>
              <a:endCxn id="100" idx="6"/>
            </p:cNvCxnSpPr>
            <p:nvPr/>
          </p:nvCxnSpPr>
          <p:spPr>
            <a:xfrm flipH="1" flipV="1">
              <a:off x="4409673" y="3469857"/>
              <a:ext cx="399371" cy="208784"/>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819541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1)">
                                      <p:cBhvr>
                                        <p:cTn id="7" dur="500"/>
                                        <p:tgtEl>
                                          <p:spTgt spid="5"/>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wipe(left)">
                                      <p:cBhvr>
                                        <p:cTn id="11" dur="500"/>
                                        <p:tgtEl>
                                          <p:spTgt spid="16"/>
                                        </p:tgtEl>
                                      </p:cBhvr>
                                    </p:animEffect>
                                  </p:childTnLst>
                                </p:cTn>
                              </p:par>
                              <p:par>
                                <p:cTn id="12" presetID="22" presetClass="entr" presetSubtype="8" fill="hold" nodeType="withEffect">
                                  <p:stCondLst>
                                    <p:cond delay="0"/>
                                  </p:stCondLst>
                                  <p:childTnLst>
                                    <p:set>
                                      <p:cBhvr>
                                        <p:cTn id="13" dur="1" fill="hold">
                                          <p:stCondLst>
                                            <p:cond delay="0"/>
                                          </p:stCondLst>
                                        </p:cTn>
                                        <p:tgtEl>
                                          <p:spTgt spid="83"/>
                                        </p:tgtEl>
                                        <p:attrNameLst>
                                          <p:attrName>style.visibility</p:attrName>
                                        </p:attrNameLst>
                                      </p:cBhvr>
                                      <p:to>
                                        <p:strVal val="visible"/>
                                      </p:to>
                                    </p:set>
                                    <p:animEffect transition="in" filter="wipe(left)">
                                      <p:cBhvr>
                                        <p:cTn id="14" dur="500"/>
                                        <p:tgtEl>
                                          <p:spTgt spid="83"/>
                                        </p:tgtEl>
                                      </p:cBhvr>
                                    </p:animEffect>
                                  </p:childTnLst>
                                </p:cTn>
                              </p:par>
                              <p:par>
                                <p:cTn id="15" presetID="10" presetClass="entr" presetSubtype="0" fill="hold" nodeType="with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98"/>
                                        </p:tgtEl>
                                        <p:attrNameLst>
                                          <p:attrName>style.visibility</p:attrName>
                                        </p:attrNameLst>
                                      </p:cBhvr>
                                      <p:to>
                                        <p:strVal val="visible"/>
                                      </p:to>
                                    </p:set>
                                    <p:animEffect transition="in" filter="fade">
                                      <p:cBhvr>
                                        <p:cTn id="20" dur="500"/>
                                        <p:tgtEl>
                                          <p:spTgt spid="98"/>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93"/>
                                        </p:tgtEl>
                                        <p:attrNameLst>
                                          <p:attrName>style.visibility</p:attrName>
                                        </p:attrNameLst>
                                      </p:cBhvr>
                                      <p:to>
                                        <p:strVal val="visible"/>
                                      </p:to>
                                    </p:set>
                                    <p:animEffect transition="in" filter="fade">
                                      <p:cBhvr>
                                        <p:cTn id="23" dur="500"/>
                                        <p:tgtEl>
                                          <p:spTgt spid="93"/>
                                        </p:tgtEl>
                                      </p:cBhvr>
                                    </p:animEffect>
                                  </p:childTnLst>
                                </p:cTn>
                              </p:par>
                              <p:par>
                                <p:cTn id="24" presetID="10" presetClass="entr" presetSubtype="0" fill="hold" nodeType="withEffect">
                                  <p:stCondLst>
                                    <p:cond delay="0"/>
                                  </p:stCondLst>
                                  <p:childTnLst>
                                    <p:set>
                                      <p:cBhvr>
                                        <p:cTn id="25" dur="1" fill="hold">
                                          <p:stCondLst>
                                            <p:cond delay="0"/>
                                          </p:stCondLst>
                                        </p:cTn>
                                        <p:tgtEl>
                                          <p:spTgt spid="166"/>
                                        </p:tgtEl>
                                        <p:attrNameLst>
                                          <p:attrName>style.visibility</p:attrName>
                                        </p:attrNameLst>
                                      </p:cBhvr>
                                      <p:to>
                                        <p:strVal val="visible"/>
                                      </p:to>
                                    </p:set>
                                    <p:animEffect transition="in" filter="fade">
                                      <p:cBhvr>
                                        <p:cTn id="26" dur="500"/>
                                        <p:tgtEl>
                                          <p:spTgt spid="166"/>
                                        </p:tgtEl>
                                      </p:cBhvr>
                                    </p:animEffect>
                                  </p:childTnLst>
                                </p:cTn>
                              </p:par>
                            </p:childTnLst>
                          </p:cTn>
                        </p:par>
                        <p:par>
                          <p:cTn id="27" fill="hold">
                            <p:stCondLst>
                              <p:cond delay="1000"/>
                            </p:stCondLst>
                            <p:childTnLst>
                              <p:par>
                                <p:cTn id="28" presetID="10" presetClass="entr" presetSubtype="0" fill="hold" nodeType="afterEffect">
                                  <p:stCondLst>
                                    <p:cond delay="0"/>
                                  </p:stCondLst>
                                  <p:childTnLst>
                                    <p:set>
                                      <p:cBhvr>
                                        <p:cTn id="29" dur="1" fill="hold">
                                          <p:stCondLst>
                                            <p:cond delay="0"/>
                                          </p:stCondLst>
                                        </p:cTn>
                                        <p:tgtEl>
                                          <p:spTgt spid="196"/>
                                        </p:tgtEl>
                                        <p:attrNameLst>
                                          <p:attrName>style.visibility</p:attrName>
                                        </p:attrNameLst>
                                      </p:cBhvr>
                                      <p:to>
                                        <p:strVal val="visible"/>
                                      </p:to>
                                    </p:set>
                                    <p:animEffect transition="in" filter="fade">
                                      <p:cBhvr>
                                        <p:cTn id="30" dur="500"/>
                                        <p:tgtEl>
                                          <p:spTgt spid="1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3" grpId="0" animBg="1"/>
      <p:bldP spid="98"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p:nvPr/>
        </p:nvSpPr>
        <p:spPr>
          <a:xfrm>
            <a:off x="0" y="704851"/>
            <a:ext cx="9144000" cy="738279"/>
          </a:xfrm>
          <a:prstGeom prst="rect">
            <a:avLst/>
          </a:prstGeom>
        </p:spPr>
        <p:txBody>
          <a:bodyPr wrap="square">
            <a:spAutoFit/>
          </a:bodyPr>
          <a:lstStyle/>
          <a:p>
            <a:pPr marL="228600" lvl="0">
              <a:lnSpc>
                <a:spcPct val="115000"/>
              </a:lnSpc>
              <a:buClr>
                <a:srgbClr val="000000"/>
              </a:buClr>
            </a:pPr>
            <a:r>
              <a:rPr lang="en-US" sz="2000" dirty="0">
                <a:solidFill>
                  <a:srgbClr val="000000"/>
                </a:solidFill>
              </a:rPr>
              <a:t>Recall the Morse-</a:t>
            </a:r>
            <a:r>
              <a:rPr lang="en-US" sz="2000" dirty="0" err="1">
                <a:solidFill>
                  <a:srgbClr val="000000"/>
                </a:solidFill>
              </a:rPr>
              <a:t>Smale</a:t>
            </a:r>
            <a:r>
              <a:rPr lang="en-US" sz="2000" dirty="0">
                <a:solidFill>
                  <a:srgbClr val="000000"/>
                </a:solidFill>
              </a:rPr>
              <a:t> Complex:</a:t>
            </a:r>
          </a:p>
          <a:p>
            <a:pPr marL="857250" lvl="1" indent="-228600">
              <a:lnSpc>
                <a:spcPct val="115000"/>
              </a:lnSpc>
              <a:buClr>
                <a:srgbClr val="000000"/>
              </a:buClr>
              <a:buFont typeface="Arial"/>
              <a:buChar char="–"/>
            </a:pPr>
            <a:r>
              <a:rPr lang="en-US" dirty="0">
                <a:solidFill>
                  <a:srgbClr val="000000"/>
                </a:solidFill>
              </a:rPr>
              <a:t>What if we do not have a smooth representation?</a:t>
            </a:r>
            <a:endParaRPr lang="en" dirty="0">
              <a:solidFill>
                <a:srgbClr val="000000"/>
              </a:solidFill>
            </a:endParaRPr>
          </a:p>
        </p:txBody>
      </p:sp>
      <p:sp>
        <p:nvSpPr>
          <p:cNvPr id="2" name="Slide Number Placeholder 1"/>
          <p:cNvSpPr>
            <a:spLocks noGrp="1"/>
          </p:cNvSpPr>
          <p:nvPr>
            <p:ph type="sldNum" sz="quarter" idx="12"/>
          </p:nvPr>
        </p:nvSpPr>
        <p:spPr/>
        <p:txBody>
          <a:bodyPr/>
          <a:lstStyle/>
          <a:p>
            <a:fld id="{0C9D9FE6-5D08-3B48-9104-2B1B3E27A71F}" type="slidenum">
              <a:rPr lang="en-US" smtClean="0"/>
              <a:t>26</a:t>
            </a:fld>
            <a:endParaRPr lang="en-US"/>
          </a:p>
        </p:txBody>
      </p:sp>
      <p:sp>
        <p:nvSpPr>
          <p:cNvPr id="3" name="Title 2"/>
          <p:cNvSpPr>
            <a:spLocks noGrp="1"/>
          </p:cNvSpPr>
          <p:nvPr>
            <p:ph type="title"/>
          </p:nvPr>
        </p:nvSpPr>
        <p:spPr>
          <a:solidFill>
            <a:schemeClr val="accent3"/>
          </a:solidFill>
        </p:spPr>
        <p:txBody>
          <a:bodyPr>
            <a:normAutofit/>
          </a:bodyPr>
          <a:lstStyle/>
          <a:p>
            <a:r>
              <a:rPr lang="en-US" sz="3700"/>
              <a:t>Analyze: Morse-</a:t>
            </a:r>
            <a:r>
              <a:rPr lang="en-US" sz="3700" err="1"/>
              <a:t>Smale</a:t>
            </a:r>
            <a:r>
              <a:rPr lang="en-US" sz="3700"/>
              <a:t> Approximation Errors</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284871" y="2388590"/>
            <a:ext cx="3022300" cy="3022300"/>
          </a:xfrm>
          <a:prstGeom prst="rect">
            <a:avLst/>
          </a:prstGeom>
        </p:spPr>
      </p:pic>
      <p:sp>
        <p:nvSpPr>
          <p:cNvPr id="5" name="Rectangle 4"/>
          <p:cNvSpPr/>
          <p:nvPr/>
        </p:nvSpPr>
        <p:spPr>
          <a:xfrm>
            <a:off x="1974761" y="2388590"/>
            <a:ext cx="942609" cy="583210"/>
          </a:xfrm>
          <a:prstGeom prst="rect">
            <a:avLst/>
          </a:prstGeom>
          <a:noFill/>
          <a:ln w="28575">
            <a:solidFill>
              <a:schemeClr val="tx1"/>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6" name="Group 15"/>
          <p:cNvGrpSpPr/>
          <p:nvPr/>
        </p:nvGrpSpPr>
        <p:grpSpPr>
          <a:xfrm>
            <a:off x="1969477" y="1882933"/>
            <a:ext cx="6520345" cy="2886014"/>
            <a:chOff x="1969477" y="1882933"/>
            <a:chExt cx="6520345" cy="2886014"/>
          </a:xfrm>
        </p:grpSpPr>
        <p:cxnSp>
          <p:nvCxnSpPr>
            <p:cNvPr id="7" name="Straight Connector 6"/>
            <p:cNvCxnSpPr/>
            <p:nvPr/>
          </p:nvCxnSpPr>
          <p:spPr>
            <a:xfrm flipV="1">
              <a:off x="1969477" y="1882933"/>
              <a:ext cx="1920878" cy="505657"/>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4" name="Straight Connector 83"/>
            <p:cNvCxnSpPr/>
            <p:nvPr/>
          </p:nvCxnSpPr>
          <p:spPr>
            <a:xfrm flipV="1">
              <a:off x="2917370" y="1882933"/>
              <a:ext cx="5572452" cy="505657"/>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5" name="Straight Connector 84"/>
            <p:cNvCxnSpPr/>
            <p:nvPr/>
          </p:nvCxnSpPr>
          <p:spPr>
            <a:xfrm>
              <a:off x="1969477" y="2971800"/>
              <a:ext cx="1920878" cy="1797147"/>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6" name="Straight Connector 85"/>
            <p:cNvCxnSpPr/>
            <p:nvPr/>
          </p:nvCxnSpPr>
          <p:spPr>
            <a:xfrm>
              <a:off x="2917370" y="2971800"/>
              <a:ext cx="5572452" cy="1797147"/>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pic>
        <p:nvPicPr>
          <p:cNvPr id="83" name="Picture 82"/>
          <p:cNvPicPr>
            <a:picLocks noChangeAspect="1"/>
          </p:cNvPicPr>
          <p:nvPr/>
        </p:nvPicPr>
        <p:blipFill rotWithShape="1">
          <a:blip r:embed="rId3">
            <a:extLst>
              <a:ext uri="{28A0092B-C50C-407E-A947-70E740481C1C}">
                <a14:useLocalDpi xmlns:a14="http://schemas.microsoft.com/office/drawing/2010/main" val="0"/>
              </a:ext>
            </a:extLst>
          </a:blip>
          <a:srcRect l="12774" t="80443" r="56058" b="1"/>
          <a:stretch/>
        </p:blipFill>
        <p:spPr>
          <a:xfrm rot="10800000">
            <a:off x="3890355" y="1882933"/>
            <a:ext cx="4599467" cy="2886014"/>
          </a:xfrm>
          <a:prstGeom prst="rect">
            <a:avLst/>
          </a:prstGeom>
          <a:ln w="28575">
            <a:solidFill>
              <a:schemeClr val="tx1"/>
            </a:solidFill>
            <a:prstDash val="dash"/>
          </a:ln>
        </p:spPr>
      </p:pic>
      <p:sp>
        <p:nvSpPr>
          <p:cNvPr id="93" name="Oval 92"/>
          <p:cNvSpPr/>
          <p:nvPr/>
        </p:nvSpPr>
        <p:spPr>
          <a:xfrm>
            <a:off x="7044442" y="2848853"/>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p:cNvSpPr/>
          <p:nvPr/>
        </p:nvSpPr>
        <p:spPr>
          <a:xfrm>
            <a:off x="4771109" y="3640706"/>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p:cNvSpPr/>
          <p:nvPr/>
        </p:nvSpPr>
        <p:spPr>
          <a:xfrm>
            <a:off x="4150639" y="3340340"/>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p:cNvSpPr/>
          <p:nvPr/>
        </p:nvSpPr>
        <p:spPr>
          <a:xfrm>
            <a:off x="4071698" y="4134041"/>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p:cNvSpPr/>
          <p:nvPr/>
        </p:nvSpPr>
        <p:spPr>
          <a:xfrm>
            <a:off x="5416426" y="3035899"/>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p:cNvSpPr/>
          <p:nvPr/>
        </p:nvSpPr>
        <p:spPr>
          <a:xfrm>
            <a:off x="4312966" y="2419799"/>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Oval 110"/>
          <p:cNvSpPr/>
          <p:nvPr/>
        </p:nvSpPr>
        <p:spPr>
          <a:xfrm>
            <a:off x="6105265" y="4359829"/>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p:cNvSpPr/>
          <p:nvPr/>
        </p:nvSpPr>
        <p:spPr>
          <a:xfrm>
            <a:off x="7016306" y="3894581"/>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p:cNvSpPr/>
          <p:nvPr/>
        </p:nvSpPr>
        <p:spPr>
          <a:xfrm>
            <a:off x="7964748" y="3208717"/>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104"/>
          <p:cNvSpPr/>
          <p:nvPr/>
        </p:nvSpPr>
        <p:spPr>
          <a:xfrm>
            <a:off x="7894408" y="2716430"/>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p:cNvSpPr/>
          <p:nvPr/>
        </p:nvSpPr>
        <p:spPr>
          <a:xfrm>
            <a:off x="7490483" y="2378957"/>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p:cNvSpPr/>
          <p:nvPr/>
        </p:nvSpPr>
        <p:spPr>
          <a:xfrm>
            <a:off x="6925521" y="2026340"/>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p:cNvSpPr/>
          <p:nvPr/>
        </p:nvSpPr>
        <p:spPr>
          <a:xfrm>
            <a:off x="6350438" y="2497468"/>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Oval 163"/>
          <p:cNvSpPr/>
          <p:nvPr/>
        </p:nvSpPr>
        <p:spPr>
          <a:xfrm>
            <a:off x="7019759" y="3347211"/>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6" name="Group 195"/>
          <p:cNvGrpSpPr/>
          <p:nvPr/>
        </p:nvGrpSpPr>
        <p:grpSpPr>
          <a:xfrm>
            <a:off x="4201215" y="2247439"/>
            <a:ext cx="3893050" cy="2241907"/>
            <a:chOff x="4201215" y="2247439"/>
            <a:chExt cx="3893050" cy="2241907"/>
          </a:xfrm>
        </p:grpSpPr>
        <p:cxnSp>
          <p:nvCxnSpPr>
            <p:cNvPr id="23" name="Straight Connector 22"/>
            <p:cNvCxnSpPr>
              <a:stCxn id="101" idx="7"/>
              <a:endCxn id="98" idx="3"/>
            </p:cNvCxnSpPr>
            <p:nvPr/>
          </p:nvCxnSpPr>
          <p:spPr>
            <a:xfrm flipV="1">
              <a:off x="4292797" y="3861805"/>
              <a:ext cx="516247" cy="310171"/>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12" name="Straight Connector 111"/>
            <p:cNvCxnSpPr>
              <a:stCxn id="101" idx="0"/>
              <a:endCxn id="100" idx="4"/>
            </p:cNvCxnSpPr>
            <p:nvPr/>
          </p:nvCxnSpPr>
          <p:spPr>
            <a:xfrm flipV="1">
              <a:off x="4201215" y="3599374"/>
              <a:ext cx="78941" cy="534667"/>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14" name="Straight Connector 113"/>
            <p:cNvCxnSpPr>
              <a:stCxn id="100" idx="0"/>
              <a:endCxn id="108" idx="3"/>
            </p:cNvCxnSpPr>
            <p:nvPr/>
          </p:nvCxnSpPr>
          <p:spPr>
            <a:xfrm flipV="1">
              <a:off x="4280156" y="2640898"/>
              <a:ext cx="70745" cy="699442"/>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17" name="Straight Connector 116"/>
            <p:cNvCxnSpPr>
              <a:stCxn id="102" idx="1"/>
              <a:endCxn id="108" idx="5"/>
            </p:cNvCxnSpPr>
            <p:nvPr/>
          </p:nvCxnSpPr>
          <p:spPr>
            <a:xfrm flipH="1" flipV="1">
              <a:off x="4534065" y="2640898"/>
              <a:ext cx="920296" cy="432936"/>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22" name="Straight Connector 121"/>
            <p:cNvCxnSpPr>
              <a:stCxn id="98" idx="7"/>
              <a:endCxn id="102" idx="3"/>
            </p:cNvCxnSpPr>
            <p:nvPr/>
          </p:nvCxnSpPr>
          <p:spPr>
            <a:xfrm flipV="1">
              <a:off x="4992208" y="3256998"/>
              <a:ext cx="462153" cy="421643"/>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25" name="Straight Connector 124"/>
            <p:cNvCxnSpPr>
              <a:stCxn id="98" idx="5"/>
              <a:endCxn id="111" idx="2"/>
            </p:cNvCxnSpPr>
            <p:nvPr/>
          </p:nvCxnSpPr>
          <p:spPr>
            <a:xfrm>
              <a:off x="4992208" y="3861805"/>
              <a:ext cx="1113057" cy="627541"/>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28" name="Straight Connector 127"/>
            <p:cNvCxnSpPr>
              <a:stCxn id="103" idx="3"/>
              <a:endCxn id="111" idx="7"/>
            </p:cNvCxnSpPr>
            <p:nvPr/>
          </p:nvCxnSpPr>
          <p:spPr>
            <a:xfrm flipH="1">
              <a:off x="6326364" y="4115680"/>
              <a:ext cx="727877" cy="282084"/>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31" name="Straight Connector 130"/>
            <p:cNvCxnSpPr>
              <a:stCxn id="104" idx="3"/>
              <a:endCxn id="103" idx="7"/>
            </p:cNvCxnSpPr>
            <p:nvPr/>
          </p:nvCxnSpPr>
          <p:spPr>
            <a:xfrm flipH="1">
              <a:off x="7237405" y="3429816"/>
              <a:ext cx="765278" cy="502700"/>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34" name="Straight Connector 133"/>
            <p:cNvCxnSpPr>
              <a:stCxn id="105" idx="4"/>
              <a:endCxn id="104" idx="0"/>
            </p:cNvCxnSpPr>
            <p:nvPr/>
          </p:nvCxnSpPr>
          <p:spPr>
            <a:xfrm>
              <a:off x="8023925" y="2975464"/>
              <a:ext cx="70340" cy="233253"/>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42" name="Straight Connector 141"/>
            <p:cNvCxnSpPr>
              <a:stCxn id="105" idx="1"/>
              <a:endCxn id="106" idx="5"/>
            </p:cNvCxnSpPr>
            <p:nvPr/>
          </p:nvCxnSpPr>
          <p:spPr>
            <a:xfrm flipH="1" flipV="1">
              <a:off x="7711582" y="2600056"/>
              <a:ext cx="220761" cy="154309"/>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47" name="Straight Connector 146"/>
            <p:cNvCxnSpPr>
              <a:stCxn id="106" idx="3"/>
              <a:endCxn id="93" idx="7"/>
            </p:cNvCxnSpPr>
            <p:nvPr/>
          </p:nvCxnSpPr>
          <p:spPr>
            <a:xfrm flipH="1">
              <a:off x="7265541" y="2600056"/>
              <a:ext cx="262877" cy="286732"/>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50" name="Straight Connector 149"/>
            <p:cNvCxnSpPr>
              <a:stCxn id="106" idx="1"/>
              <a:endCxn id="107" idx="5"/>
            </p:cNvCxnSpPr>
            <p:nvPr/>
          </p:nvCxnSpPr>
          <p:spPr>
            <a:xfrm flipH="1" flipV="1">
              <a:off x="7146620" y="2247439"/>
              <a:ext cx="381798" cy="169453"/>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53" name="Straight Connector 152"/>
            <p:cNvCxnSpPr>
              <a:stCxn id="110" idx="7"/>
              <a:endCxn id="107" idx="3"/>
            </p:cNvCxnSpPr>
            <p:nvPr/>
          </p:nvCxnSpPr>
          <p:spPr>
            <a:xfrm flipV="1">
              <a:off x="6571537" y="2247439"/>
              <a:ext cx="391919" cy="287964"/>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57" name="Straight Connector 156"/>
            <p:cNvCxnSpPr>
              <a:stCxn id="102" idx="7"/>
              <a:endCxn id="110" idx="3"/>
            </p:cNvCxnSpPr>
            <p:nvPr/>
          </p:nvCxnSpPr>
          <p:spPr>
            <a:xfrm flipV="1">
              <a:off x="5637525" y="2718567"/>
              <a:ext cx="750848" cy="355267"/>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60" name="Straight Connector 159"/>
            <p:cNvCxnSpPr>
              <a:stCxn id="93" idx="1"/>
              <a:endCxn id="110" idx="5"/>
            </p:cNvCxnSpPr>
            <p:nvPr/>
          </p:nvCxnSpPr>
          <p:spPr>
            <a:xfrm flipH="1" flipV="1">
              <a:off x="6571537" y="2718567"/>
              <a:ext cx="510840" cy="168221"/>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65" name="Straight Connector 164"/>
            <p:cNvCxnSpPr>
              <a:stCxn id="164" idx="4"/>
              <a:endCxn id="103" idx="1"/>
            </p:cNvCxnSpPr>
            <p:nvPr/>
          </p:nvCxnSpPr>
          <p:spPr>
            <a:xfrm flipH="1">
              <a:off x="7054241" y="3606245"/>
              <a:ext cx="95035" cy="326271"/>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69" name="Straight Connector 168"/>
            <p:cNvCxnSpPr>
              <a:stCxn id="93" idx="4"/>
              <a:endCxn id="164" idx="7"/>
            </p:cNvCxnSpPr>
            <p:nvPr/>
          </p:nvCxnSpPr>
          <p:spPr>
            <a:xfrm>
              <a:off x="7173959" y="3107887"/>
              <a:ext cx="66899" cy="277259"/>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91" name="Straight Connector 190"/>
            <p:cNvCxnSpPr>
              <a:stCxn id="98" idx="1"/>
              <a:endCxn id="100" idx="6"/>
            </p:cNvCxnSpPr>
            <p:nvPr/>
          </p:nvCxnSpPr>
          <p:spPr>
            <a:xfrm flipH="1" flipV="1">
              <a:off x="4409673" y="3469857"/>
              <a:ext cx="399371" cy="208784"/>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grpSp>
      <p:grpSp>
        <p:nvGrpSpPr>
          <p:cNvPr id="198" name="Group 197"/>
          <p:cNvGrpSpPr/>
          <p:nvPr/>
        </p:nvGrpSpPr>
        <p:grpSpPr>
          <a:xfrm>
            <a:off x="4277813" y="2245092"/>
            <a:ext cx="3814109" cy="2241907"/>
            <a:chOff x="4277813" y="2245092"/>
            <a:chExt cx="3814109" cy="2241907"/>
          </a:xfrm>
        </p:grpSpPr>
        <p:cxnSp>
          <p:nvCxnSpPr>
            <p:cNvPr id="195" name="Straight Connector 194"/>
            <p:cNvCxnSpPr>
              <a:stCxn id="98" idx="1"/>
              <a:endCxn id="100" idx="6"/>
            </p:cNvCxnSpPr>
            <p:nvPr/>
          </p:nvCxnSpPr>
          <p:spPr>
            <a:xfrm flipH="1" flipV="1">
              <a:off x="4409673" y="3469857"/>
              <a:ext cx="399371" cy="208784"/>
            </a:xfrm>
            <a:prstGeom prst="line">
              <a:avLst/>
            </a:prstGeom>
            <a:ln w="57150">
              <a:solidFill>
                <a:schemeClr val="accent2">
                  <a:lumMod val="60000"/>
                  <a:lumOff val="4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74" name="Straight Connector 173"/>
            <p:cNvCxnSpPr/>
            <p:nvPr/>
          </p:nvCxnSpPr>
          <p:spPr>
            <a:xfrm flipV="1">
              <a:off x="4290454" y="3859458"/>
              <a:ext cx="516247" cy="310171"/>
            </a:xfrm>
            <a:prstGeom prst="line">
              <a:avLst/>
            </a:prstGeom>
            <a:ln w="57150">
              <a:solidFill>
                <a:schemeClr val="accent2">
                  <a:lumMod val="60000"/>
                  <a:lumOff val="40000"/>
                </a:schemeClr>
              </a:solidFill>
              <a:prstDash val="solid"/>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176" name="Straight Connector 175"/>
            <p:cNvCxnSpPr/>
            <p:nvPr/>
          </p:nvCxnSpPr>
          <p:spPr>
            <a:xfrm flipV="1">
              <a:off x="4277813" y="2638551"/>
              <a:ext cx="70745" cy="699442"/>
            </a:xfrm>
            <a:prstGeom prst="line">
              <a:avLst/>
            </a:prstGeom>
            <a:ln w="57150">
              <a:solidFill>
                <a:schemeClr val="accent2">
                  <a:lumMod val="60000"/>
                  <a:lumOff val="4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78" name="Straight Connector 177"/>
            <p:cNvCxnSpPr/>
            <p:nvPr/>
          </p:nvCxnSpPr>
          <p:spPr>
            <a:xfrm flipV="1">
              <a:off x="4989865" y="3254651"/>
              <a:ext cx="462153" cy="421643"/>
            </a:xfrm>
            <a:prstGeom prst="line">
              <a:avLst/>
            </a:prstGeom>
            <a:ln w="57150">
              <a:solidFill>
                <a:schemeClr val="accent2">
                  <a:lumMod val="60000"/>
                  <a:lumOff val="4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79" name="Straight Connector 178"/>
            <p:cNvCxnSpPr/>
            <p:nvPr/>
          </p:nvCxnSpPr>
          <p:spPr>
            <a:xfrm>
              <a:off x="4989865" y="3859458"/>
              <a:ext cx="1113057" cy="627541"/>
            </a:xfrm>
            <a:prstGeom prst="line">
              <a:avLst/>
            </a:prstGeom>
            <a:ln w="57150">
              <a:solidFill>
                <a:schemeClr val="accent2">
                  <a:lumMod val="60000"/>
                  <a:lumOff val="4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81" name="Straight Connector 180"/>
            <p:cNvCxnSpPr/>
            <p:nvPr/>
          </p:nvCxnSpPr>
          <p:spPr>
            <a:xfrm flipH="1">
              <a:off x="7235062" y="3427469"/>
              <a:ext cx="765278" cy="502700"/>
            </a:xfrm>
            <a:prstGeom prst="line">
              <a:avLst/>
            </a:prstGeom>
            <a:ln w="57150">
              <a:solidFill>
                <a:schemeClr val="accent2">
                  <a:lumMod val="60000"/>
                  <a:lumOff val="4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82" name="Straight Connector 181"/>
            <p:cNvCxnSpPr/>
            <p:nvPr/>
          </p:nvCxnSpPr>
          <p:spPr>
            <a:xfrm>
              <a:off x="8021582" y="2973117"/>
              <a:ext cx="70340" cy="233253"/>
            </a:xfrm>
            <a:prstGeom prst="line">
              <a:avLst/>
            </a:prstGeom>
            <a:ln w="57150">
              <a:solidFill>
                <a:schemeClr val="accent2">
                  <a:lumMod val="60000"/>
                  <a:lumOff val="40000"/>
                </a:schemeClr>
              </a:solidFill>
              <a:prstDash val="solid"/>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184" name="Straight Connector 183"/>
            <p:cNvCxnSpPr/>
            <p:nvPr/>
          </p:nvCxnSpPr>
          <p:spPr>
            <a:xfrm flipH="1">
              <a:off x="7263198" y="2597709"/>
              <a:ext cx="262877" cy="286732"/>
            </a:xfrm>
            <a:prstGeom prst="line">
              <a:avLst/>
            </a:prstGeom>
            <a:ln w="57150">
              <a:solidFill>
                <a:schemeClr val="accent2">
                  <a:lumMod val="60000"/>
                  <a:lumOff val="40000"/>
                </a:schemeClr>
              </a:solidFill>
              <a:prstDash val="solid"/>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186" name="Straight Connector 185"/>
            <p:cNvCxnSpPr/>
            <p:nvPr/>
          </p:nvCxnSpPr>
          <p:spPr>
            <a:xfrm flipV="1">
              <a:off x="6569194" y="2245092"/>
              <a:ext cx="391919" cy="287964"/>
            </a:xfrm>
            <a:prstGeom prst="line">
              <a:avLst/>
            </a:prstGeom>
            <a:ln w="57150">
              <a:solidFill>
                <a:schemeClr val="accent2">
                  <a:lumMod val="60000"/>
                  <a:lumOff val="4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88" name="Straight Connector 187"/>
            <p:cNvCxnSpPr/>
            <p:nvPr/>
          </p:nvCxnSpPr>
          <p:spPr>
            <a:xfrm flipH="1" flipV="1">
              <a:off x="6569194" y="2716220"/>
              <a:ext cx="510840" cy="168221"/>
            </a:xfrm>
            <a:prstGeom prst="line">
              <a:avLst/>
            </a:prstGeom>
            <a:ln w="57150">
              <a:solidFill>
                <a:schemeClr val="accent2">
                  <a:lumMod val="60000"/>
                  <a:lumOff val="4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90" name="Straight Connector 189"/>
            <p:cNvCxnSpPr/>
            <p:nvPr/>
          </p:nvCxnSpPr>
          <p:spPr>
            <a:xfrm>
              <a:off x="7171616" y="3105540"/>
              <a:ext cx="66899" cy="277259"/>
            </a:xfrm>
            <a:prstGeom prst="line">
              <a:avLst/>
            </a:prstGeom>
            <a:ln w="57150">
              <a:solidFill>
                <a:schemeClr val="accent2">
                  <a:lumMod val="60000"/>
                  <a:lumOff val="4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grpSp>
      <p:sp>
        <p:nvSpPr>
          <p:cNvPr id="10" name="Oval 9"/>
          <p:cNvSpPr/>
          <p:nvPr/>
        </p:nvSpPr>
        <p:spPr>
          <a:xfrm>
            <a:off x="7814817" y="3063627"/>
            <a:ext cx="542618" cy="542618"/>
          </a:xfrm>
          <a:prstGeom prst="ellipse">
            <a:avLst/>
          </a:prstGeom>
          <a:noFill/>
          <a:ln w="7620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 name="Straight Connector 12"/>
          <p:cNvCxnSpPr>
            <a:stCxn id="10" idx="4"/>
            <a:endCxn id="11" idx="0"/>
          </p:cNvCxnSpPr>
          <p:nvPr/>
        </p:nvCxnSpPr>
        <p:spPr>
          <a:xfrm flipH="1">
            <a:off x="6736800" y="3606245"/>
            <a:ext cx="1349326" cy="1804645"/>
          </a:xfrm>
          <a:prstGeom prst="line">
            <a:avLst/>
          </a:prstGeom>
          <a:ln w="76200">
            <a:solidFill>
              <a:schemeClr val="accent2"/>
            </a:solidFill>
          </a:ln>
        </p:spPr>
        <p:style>
          <a:lnRef idx="2">
            <a:schemeClr val="accent1"/>
          </a:lnRef>
          <a:fillRef idx="0">
            <a:schemeClr val="accent1"/>
          </a:fillRef>
          <a:effectRef idx="1">
            <a:schemeClr val="accent1"/>
          </a:effectRef>
          <a:fontRef idx="minor">
            <a:schemeClr val="tx1"/>
          </a:fontRef>
        </p:style>
      </p:cxnSp>
      <p:sp>
        <p:nvSpPr>
          <p:cNvPr id="11" name="Rectangle 10"/>
          <p:cNvSpPr/>
          <p:nvPr/>
        </p:nvSpPr>
        <p:spPr>
          <a:xfrm>
            <a:off x="5452018" y="5410890"/>
            <a:ext cx="2569564" cy="914400"/>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dirty="0" smtClean="0"/>
              <a:t>Extraneous extrema due to under-connected graph</a:t>
            </a:r>
            <a:endParaRPr lang="en-US" dirty="0"/>
          </a:p>
        </p:txBody>
      </p:sp>
    </p:spTree>
    <p:extLst>
      <p:ext uri="{BB962C8B-B14F-4D97-AF65-F5344CB8AC3E}">
        <p14:creationId xmlns:p14="http://schemas.microsoft.com/office/powerpoint/2010/main" val="2886193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8"/>
                                        </p:tgtEl>
                                        <p:attrNameLst>
                                          <p:attrName>style.visibility</p:attrName>
                                        </p:attrNameLst>
                                      </p:cBhvr>
                                      <p:to>
                                        <p:strVal val="visible"/>
                                      </p:to>
                                    </p:set>
                                    <p:animEffect transition="in" filter="fade">
                                      <p:cBhvr>
                                        <p:cTn id="7" dur="500"/>
                                        <p:tgtEl>
                                          <p:spTgt spid="198"/>
                                        </p:tgtEl>
                                      </p:cBhvr>
                                    </p:animEffect>
                                  </p:childTnLst>
                                </p:cTn>
                              </p:par>
                            </p:childTnLst>
                          </p:cTn>
                        </p:par>
                        <p:par>
                          <p:cTn id="8" fill="hold">
                            <p:stCondLst>
                              <p:cond delay="500"/>
                            </p:stCondLst>
                            <p:childTnLst>
                              <p:par>
                                <p:cTn id="9" presetID="1" presetClass="emph" presetSubtype="2" fill="hold" nodeType="afterEffect">
                                  <p:stCondLst>
                                    <p:cond delay="0"/>
                                  </p:stCondLst>
                                  <p:childTnLst>
                                    <p:animClr clrSpc="rgb" dir="cw">
                                      <p:cBhvr>
                                        <p:cTn id="10" dur="500" fill="hold"/>
                                        <p:tgtEl>
                                          <p:spTgt spid="100"/>
                                        </p:tgtEl>
                                        <p:attrNameLst>
                                          <p:attrName>fillcolor</p:attrName>
                                        </p:attrNameLst>
                                      </p:cBhvr>
                                      <p:to>
                                        <a:srgbClr val="9CBB5A"/>
                                      </p:to>
                                    </p:animClr>
                                    <p:set>
                                      <p:cBhvr>
                                        <p:cTn id="11" dur="500" fill="hold"/>
                                        <p:tgtEl>
                                          <p:spTgt spid="100"/>
                                        </p:tgtEl>
                                        <p:attrNameLst>
                                          <p:attrName>fill.type</p:attrName>
                                        </p:attrNameLst>
                                      </p:cBhvr>
                                      <p:to>
                                        <p:strVal val="solid"/>
                                      </p:to>
                                    </p:set>
                                    <p:set>
                                      <p:cBhvr>
                                        <p:cTn id="12" dur="500" fill="hold"/>
                                        <p:tgtEl>
                                          <p:spTgt spid="100"/>
                                        </p:tgtEl>
                                        <p:attrNameLst>
                                          <p:attrName>fill.on</p:attrName>
                                        </p:attrNameLst>
                                      </p:cBhvr>
                                      <p:to>
                                        <p:strVal val="true"/>
                                      </p:to>
                                    </p:set>
                                  </p:childTnLst>
                                </p:cTn>
                              </p:par>
                              <p:par>
                                <p:cTn id="13" presetID="1" presetClass="emph" presetSubtype="2" fill="hold" nodeType="withEffect">
                                  <p:stCondLst>
                                    <p:cond delay="0"/>
                                  </p:stCondLst>
                                  <p:childTnLst>
                                    <p:animClr clrSpc="rgb" dir="cw">
                                      <p:cBhvr>
                                        <p:cTn id="14" dur="500" fill="hold"/>
                                        <p:tgtEl>
                                          <p:spTgt spid="101"/>
                                        </p:tgtEl>
                                        <p:attrNameLst>
                                          <p:attrName>fillcolor</p:attrName>
                                        </p:attrNameLst>
                                      </p:cBhvr>
                                      <p:to>
                                        <a:srgbClr val="9CBB5A"/>
                                      </p:to>
                                    </p:animClr>
                                    <p:set>
                                      <p:cBhvr>
                                        <p:cTn id="15" dur="500" fill="hold"/>
                                        <p:tgtEl>
                                          <p:spTgt spid="101"/>
                                        </p:tgtEl>
                                        <p:attrNameLst>
                                          <p:attrName>fill.type</p:attrName>
                                        </p:attrNameLst>
                                      </p:cBhvr>
                                      <p:to>
                                        <p:strVal val="solid"/>
                                      </p:to>
                                    </p:set>
                                    <p:set>
                                      <p:cBhvr>
                                        <p:cTn id="16" dur="500" fill="hold"/>
                                        <p:tgtEl>
                                          <p:spTgt spid="101"/>
                                        </p:tgtEl>
                                        <p:attrNameLst>
                                          <p:attrName>fill.on</p:attrName>
                                        </p:attrNameLst>
                                      </p:cBhvr>
                                      <p:to>
                                        <p:strVal val="true"/>
                                      </p:to>
                                    </p:set>
                                  </p:childTnLst>
                                </p:cTn>
                              </p:par>
                              <p:par>
                                <p:cTn id="17" presetID="1" presetClass="emph" presetSubtype="2" fill="hold" nodeType="withEffect">
                                  <p:stCondLst>
                                    <p:cond delay="0"/>
                                  </p:stCondLst>
                                  <p:childTnLst>
                                    <p:animClr clrSpc="rgb" dir="cw">
                                      <p:cBhvr>
                                        <p:cTn id="18" dur="500" fill="hold"/>
                                        <p:tgtEl>
                                          <p:spTgt spid="102"/>
                                        </p:tgtEl>
                                        <p:attrNameLst>
                                          <p:attrName>fillcolor</p:attrName>
                                        </p:attrNameLst>
                                      </p:cBhvr>
                                      <p:to>
                                        <a:srgbClr val="9CBB5A"/>
                                      </p:to>
                                    </p:animClr>
                                    <p:set>
                                      <p:cBhvr>
                                        <p:cTn id="19" dur="500" fill="hold"/>
                                        <p:tgtEl>
                                          <p:spTgt spid="102"/>
                                        </p:tgtEl>
                                        <p:attrNameLst>
                                          <p:attrName>fill.type</p:attrName>
                                        </p:attrNameLst>
                                      </p:cBhvr>
                                      <p:to>
                                        <p:strVal val="solid"/>
                                      </p:to>
                                    </p:set>
                                    <p:set>
                                      <p:cBhvr>
                                        <p:cTn id="20" dur="500" fill="hold"/>
                                        <p:tgtEl>
                                          <p:spTgt spid="102"/>
                                        </p:tgtEl>
                                        <p:attrNameLst>
                                          <p:attrName>fill.on</p:attrName>
                                        </p:attrNameLst>
                                      </p:cBhvr>
                                      <p:to>
                                        <p:strVal val="true"/>
                                      </p:to>
                                    </p:set>
                                  </p:childTnLst>
                                </p:cTn>
                              </p:par>
                              <p:par>
                                <p:cTn id="21" presetID="1" presetClass="emph" presetSubtype="2" fill="hold" nodeType="withEffect">
                                  <p:stCondLst>
                                    <p:cond delay="0"/>
                                  </p:stCondLst>
                                  <p:childTnLst>
                                    <p:animClr clrSpc="rgb" dir="cw">
                                      <p:cBhvr>
                                        <p:cTn id="22" dur="500" fill="hold"/>
                                        <p:tgtEl>
                                          <p:spTgt spid="108"/>
                                        </p:tgtEl>
                                        <p:attrNameLst>
                                          <p:attrName>fillcolor</p:attrName>
                                        </p:attrNameLst>
                                      </p:cBhvr>
                                      <p:to>
                                        <a:srgbClr val="9CBB5A"/>
                                      </p:to>
                                    </p:animClr>
                                    <p:set>
                                      <p:cBhvr>
                                        <p:cTn id="23" dur="500" fill="hold"/>
                                        <p:tgtEl>
                                          <p:spTgt spid="108"/>
                                        </p:tgtEl>
                                        <p:attrNameLst>
                                          <p:attrName>fill.type</p:attrName>
                                        </p:attrNameLst>
                                      </p:cBhvr>
                                      <p:to>
                                        <p:strVal val="solid"/>
                                      </p:to>
                                    </p:set>
                                    <p:set>
                                      <p:cBhvr>
                                        <p:cTn id="24" dur="500" fill="hold"/>
                                        <p:tgtEl>
                                          <p:spTgt spid="108"/>
                                        </p:tgtEl>
                                        <p:attrNameLst>
                                          <p:attrName>fill.on</p:attrName>
                                        </p:attrNameLst>
                                      </p:cBhvr>
                                      <p:to>
                                        <p:strVal val="true"/>
                                      </p:to>
                                    </p:set>
                                  </p:childTnLst>
                                </p:cTn>
                              </p:par>
                              <p:par>
                                <p:cTn id="25" presetID="1" presetClass="emph" presetSubtype="2" fill="hold" nodeType="withEffect">
                                  <p:stCondLst>
                                    <p:cond delay="0"/>
                                  </p:stCondLst>
                                  <p:childTnLst>
                                    <p:animClr clrSpc="rgb" dir="cw">
                                      <p:cBhvr>
                                        <p:cTn id="26" dur="500" fill="hold"/>
                                        <p:tgtEl>
                                          <p:spTgt spid="111"/>
                                        </p:tgtEl>
                                        <p:attrNameLst>
                                          <p:attrName>fillcolor</p:attrName>
                                        </p:attrNameLst>
                                      </p:cBhvr>
                                      <p:to>
                                        <a:srgbClr val="9CBB5A"/>
                                      </p:to>
                                    </p:animClr>
                                    <p:set>
                                      <p:cBhvr>
                                        <p:cTn id="27" dur="500" fill="hold"/>
                                        <p:tgtEl>
                                          <p:spTgt spid="111"/>
                                        </p:tgtEl>
                                        <p:attrNameLst>
                                          <p:attrName>fill.type</p:attrName>
                                        </p:attrNameLst>
                                      </p:cBhvr>
                                      <p:to>
                                        <p:strVal val="solid"/>
                                      </p:to>
                                    </p:set>
                                    <p:set>
                                      <p:cBhvr>
                                        <p:cTn id="28" dur="500" fill="hold"/>
                                        <p:tgtEl>
                                          <p:spTgt spid="111"/>
                                        </p:tgtEl>
                                        <p:attrNameLst>
                                          <p:attrName>fill.on</p:attrName>
                                        </p:attrNameLst>
                                      </p:cBhvr>
                                      <p:to>
                                        <p:strVal val="true"/>
                                      </p:to>
                                    </p:set>
                                  </p:childTnLst>
                                </p:cTn>
                              </p:par>
                              <p:par>
                                <p:cTn id="29" presetID="1" presetClass="emph" presetSubtype="2" fill="hold" nodeType="withEffect">
                                  <p:stCondLst>
                                    <p:cond delay="0"/>
                                  </p:stCondLst>
                                  <p:childTnLst>
                                    <p:animClr clrSpc="rgb" dir="cw">
                                      <p:cBhvr>
                                        <p:cTn id="30" dur="500" fill="hold"/>
                                        <p:tgtEl>
                                          <p:spTgt spid="98"/>
                                        </p:tgtEl>
                                        <p:attrNameLst>
                                          <p:attrName>fillcolor</p:attrName>
                                        </p:attrNameLst>
                                      </p:cBhvr>
                                      <p:to>
                                        <a:srgbClr val="9CBB5A"/>
                                      </p:to>
                                    </p:animClr>
                                    <p:set>
                                      <p:cBhvr>
                                        <p:cTn id="31" dur="500" fill="hold"/>
                                        <p:tgtEl>
                                          <p:spTgt spid="98"/>
                                        </p:tgtEl>
                                        <p:attrNameLst>
                                          <p:attrName>fill.type</p:attrName>
                                        </p:attrNameLst>
                                      </p:cBhvr>
                                      <p:to>
                                        <p:strVal val="solid"/>
                                      </p:to>
                                    </p:set>
                                    <p:set>
                                      <p:cBhvr>
                                        <p:cTn id="32" dur="500" fill="hold"/>
                                        <p:tgtEl>
                                          <p:spTgt spid="98"/>
                                        </p:tgtEl>
                                        <p:attrNameLst>
                                          <p:attrName>fill.on</p:attrName>
                                        </p:attrNameLst>
                                      </p:cBhvr>
                                      <p:to>
                                        <p:strVal val="true"/>
                                      </p:to>
                                    </p:set>
                                  </p:childTnLst>
                                </p:cTn>
                              </p:par>
                              <p:par>
                                <p:cTn id="33" presetID="7" presetClass="emph" presetSubtype="2" fill="hold" nodeType="withEffect">
                                  <p:stCondLst>
                                    <p:cond delay="0"/>
                                  </p:stCondLst>
                                  <p:childTnLst>
                                    <p:animClr clrSpc="rgb" dir="cw">
                                      <p:cBhvr>
                                        <p:cTn id="34" dur="500" fill="hold"/>
                                        <p:tgtEl>
                                          <p:spTgt spid="98"/>
                                        </p:tgtEl>
                                        <p:attrNameLst>
                                          <p:attrName>stroke.color</p:attrName>
                                        </p:attrNameLst>
                                      </p:cBhvr>
                                      <p:to>
                                        <a:schemeClr val="tx1"/>
                                      </p:to>
                                    </p:animClr>
                                    <p:set>
                                      <p:cBhvr>
                                        <p:cTn id="35" dur="500" fill="hold"/>
                                        <p:tgtEl>
                                          <p:spTgt spid="98"/>
                                        </p:tgtEl>
                                        <p:attrNameLst>
                                          <p:attrName>stroke.on</p:attrName>
                                        </p:attrNameLst>
                                      </p:cBhvr>
                                      <p:to>
                                        <p:strVal val="true"/>
                                      </p:to>
                                    </p:set>
                                  </p:childTnLst>
                                </p:cTn>
                              </p:par>
                              <p:par>
                                <p:cTn id="36" presetID="1" presetClass="emph" presetSubtype="2" fill="hold" nodeType="withEffect">
                                  <p:stCondLst>
                                    <p:cond delay="0"/>
                                  </p:stCondLst>
                                  <p:childTnLst>
                                    <p:animClr clrSpc="rgb" dir="cw">
                                      <p:cBhvr>
                                        <p:cTn id="37" dur="500" fill="hold"/>
                                        <p:tgtEl>
                                          <p:spTgt spid="103"/>
                                        </p:tgtEl>
                                        <p:attrNameLst>
                                          <p:attrName>fillcolor</p:attrName>
                                        </p:attrNameLst>
                                      </p:cBhvr>
                                      <p:to>
                                        <a:srgbClr val="76D6FF"/>
                                      </p:to>
                                    </p:animClr>
                                    <p:set>
                                      <p:cBhvr>
                                        <p:cTn id="38" dur="500" fill="hold"/>
                                        <p:tgtEl>
                                          <p:spTgt spid="103"/>
                                        </p:tgtEl>
                                        <p:attrNameLst>
                                          <p:attrName>fill.type</p:attrName>
                                        </p:attrNameLst>
                                      </p:cBhvr>
                                      <p:to>
                                        <p:strVal val="solid"/>
                                      </p:to>
                                    </p:set>
                                    <p:set>
                                      <p:cBhvr>
                                        <p:cTn id="39" dur="500" fill="hold"/>
                                        <p:tgtEl>
                                          <p:spTgt spid="103"/>
                                        </p:tgtEl>
                                        <p:attrNameLst>
                                          <p:attrName>fill.on</p:attrName>
                                        </p:attrNameLst>
                                      </p:cBhvr>
                                      <p:to>
                                        <p:strVal val="true"/>
                                      </p:to>
                                    </p:set>
                                  </p:childTnLst>
                                </p:cTn>
                              </p:par>
                              <p:par>
                                <p:cTn id="40" presetID="1" presetClass="emph" presetSubtype="2" fill="hold" nodeType="withEffect">
                                  <p:stCondLst>
                                    <p:cond delay="0"/>
                                  </p:stCondLst>
                                  <p:childTnLst>
                                    <p:animClr clrSpc="rgb" dir="cw">
                                      <p:cBhvr>
                                        <p:cTn id="41" dur="500" fill="hold"/>
                                        <p:tgtEl>
                                          <p:spTgt spid="104"/>
                                        </p:tgtEl>
                                        <p:attrNameLst>
                                          <p:attrName>fillcolor</p:attrName>
                                        </p:attrNameLst>
                                      </p:cBhvr>
                                      <p:to>
                                        <a:srgbClr val="76D6FF"/>
                                      </p:to>
                                    </p:animClr>
                                    <p:set>
                                      <p:cBhvr>
                                        <p:cTn id="42" dur="500" fill="hold"/>
                                        <p:tgtEl>
                                          <p:spTgt spid="104"/>
                                        </p:tgtEl>
                                        <p:attrNameLst>
                                          <p:attrName>fill.type</p:attrName>
                                        </p:attrNameLst>
                                      </p:cBhvr>
                                      <p:to>
                                        <p:strVal val="solid"/>
                                      </p:to>
                                    </p:set>
                                    <p:set>
                                      <p:cBhvr>
                                        <p:cTn id="43" dur="500" fill="hold"/>
                                        <p:tgtEl>
                                          <p:spTgt spid="104"/>
                                        </p:tgtEl>
                                        <p:attrNameLst>
                                          <p:attrName>fill.on</p:attrName>
                                        </p:attrNameLst>
                                      </p:cBhvr>
                                      <p:to>
                                        <p:strVal val="true"/>
                                      </p:to>
                                    </p:set>
                                  </p:childTnLst>
                                </p:cTn>
                              </p:par>
                              <p:par>
                                <p:cTn id="44" presetID="1" presetClass="emph" presetSubtype="2" fill="hold" nodeType="withEffect">
                                  <p:stCondLst>
                                    <p:cond delay="0"/>
                                  </p:stCondLst>
                                  <p:childTnLst>
                                    <p:animClr clrSpc="rgb" dir="cw">
                                      <p:cBhvr>
                                        <p:cTn id="45" dur="500" fill="hold"/>
                                        <p:tgtEl>
                                          <p:spTgt spid="105"/>
                                        </p:tgtEl>
                                        <p:attrNameLst>
                                          <p:attrName>fillcolor</p:attrName>
                                        </p:attrNameLst>
                                      </p:cBhvr>
                                      <p:to>
                                        <a:srgbClr val="76D6FF"/>
                                      </p:to>
                                    </p:animClr>
                                    <p:set>
                                      <p:cBhvr>
                                        <p:cTn id="46" dur="500" fill="hold"/>
                                        <p:tgtEl>
                                          <p:spTgt spid="105"/>
                                        </p:tgtEl>
                                        <p:attrNameLst>
                                          <p:attrName>fill.type</p:attrName>
                                        </p:attrNameLst>
                                      </p:cBhvr>
                                      <p:to>
                                        <p:strVal val="solid"/>
                                      </p:to>
                                    </p:set>
                                    <p:set>
                                      <p:cBhvr>
                                        <p:cTn id="47" dur="500" fill="hold"/>
                                        <p:tgtEl>
                                          <p:spTgt spid="105"/>
                                        </p:tgtEl>
                                        <p:attrNameLst>
                                          <p:attrName>fill.on</p:attrName>
                                        </p:attrNameLst>
                                      </p:cBhvr>
                                      <p:to>
                                        <p:strVal val="true"/>
                                      </p:to>
                                    </p:set>
                                  </p:childTnLst>
                                </p:cTn>
                              </p:par>
                              <p:par>
                                <p:cTn id="48" presetID="1" presetClass="emph" presetSubtype="2" fill="hold" nodeType="withEffect">
                                  <p:stCondLst>
                                    <p:cond delay="0"/>
                                  </p:stCondLst>
                                  <p:childTnLst>
                                    <p:animClr clrSpc="rgb" dir="cw">
                                      <p:cBhvr>
                                        <p:cTn id="49" dur="500" fill="hold"/>
                                        <p:tgtEl>
                                          <p:spTgt spid="106"/>
                                        </p:tgtEl>
                                        <p:attrNameLst>
                                          <p:attrName>fillcolor</p:attrName>
                                        </p:attrNameLst>
                                      </p:cBhvr>
                                      <p:to>
                                        <a:srgbClr val="FFD579"/>
                                      </p:to>
                                    </p:animClr>
                                    <p:set>
                                      <p:cBhvr>
                                        <p:cTn id="50" dur="500" fill="hold"/>
                                        <p:tgtEl>
                                          <p:spTgt spid="106"/>
                                        </p:tgtEl>
                                        <p:attrNameLst>
                                          <p:attrName>fill.type</p:attrName>
                                        </p:attrNameLst>
                                      </p:cBhvr>
                                      <p:to>
                                        <p:strVal val="solid"/>
                                      </p:to>
                                    </p:set>
                                    <p:set>
                                      <p:cBhvr>
                                        <p:cTn id="51" dur="500" fill="hold"/>
                                        <p:tgtEl>
                                          <p:spTgt spid="106"/>
                                        </p:tgtEl>
                                        <p:attrNameLst>
                                          <p:attrName>fill.on</p:attrName>
                                        </p:attrNameLst>
                                      </p:cBhvr>
                                      <p:to>
                                        <p:strVal val="true"/>
                                      </p:to>
                                    </p:set>
                                  </p:childTnLst>
                                </p:cTn>
                              </p:par>
                              <p:par>
                                <p:cTn id="52" presetID="1" presetClass="emph" presetSubtype="2" fill="hold" nodeType="withEffect">
                                  <p:stCondLst>
                                    <p:cond delay="0"/>
                                  </p:stCondLst>
                                  <p:childTnLst>
                                    <p:animClr clrSpc="rgb" dir="cw">
                                      <p:cBhvr>
                                        <p:cTn id="53" dur="500" fill="hold"/>
                                        <p:tgtEl>
                                          <p:spTgt spid="107"/>
                                        </p:tgtEl>
                                        <p:attrNameLst>
                                          <p:attrName>fillcolor</p:attrName>
                                        </p:attrNameLst>
                                      </p:cBhvr>
                                      <p:to>
                                        <a:srgbClr val="FFD579"/>
                                      </p:to>
                                    </p:animClr>
                                    <p:set>
                                      <p:cBhvr>
                                        <p:cTn id="54" dur="500" fill="hold"/>
                                        <p:tgtEl>
                                          <p:spTgt spid="107"/>
                                        </p:tgtEl>
                                        <p:attrNameLst>
                                          <p:attrName>fill.type</p:attrName>
                                        </p:attrNameLst>
                                      </p:cBhvr>
                                      <p:to>
                                        <p:strVal val="solid"/>
                                      </p:to>
                                    </p:set>
                                    <p:set>
                                      <p:cBhvr>
                                        <p:cTn id="55" dur="500" fill="hold"/>
                                        <p:tgtEl>
                                          <p:spTgt spid="107"/>
                                        </p:tgtEl>
                                        <p:attrNameLst>
                                          <p:attrName>fill.on</p:attrName>
                                        </p:attrNameLst>
                                      </p:cBhvr>
                                      <p:to>
                                        <p:strVal val="true"/>
                                      </p:to>
                                    </p:set>
                                  </p:childTnLst>
                                </p:cTn>
                              </p:par>
                              <p:par>
                                <p:cTn id="56" presetID="1" presetClass="emph" presetSubtype="2" fill="hold" nodeType="withEffect">
                                  <p:stCondLst>
                                    <p:cond delay="0"/>
                                  </p:stCondLst>
                                  <p:childTnLst>
                                    <p:animClr clrSpc="rgb" dir="cw">
                                      <p:cBhvr>
                                        <p:cTn id="57" dur="500" fill="hold"/>
                                        <p:tgtEl>
                                          <p:spTgt spid="110"/>
                                        </p:tgtEl>
                                        <p:attrNameLst>
                                          <p:attrName>fillcolor</p:attrName>
                                        </p:attrNameLst>
                                      </p:cBhvr>
                                      <p:to>
                                        <a:srgbClr val="FFD579"/>
                                      </p:to>
                                    </p:animClr>
                                    <p:set>
                                      <p:cBhvr>
                                        <p:cTn id="58" dur="500" fill="hold"/>
                                        <p:tgtEl>
                                          <p:spTgt spid="110"/>
                                        </p:tgtEl>
                                        <p:attrNameLst>
                                          <p:attrName>fill.type</p:attrName>
                                        </p:attrNameLst>
                                      </p:cBhvr>
                                      <p:to>
                                        <p:strVal val="solid"/>
                                      </p:to>
                                    </p:set>
                                    <p:set>
                                      <p:cBhvr>
                                        <p:cTn id="59" dur="500" fill="hold"/>
                                        <p:tgtEl>
                                          <p:spTgt spid="110"/>
                                        </p:tgtEl>
                                        <p:attrNameLst>
                                          <p:attrName>fill.on</p:attrName>
                                        </p:attrNameLst>
                                      </p:cBhvr>
                                      <p:to>
                                        <p:strVal val="true"/>
                                      </p:to>
                                    </p:set>
                                  </p:childTnLst>
                                </p:cTn>
                              </p:par>
                              <p:par>
                                <p:cTn id="60" presetID="1" presetClass="emph" presetSubtype="2" fill="hold" nodeType="withEffect">
                                  <p:stCondLst>
                                    <p:cond delay="0"/>
                                  </p:stCondLst>
                                  <p:childTnLst>
                                    <p:animClr clrSpc="rgb" dir="cw">
                                      <p:cBhvr>
                                        <p:cTn id="61" dur="500" fill="hold"/>
                                        <p:tgtEl>
                                          <p:spTgt spid="164"/>
                                        </p:tgtEl>
                                        <p:attrNameLst>
                                          <p:attrName>fillcolor</p:attrName>
                                        </p:attrNameLst>
                                      </p:cBhvr>
                                      <p:to>
                                        <a:srgbClr val="FFD579"/>
                                      </p:to>
                                    </p:animClr>
                                    <p:set>
                                      <p:cBhvr>
                                        <p:cTn id="62" dur="500" fill="hold"/>
                                        <p:tgtEl>
                                          <p:spTgt spid="164"/>
                                        </p:tgtEl>
                                        <p:attrNameLst>
                                          <p:attrName>fill.type</p:attrName>
                                        </p:attrNameLst>
                                      </p:cBhvr>
                                      <p:to>
                                        <p:strVal val="solid"/>
                                      </p:to>
                                    </p:set>
                                    <p:set>
                                      <p:cBhvr>
                                        <p:cTn id="63" dur="500" fill="hold"/>
                                        <p:tgtEl>
                                          <p:spTgt spid="164"/>
                                        </p:tgtEl>
                                        <p:attrNameLst>
                                          <p:attrName>fill.on</p:attrName>
                                        </p:attrNameLst>
                                      </p:cBhvr>
                                      <p:to>
                                        <p:strVal val="true"/>
                                      </p:to>
                                    </p:set>
                                  </p:childTnLst>
                                </p:cTn>
                              </p:par>
                              <p:par>
                                <p:cTn id="64" presetID="7" presetClass="emph" presetSubtype="2" fill="hold" nodeType="withEffect">
                                  <p:stCondLst>
                                    <p:cond delay="0"/>
                                  </p:stCondLst>
                                  <p:childTnLst>
                                    <p:animClr clrSpc="rgb" dir="cw">
                                      <p:cBhvr>
                                        <p:cTn id="65" dur="500" fill="hold"/>
                                        <p:tgtEl>
                                          <p:spTgt spid="93"/>
                                        </p:tgtEl>
                                        <p:attrNameLst>
                                          <p:attrName>stroke.color</p:attrName>
                                        </p:attrNameLst>
                                      </p:cBhvr>
                                      <p:to>
                                        <a:schemeClr val="tx1"/>
                                      </p:to>
                                    </p:animClr>
                                    <p:set>
                                      <p:cBhvr>
                                        <p:cTn id="66" dur="500" fill="hold"/>
                                        <p:tgtEl>
                                          <p:spTgt spid="93"/>
                                        </p:tgtEl>
                                        <p:attrNameLst>
                                          <p:attrName>stroke.on</p:attrName>
                                        </p:attrNameLst>
                                      </p:cBhvr>
                                      <p:to>
                                        <p:strVal val="true"/>
                                      </p:to>
                                    </p:set>
                                  </p:childTnLst>
                                </p:cTn>
                              </p:par>
                              <p:par>
                                <p:cTn id="67" presetID="1" presetClass="emph" presetSubtype="2" fill="hold" nodeType="withEffect">
                                  <p:stCondLst>
                                    <p:cond delay="0"/>
                                  </p:stCondLst>
                                  <p:childTnLst>
                                    <p:animClr clrSpc="rgb" dir="cw">
                                      <p:cBhvr>
                                        <p:cTn id="68" dur="500" fill="hold"/>
                                        <p:tgtEl>
                                          <p:spTgt spid="93"/>
                                        </p:tgtEl>
                                        <p:attrNameLst>
                                          <p:attrName>fillcolor</p:attrName>
                                        </p:attrNameLst>
                                      </p:cBhvr>
                                      <p:to>
                                        <a:srgbClr val="FFD579"/>
                                      </p:to>
                                    </p:animClr>
                                    <p:set>
                                      <p:cBhvr>
                                        <p:cTn id="69" dur="500" fill="hold"/>
                                        <p:tgtEl>
                                          <p:spTgt spid="93"/>
                                        </p:tgtEl>
                                        <p:attrNameLst>
                                          <p:attrName>fill.type</p:attrName>
                                        </p:attrNameLst>
                                      </p:cBhvr>
                                      <p:to>
                                        <p:strVal val="solid"/>
                                      </p:to>
                                    </p:set>
                                    <p:set>
                                      <p:cBhvr>
                                        <p:cTn id="70" dur="500" fill="hold"/>
                                        <p:tgtEl>
                                          <p:spTgt spid="93"/>
                                        </p:tgtEl>
                                        <p:attrNameLst>
                                          <p:attrName>fill.on</p:attrName>
                                        </p:attrNameLst>
                                      </p:cBhvr>
                                      <p:to>
                                        <p:strVal val="true"/>
                                      </p:to>
                                    </p:set>
                                  </p:childTnLst>
                                </p:cTn>
                              </p:par>
                              <p:par>
                                <p:cTn id="71" presetID="7" presetClass="emph" presetSubtype="2" fill="hold" nodeType="withEffect">
                                  <p:stCondLst>
                                    <p:cond delay="0"/>
                                  </p:stCondLst>
                                  <p:childTnLst>
                                    <p:animClr clrSpc="rgb" dir="cw">
                                      <p:cBhvr>
                                        <p:cTn id="72" dur="500" fill="hold"/>
                                        <p:tgtEl>
                                          <p:spTgt spid="104"/>
                                        </p:tgtEl>
                                        <p:attrNameLst>
                                          <p:attrName>stroke.color</p:attrName>
                                        </p:attrNameLst>
                                      </p:cBhvr>
                                      <p:to>
                                        <a:schemeClr val="tx1"/>
                                      </p:to>
                                    </p:animClr>
                                    <p:set>
                                      <p:cBhvr>
                                        <p:cTn id="73" dur="500" fill="hold"/>
                                        <p:tgtEl>
                                          <p:spTgt spid="104"/>
                                        </p:tgtEl>
                                        <p:attrNameLst>
                                          <p:attrName>stroke.on</p:attrName>
                                        </p:attrNameLst>
                                      </p:cBhvr>
                                      <p:to>
                                        <p:strVal val="true"/>
                                      </p:to>
                                    </p:se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grpId="0" nodeType="clickEffect">
                                  <p:stCondLst>
                                    <p:cond delay="0"/>
                                  </p:stCondLst>
                                  <p:childTnLst>
                                    <p:set>
                                      <p:cBhvr>
                                        <p:cTn id="77" dur="1" fill="hold">
                                          <p:stCondLst>
                                            <p:cond delay="0"/>
                                          </p:stCondLst>
                                        </p:cTn>
                                        <p:tgtEl>
                                          <p:spTgt spid="10"/>
                                        </p:tgtEl>
                                        <p:attrNameLst>
                                          <p:attrName>style.visibility</p:attrName>
                                        </p:attrNameLst>
                                      </p:cBhvr>
                                      <p:to>
                                        <p:strVal val="visible"/>
                                      </p:to>
                                    </p:set>
                                    <p:animEffect transition="in" filter="fade">
                                      <p:cBhvr>
                                        <p:cTn id="78" dur="500"/>
                                        <p:tgtEl>
                                          <p:spTgt spid="10"/>
                                        </p:tgtEl>
                                      </p:cBhvr>
                                    </p:animEffect>
                                  </p:childTnLst>
                                </p:cTn>
                              </p:par>
                              <p:par>
                                <p:cTn id="79" presetID="10" presetClass="entr" presetSubtype="0" fill="hold" nodeType="withEffect">
                                  <p:stCondLst>
                                    <p:cond delay="0"/>
                                  </p:stCondLst>
                                  <p:childTnLst>
                                    <p:set>
                                      <p:cBhvr>
                                        <p:cTn id="80" dur="1" fill="hold">
                                          <p:stCondLst>
                                            <p:cond delay="0"/>
                                          </p:stCondLst>
                                        </p:cTn>
                                        <p:tgtEl>
                                          <p:spTgt spid="13"/>
                                        </p:tgtEl>
                                        <p:attrNameLst>
                                          <p:attrName>style.visibility</p:attrName>
                                        </p:attrNameLst>
                                      </p:cBhvr>
                                      <p:to>
                                        <p:strVal val="visible"/>
                                      </p:to>
                                    </p:set>
                                    <p:animEffect transition="in" filter="fade">
                                      <p:cBhvr>
                                        <p:cTn id="81" dur="500"/>
                                        <p:tgtEl>
                                          <p:spTgt spid="13"/>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11"/>
                                        </p:tgtEl>
                                        <p:attrNameLst>
                                          <p:attrName>style.visibility</p:attrName>
                                        </p:attrNameLst>
                                      </p:cBhvr>
                                      <p:to>
                                        <p:strVal val="visible"/>
                                      </p:to>
                                    </p:set>
                                    <p:animEffect transition="in" filter="fade">
                                      <p:cBhvr>
                                        <p:cTn id="8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p:nvPr/>
        </p:nvSpPr>
        <p:spPr>
          <a:xfrm>
            <a:off x="0" y="704851"/>
            <a:ext cx="9144000" cy="738279"/>
          </a:xfrm>
          <a:prstGeom prst="rect">
            <a:avLst/>
          </a:prstGeom>
        </p:spPr>
        <p:txBody>
          <a:bodyPr wrap="square">
            <a:spAutoFit/>
          </a:bodyPr>
          <a:lstStyle/>
          <a:p>
            <a:pPr marL="228600" lvl="0">
              <a:lnSpc>
                <a:spcPct val="115000"/>
              </a:lnSpc>
              <a:buClr>
                <a:srgbClr val="000000"/>
              </a:buClr>
            </a:pPr>
            <a:r>
              <a:rPr lang="en-US" sz="2000" dirty="0">
                <a:solidFill>
                  <a:srgbClr val="000000"/>
                </a:solidFill>
              </a:rPr>
              <a:t>Recall the Morse-</a:t>
            </a:r>
            <a:r>
              <a:rPr lang="en-US" sz="2000" dirty="0" err="1">
                <a:solidFill>
                  <a:srgbClr val="000000"/>
                </a:solidFill>
              </a:rPr>
              <a:t>Smale</a:t>
            </a:r>
            <a:r>
              <a:rPr lang="en-US" sz="2000" dirty="0">
                <a:solidFill>
                  <a:srgbClr val="000000"/>
                </a:solidFill>
              </a:rPr>
              <a:t> Complex:</a:t>
            </a:r>
          </a:p>
          <a:p>
            <a:pPr marL="857250" lvl="1" indent="-228600">
              <a:lnSpc>
                <a:spcPct val="115000"/>
              </a:lnSpc>
              <a:buClr>
                <a:srgbClr val="000000"/>
              </a:buClr>
              <a:buFont typeface="Arial"/>
              <a:buChar char="–"/>
            </a:pPr>
            <a:r>
              <a:rPr lang="en-US" dirty="0">
                <a:solidFill>
                  <a:srgbClr val="000000"/>
                </a:solidFill>
              </a:rPr>
              <a:t>What if we do not have a smooth representation?</a:t>
            </a:r>
            <a:endParaRPr lang="en" dirty="0">
              <a:solidFill>
                <a:srgbClr val="000000"/>
              </a:solidFill>
            </a:endParaRPr>
          </a:p>
        </p:txBody>
      </p:sp>
      <p:sp>
        <p:nvSpPr>
          <p:cNvPr id="2" name="Slide Number Placeholder 1"/>
          <p:cNvSpPr>
            <a:spLocks noGrp="1"/>
          </p:cNvSpPr>
          <p:nvPr>
            <p:ph type="sldNum" sz="quarter" idx="12"/>
          </p:nvPr>
        </p:nvSpPr>
        <p:spPr/>
        <p:txBody>
          <a:bodyPr/>
          <a:lstStyle/>
          <a:p>
            <a:fld id="{0C9D9FE6-5D08-3B48-9104-2B1B3E27A71F}" type="slidenum">
              <a:rPr lang="en-US" smtClean="0"/>
              <a:t>27</a:t>
            </a:fld>
            <a:endParaRPr lang="en-US"/>
          </a:p>
        </p:txBody>
      </p:sp>
      <p:sp>
        <p:nvSpPr>
          <p:cNvPr id="3" name="Title 2"/>
          <p:cNvSpPr>
            <a:spLocks noGrp="1"/>
          </p:cNvSpPr>
          <p:nvPr>
            <p:ph type="title"/>
          </p:nvPr>
        </p:nvSpPr>
        <p:spPr>
          <a:solidFill>
            <a:schemeClr val="accent3"/>
          </a:solidFill>
        </p:spPr>
        <p:txBody>
          <a:bodyPr>
            <a:normAutofit/>
          </a:bodyPr>
          <a:lstStyle/>
          <a:p>
            <a:r>
              <a:rPr lang="en-US" sz="3700"/>
              <a:t>Analyze: Morse-</a:t>
            </a:r>
            <a:r>
              <a:rPr lang="en-US" sz="3700" err="1"/>
              <a:t>Smale</a:t>
            </a:r>
            <a:r>
              <a:rPr lang="en-US" sz="3700"/>
              <a:t> Approximation Errors</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284871" y="2388590"/>
            <a:ext cx="3022300" cy="3022300"/>
          </a:xfrm>
          <a:prstGeom prst="rect">
            <a:avLst/>
          </a:prstGeom>
        </p:spPr>
      </p:pic>
      <p:sp>
        <p:nvSpPr>
          <p:cNvPr id="5" name="Rectangle 4"/>
          <p:cNvSpPr/>
          <p:nvPr/>
        </p:nvSpPr>
        <p:spPr>
          <a:xfrm>
            <a:off x="1974761" y="2388590"/>
            <a:ext cx="942609" cy="583210"/>
          </a:xfrm>
          <a:prstGeom prst="rect">
            <a:avLst/>
          </a:prstGeom>
          <a:noFill/>
          <a:ln w="28575">
            <a:solidFill>
              <a:schemeClr val="tx1"/>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6" name="Group 15"/>
          <p:cNvGrpSpPr/>
          <p:nvPr/>
        </p:nvGrpSpPr>
        <p:grpSpPr>
          <a:xfrm>
            <a:off x="1969477" y="1882933"/>
            <a:ext cx="6520345" cy="2886014"/>
            <a:chOff x="1969477" y="1882933"/>
            <a:chExt cx="6520345" cy="2886014"/>
          </a:xfrm>
        </p:grpSpPr>
        <p:cxnSp>
          <p:nvCxnSpPr>
            <p:cNvPr id="7" name="Straight Connector 6"/>
            <p:cNvCxnSpPr/>
            <p:nvPr/>
          </p:nvCxnSpPr>
          <p:spPr>
            <a:xfrm flipV="1">
              <a:off x="1969477" y="1882933"/>
              <a:ext cx="1920878" cy="505657"/>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4" name="Straight Connector 83"/>
            <p:cNvCxnSpPr/>
            <p:nvPr/>
          </p:nvCxnSpPr>
          <p:spPr>
            <a:xfrm flipV="1">
              <a:off x="2917370" y="1882933"/>
              <a:ext cx="5572452" cy="505657"/>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5" name="Straight Connector 84"/>
            <p:cNvCxnSpPr/>
            <p:nvPr/>
          </p:nvCxnSpPr>
          <p:spPr>
            <a:xfrm>
              <a:off x="1969477" y="2971800"/>
              <a:ext cx="1920878" cy="1797147"/>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6" name="Straight Connector 85"/>
            <p:cNvCxnSpPr/>
            <p:nvPr/>
          </p:nvCxnSpPr>
          <p:spPr>
            <a:xfrm>
              <a:off x="2917370" y="2971800"/>
              <a:ext cx="5572452" cy="1797147"/>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pic>
        <p:nvPicPr>
          <p:cNvPr id="83" name="Picture 82"/>
          <p:cNvPicPr>
            <a:picLocks noChangeAspect="1"/>
          </p:cNvPicPr>
          <p:nvPr/>
        </p:nvPicPr>
        <p:blipFill rotWithShape="1">
          <a:blip r:embed="rId3">
            <a:extLst>
              <a:ext uri="{28A0092B-C50C-407E-A947-70E740481C1C}">
                <a14:useLocalDpi xmlns:a14="http://schemas.microsoft.com/office/drawing/2010/main" val="0"/>
              </a:ext>
            </a:extLst>
          </a:blip>
          <a:srcRect l="12774" t="80443" r="56058" b="1"/>
          <a:stretch/>
        </p:blipFill>
        <p:spPr>
          <a:xfrm rot="10800000">
            <a:off x="3890355" y="1882933"/>
            <a:ext cx="4599467" cy="2886014"/>
          </a:xfrm>
          <a:prstGeom prst="rect">
            <a:avLst/>
          </a:prstGeom>
          <a:ln w="28575">
            <a:solidFill>
              <a:schemeClr val="tx1"/>
            </a:solidFill>
            <a:prstDash val="dash"/>
          </a:ln>
        </p:spPr>
      </p:pic>
      <p:sp>
        <p:nvSpPr>
          <p:cNvPr id="93" name="Oval 92"/>
          <p:cNvSpPr/>
          <p:nvPr/>
        </p:nvSpPr>
        <p:spPr>
          <a:xfrm>
            <a:off x="7044442" y="2848853"/>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p:cNvSpPr/>
          <p:nvPr/>
        </p:nvSpPr>
        <p:spPr>
          <a:xfrm>
            <a:off x="4771109" y="3640706"/>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p:cNvSpPr/>
          <p:nvPr/>
        </p:nvSpPr>
        <p:spPr>
          <a:xfrm>
            <a:off x="4150639" y="3340340"/>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p:cNvSpPr/>
          <p:nvPr/>
        </p:nvSpPr>
        <p:spPr>
          <a:xfrm>
            <a:off x="4071698" y="4134041"/>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p:cNvSpPr/>
          <p:nvPr/>
        </p:nvSpPr>
        <p:spPr>
          <a:xfrm>
            <a:off x="5416426" y="3035899"/>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p:cNvSpPr/>
          <p:nvPr/>
        </p:nvSpPr>
        <p:spPr>
          <a:xfrm>
            <a:off x="4312966" y="2419799"/>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Oval 110"/>
          <p:cNvSpPr/>
          <p:nvPr/>
        </p:nvSpPr>
        <p:spPr>
          <a:xfrm>
            <a:off x="6105265" y="4359829"/>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p:cNvSpPr/>
          <p:nvPr/>
        </p:nvSpPr>
        <p:spPr>
          <a:xfrm>
            <a:off x="7016306" y="3894581"/>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p:cNvSpPr/>
          <p:nvPr/>
        </p:nvSpPr>
        <p:spPr>
          <a:xfrm>
            <a:off x="7964748" y="3208717"/>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104"/>
          <p:cNvSpPr/>
          <p:nvPr/>
        </p:nvSpPr>
        <p:spPr>
          <a:xfrm>
            <a:off x="7894408" y="2716430"/>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p:cNvSpPr/>
          <p:nvPr/>
        </p:nvSpPr>
        <p:spPr>
          <a:xfrm>
            <a:off x="7490483" y="2378957"/>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p:cNvSpPr/>
          <p:nvPr/>
        </p:nvSpPr>
        <p:spPr>
          <a:xfrm>
            <a:off x="6925521" y="2026340"/>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p:cNvSpPr/>
          <p:nvPr/>
        </p:nvSpPr>
        <p:spPr>
          <a:xfrm>
            <a:off x="6350438" y="2497468"/>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Oval 163"/>
          <p:cNvSpPr/>
          <p:nvPr/>
        </p:nvSpPr>
        <p:spPr>
          <a:xfrm>
            <a:off x="7019759" y="3347211"/>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Group 28"/>
          <p:cNvGrpSpPr/>
          <p:nvPr/>
        </p:nvGrpSpPr>
        <p:grpSpPr>
          <a:xfrm>
            <a:off x="4201215" y="2247439"/>
            <a:ext cx="3893050" cy="2241907"/>
            <a:chOff x="4201215" y="2247439"/>
            <a:chExt cx="3893050" cy="2241907"/>
          </a:xfrm>
        </p:grpSpPr>
        <p:cxnSp>
          <p:nvCxnSpPr>
            <p:cNvPr id="66" name="Straight Connector 65"/>
            <p:cNvCxnSpPr>
              <a:stCxn id="111" idx="1"/>
              <a:endCxn id="164" idx="2"/>
            </p:cNvCxnSpPr>
            <p:nvPr/>
          </p:nvCxnSpPr>
          <p:spPr>
            <a:xfrm flipV="1">
              <a:off x="6143200" y="3476728"/>
              <a:ext cx="876559" cy="921036"/>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75" name="Straight Connector 74"/>
            <p:cNvCxnSpPr>
              <a:stCxn id="93" idx="6"/>
              <a:endCxn id="105" idx="2"/>
            </p:cNvCxnSpPr>
            <p:nvPr/>
          </p:nvCxnSpPr>
          <p:spPr>
            <a:xfrm flipV="1">
              <a:off x="7303476" y="2845947"/>
              <a:ext cx="590932" cy="132423"/>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a:stCxn id="101" idx="7"/>
              <a:endCxn id="98" idx="3"/>
            </p:cNvCxnSpPr>
            <p:nvPr/>
          </p:nvCxnSpPr>
          <p:spPr>
            <a:xfrm flipV="1">
              <a:off x="4292797" y="3861805"/>
              <a:ext cx="516247" cy="310171"/>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12" name="Straight Connector 111"/>
            <p:cNvCxnSpPr>
              <a:stCxn id="101" idx="0"/>
              <a:endCxn id="100" idx="4"/>
            </p:cNvCxnSpPr>
            <p:nvPr/>
          </p:nvCxnSpPr>
          <p:spPr>
            <a:xfrm flipV="1">
              <a:off x="4201215" y="3599374"/>
              <a:ext cx="78941" cy="534667"/>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14" name="Straight Connector 113"/>
            <p:cNvCxnSpPr>
              <a:stCxn id="100" idx="0"/>
              <a:endCxn id="108" idx="3"/>
            </p:cNvCxnSpPr>
            <p:nvPr/>
          </p:nvCxnSpPr>
          <p:spPr>
            <a:xfrm flipV="1">
              <a:off x="4280156" y="2640898"/>
              <a:ext cx="70745" cy="699442"/>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17" name="Straight Connector 116"/>
            <p:cNvCxnSpPr>
              <a:stCxn id="102" idx="1"/>
              <a:endCxn id="108" idx="5"/>
            </p:cNvCxnSpPr>
            <p:nvPr/>
          </p:nvCxnSpPr>
          <p:spPr>
            <a:xfrm flipH="1" flipV="1">
              <a:off x="4534065" y="2640898"/>
              <a:ext cx="920296" cy="432936"/>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22" name="Straight Connector 121"/>
            <p:cNvCxnSpPr>
              <a:stCxn id="98" idx="7"/>
              <a:endCxn id="102" idx="3"/>
            </p:cNvCxnSpPr>
            <p:nvPr/>
          </p:nvCxnSpPr>
          <p:spPr>
            <a:xfrm flipV="1">
              <a:off x="4992208" y="3256998"/>
              <a:ext cx="462153" cy="421643"/>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25" name="Straight Connector 124"/>
            <p:cNvCxnSpPr>
              <a:stCxn id="98" idx="5"/>
              <a:endCxn id="111" idx="2"/>
            </p:cNvCxnSpPr>
            <p:nvPr/>
          </p:nvCxnSpPr>
          <p:spPr>
            <a:xfrm>
              <a:off x="4992208" y="3861805"/>
              <a:ext cx="1113057" cy="627541"/>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28" name="Straight Connector 127"/>
            <p:cNvCxnSpPr>
              <a:stCxn id="103" idx="3"/>
              <a:endCxn id="111" idx="7"/>
            </p:cNvCxnSpPr>
            <p:nvPr/>
          </p:nvCxnSpPr>
          <p:spPr>
            <a:xfrm flipH="1">
              <a:off x="6326364" y="4115680"/>
              <a:ext cx="727877" cy="282084"/>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31" name="Straight Connector 130"/>
            <p:cNvCxnSpPr>
              <a:stCxn id="104" idx="3"/>
              <a:endCxn id="103" idx="7"/>
            </p:cNvCxnSpPr>
            <p:nvPr/>
          </p:nvCxnSpPr>
          <p:spPr>
            <a:xfrm flipH="1">
              <a:off x="7237405" y="3429816"/>
              <a:ext cx="765278" cy="502700"/>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34" name="Straight Connector 133"/>
            <p:cNvCxnSpPr>
              <a:stCxn id="105" idx="4"/>
              <a:endCxn id="104" idx="0"/>
            </p:cNvCxnSpPr>
            <p:nvPr/>
          </p:nvCxnSpPr>
          <p:spPr>
            <a:xfrm>
              <a:off x="8023925" y="2975464"/>
              <a:ext cx="70340" cy="233253"/>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42" name="Straight Connector 141"/>
            <p:cNvCxnSpPr>
              <a:stCxn id="105" idx="1"/>
              <a:endCxn id="106" idx="5"/>
            </p:cNvCxnSpPr>
            <p:nvPr/>
          </p:nvCxnSpPr>
          <p:spPr>
            <a:xfrm flipH="1" flipV="1">
              <a:off x="7711582" y="2600056"/>
              <a:ext cx="220761" cy="154309"/>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47" name="Straight Connector 146"/>
            <p:cNvCxnSpPr>
              <a:stCxn id="106" idx="3"/>
              <a:endCxn id="93" idx="7"/>
            </p:cNvCxnSpPr>
            <p:nvPr/>
          </p:nvCxnSpPr>
          <p:spPr>
            <a:xfrm flipH="1">
              <a:off x="7265541" y="2600056"/>
              <a:ext cx="262877" cy="286732"/>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50" name="Straight Connector 149"/>
            <p:cNvCxnSpPr>
              <a:stCxn id="106" idx="1"/>
              <a:endCxn id="107" idx="5"/>
            </p:cNvCxnSpPr>
            <p:nvPr/>
          </p:nvCxnSpPr>
          <p:spPr>
            <a:xfrm flipH="1" flipV="1">
              <a:off x="7146620" y="2247439"/>
              <a:ext cx="381798" cy="169453"/>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53" name="Straight Connector 152"/>
            <p:cNvCxnSpPr>
              <a:stCxn id="110" idx="7"/>
              <a:endCxn id="107" idx="3"/>
            </p:cNvCxnSpPr>
            <p:nvPr/>
          </p:nvCxnSpPr>
          <p:spPr>
            <a:xfrm flipV="1">
              <a:off x="6571537" y="2247439"/>
              <a:ext cx="391919" cy="287964"/>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57" name="Straight Connector 156"/>
            <p:cNvCxnSpPr>
              <a:stCxn id="102" idx="7"/>
              <a:endCxn id="110" idx="3"/>
            </p:cNvCxnSpPr>
            <p:nvPr/>
          </p:nvCxnSpPr>
          <p:spPr>
            <a:xfrm flipV="1">
              <a:off x="5637525" y="2718567"/>
              <a:ext cx="750848" cy="355267"/>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60" name="Straight Connector 159"/>
            <p:cNvCxnSpPr>
              <a:stCxn id="93" idx="1"/>
              <a:endCxn id="110" idx="5"/>
            </p:cNvCxnSpPr>
            <p:nvPr/>
          </p:nvCxnSpPr>
          <p:spPr>
            <a:xfrm flipH="1" flipV="1">
              <a:off x="6571537" y="2718567"/>
              <a:ext cx="510840" cy="168221"/>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65" name="Straight Connector 164"/>
            <p:cNvCxnSpPr>
              <a:stCxn id="164" idx="4"/>
              <a:endCxn id="103" idx="1"/>
            </p:cNvCxnSpPr>
            <p:nvPr/>
          </p:nvCxnSpPr>
          <p:spPr>
            <a:xfrm flipH="1">
              <a:off x="7054241" y="3606245"/>
              <a:ext cx="95035" cy="326271"/>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69" name="Straight Connector 168"/>
            <p:cNvCxnSpPr>
              <a:stCxn id="93" idx="4"/>
              <a:endCxn id="164" idx="7"/>
            </p:cNvCxnSpPr>
            <p:nvPr/>
          </p:nvCxnSpPr>
          <p:spPr>
            <a:xfrm>
              <a:off x="7173959" y="3107887"/>
              <a:ext cx="66899" cy="277259"/>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91" name="Straight Connector 190"/>
            <p:cNvCxnSpPr>
              <a:stCxn id="98" idx="1"/>
              <a:endCxn id="100" idx="6"/>
            </p:cNvCxnSpPr>
            <p:nvPr/>
          </p:nvCxnSpPr>
          <p:spPr>
            <a:xfrm flipH="1" flipV="1">
              <a:off x="4409673" y="3469857"/>
              <a:ext cx="399371" cy="208784"/>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60" name="Straight Connector 59"/>
            <p:cNvCxnSpPr>
              <a:stCxn id="93" idx="5"/>
              <a:endCxn id="104" idx="2"/>
            </p:cNvCxnSpPr>
            <p:nvPr/>
          </p:nvCxnSpPr>
          <p:spPr>
            <a:xfrm>
              <a:off x="7265541" y="3069952"/>
              <a:ext cx="699207" cy="268282"/>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63" name="Straight Connector 62"/>
            <p:cNvCxnSpPr>
              <a:stCxn id="98" idx="6"/>
              <a:endCxn id="93" idx="3"/>
            </p:cNvCxnSpPr>
            <p:nvPr/>
          </p:nvCxnSpPr>
          <p:spPr>
            <a:xfrm flipV="1">
              <a:off x="5030143" y="3069952"/>
              <a:ext cx="2052234" cy="700271"/>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69" name="Straight Connector 68"/>
            <p:cNvCxnSpPr>
              <a:stCxn id="108" idx="4"/>
              <a:endCxn id="98" idx="0"/>
            </p:cNvCxnSpPr>
            <p:nvPr/>
          </p:nvCxnSpPr>
          <p:spPr>
            <a:xfrm>
              <a:off x="4442483" y="2678833"/>
              <a:ext cx="458143" cy="961873"/>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72" name="Straight Connector 71"/>
            <p:cNvCxnSpPr>
              <a:stCxn id="107" idx="4"/>
              <a:endCxn id="93" idx="0"/>
            </p:cNvCxnSpPr>
            <p:nvPr/>
          </p:nvCxnSpPr>
          <p:spPr>
            <a:xfrm>
              <a:off x="7055038" y="2285374"/>
              <a:ext cx="118921" cy="563479"/>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81" name="Straight Connector 80"/>
            <p:cNvCxnSpPr>
              <a:stCxn id="110" idx="4"/>
              <a:endCxn id="111" idx="0"/>
            </p:cNvCxnSpPr>
            <p:nvPr/>
          </p:nvCxnSpPr>
          <p:spPr>
            <a:xfrm flipH="1">
              <a:off x="6234782" y="2756502"/>
              <a:ext cx="245173" cy="1603327"/>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grpSp>
      <p:cxnSp>
        <p:nvCxnSpPr>
          <p:cNvPr id="127" name="Straight Connector 126"/>
          <p:cNvCxnSpPr/>
          <p:nvPr/>
        </p:nvCxnSpPr>
        <p:spPr>
          <a:xfrm flipV="1">
            <a:off x="5027799" y="3067604"/>
            <a:ext cx="2052234" cy="700271"/>
          </a:xfrm>
          <a:prstGeom prst="line">
            <a:avLst/>
          </a:prstGeom>
          <a:ln w="76200">
            <a:solidFill>
              <a:schemeClr val="accent2">
                <a:lumMod val="60000"/>
                <a:lumOff val="40000"/>
              </a:schemeClr>
            </a:solidFill>
            <a:prstDash val="solid"/>
            <a:headEnd type="none" w="med" len="med"/>
            <a:tailEnd type="triangle" w="med" len="med"/>
          </a:ln>
        </p:spPr>
        <p:style>
          <a:lnRef idx="2">
            <a:schemeClr val="accent1"/>
          </a:lnRef>
          <a:fillRef idx="0">
            <a:schemeClr val="accent1"/>
          </a:fillRef>
          <a:effectRef idx="1">
            <a:schemeClr val="accent1"/>
          </a:effectRef>
          <a:fontRef idx="minor">
            <a:schemeClr val="tx1"/>
          </a:fontRef>
        </p:style>
      </p:cxnSp>
      <p:grpSp>
        <p:nvGrpSpPr>
          <p:cNvPr id="30" name="Group 29"/>
          <p:cNvGrpSpPr/>
          <p:nvPr/>
        </p:nvGrpSpPr>
        <p:grpSpPr>
          <a:xfrm>
            <a:off x="4290453" y="2283026"/>
            <a:ext cx="3671951" cy="2203972"/>
            <a:chOff x="4290453" y="2283026"/>
            <a:chExt cx="3671951" cy="2203972"/>
          </a:xfrm>
        </p:grpSpPr>
        <p:cxnSp>
          <p:nvCxnSpPr>
            <p:cNvPr id="89" name="Straight Connector 88"/>
            <p:cNvCxnSpPr/>
            <p:nvPr/>
          </p:nvCxnSpPr>
          <p:spPr>
            <a:xfrm flipV="1">
              <a:off x="7301132" y="2843599"/>
              <a:ext cx="590932" cy="132423"/>
            </a:xfrm>
            <a:prstGeom prst="line">
              <a:avLst/>
            </a:prstGeom>
            <a:ln w="76200">
              <a:solidFill>
                <a:schemeClr val="accent2">
                  <a:lumMod val="60000"/>
                  <a:lumOff val="4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90" name="Straight Connector 89"/>
            <p:cNvCxnSpPr/>
            <p:nvPr/>
          </p:nvCxnSpPr>
          <p:spPr>
            <a:xfrm flipV="1">
              <a:off x="4290453" y="3859457"/>
              <a:ext cx="516247" cy="310171"/>
            </a:xfrm>
            <a:prstGeom prst="line">
              <a:avLst/>
            </a:prstGeom>
            <a:ln w="76200">
              <a:solidFill>
                <a:schemeClr val="accent2">
                  <a:lumMod val="60000"/>
                  <a:lumOff val="40000"/>
                </a:schemeClr>
              </a:solidFill>
              <a:prstDash val="solid"/>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95" name="Straight Connector 94"/>
            <p:cNvCxnSpPr/>
            <p:nvPr/>
          </p:nvCxnSpPr>
          <p:spPr>
            <a:xfrm flipV="1">
              <a:off x="4989864" y="3254650"/>
              <a:ext cx="462153" cy="421643"/>
            </a:xfrm>
            <a:prstGeom prst="line">
              <a:avLst/>
            </a:prstGeom>
            <a:ln w="76200">
              <a:solidFill>
                <a:schemeClr val="accent2">
                  <a:lumMod val="60000"/>
                  <a:lumOff val="4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96" name="Straight Connector 95"/>
            <p:cNvCxnSpPr/>
            <p:nvPr/>
          </p:nvCxnSpPr>
          <p:spPr>
            <a:xfrm>
              <a:off x="4989864" y="3859457"/>
              <a:ext cx="1113057" cy="627541"/>
            </a:xfrm>
            <a:prstGeom prst="line">
              <a:avLst/>
            </a:prstGeom>
            <a:ln w="76200">
              <a:solidFill>
                <a:schemeClr val="accent2">
                  <a:lumMod val="60000"/>
                  <a:lumOff val="4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15" name="Straight Connector 114"/>
            <p:cNvCxnSpPr/>
            <p:nvPr/>
          </p:nvCxnSpPr>
          <p:spPr>
            <a:xfrm flipH="1">
              <a:off x="7263197" y="2597708"/>
              <a:ext cx="262877" cy="286732"/>
            </a:xfrm>
            <a:prstGeom prst="line">
              <a:avLst/>
            </a:prstGeom>
            <a:ln w="76200">
              <a:solidFill>
                <a:schemeClr val="accent2">
                  <a:lumMod val="60000"/>
                  <a:lumOff val="40000"/>
                </a:schemeClr>
              </a:solidFill>
              <a:prstDash val="solid"/>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120" name="Straight Connector 119"/>
            <p:cNvCxnSpPr/>
            <p:nvPr/>
          </p:nvCxnSpPr>
          <p:spPr>
            <a:xfrm flipH="1" flipV="1">
              <a:off x="6569193" y="2716219"/>
              <a:ext cx="510840" cy="168221"/>
            </a:xfrm>
            <a:prstGeom prst="line">
              <a:avLst/>
            </a:prstGeom>
            <a:ln w="76200">
              <a:solidFill>
                <a:schemeClr val="accent2">
                  <a:lumMod val="60000"/>
                  <a:lumOff val="4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21" name="Straight Connector 120"/>
            <p:cNvCxnSpPr/>
            <p:nvPr/>
          </p:nvCxnSpPr>
          <p:spPr>
            <a:xfrm flipH="1">
              <a:off x="7051897" y="3603897"/>
              <a:ext cx="95035" cy="326271"/>
            </a:xfrm>
            <a:prstGeom prst="line">
              <a:avLst/>
            </a:prstGeom>
            <a:ln w="76200">
              <a:solidFill>
                <a:schemeClr val="accent2">
                  <a:lumMod val="60000"/>
                  <a:lumOff val="4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23" name="Straight Connector 122"/>
            <p:cNvCxnSpPr/>
            <p:nvPr/>
          </p:nvCxnSpPr>
          <p:spPr>
            <a:xfrm>
              <a:off x="7171615" y="3105539"/>
              <a:ext cx="66899" cy="277259"/>
            </a:xfrm>
            <a:prstGeom prst="line">
              <a:avLst/>
            </a:prstGeom>
            <a:ln w="76200">
              <a:solidFill>
                <a:schemeClr val="accent2">
                  <a:lumMod val="60000"/>
                  <a:lumOff val="4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24" name="Straight Connector 123"/>
            <p:cNvCxnSpPr/>
            <p:nvPr/>
          </p:nvCxnSpPr>
          <p:spPr>
            <a:xfrm flipH="1" flipV="1">
              <a:off x="4407329" y="3467509"/>
              <a:ext cx="399371" cy="208784"/>
            </a:xfrm>
            <a:prstGeom prst="line">
              <a:avLst/>
            </a:prstGeom>
            <a:ln w="76200">
              <a:solidFill>
                <a:schemeClr val="accent2">
                  <a:lumMod val="60000"/>
                  <a:lumOff val="4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26" name="Straight Connector 125"/>
            <p:cNvCxnSpPr/>
            <p:nvPr/>
          </p:nvCxnSpPr>
          <p:spPr>
            <a:xfrm>
              <a:off x="7263197" y="3067604"/>
              <a:ext cx="699207" cy="268282"/>
            </a:xfrm>
            <a:prstGeom prst="line">
              <a:avLst/>
            </a:prstGeom>
            <a:ln w="76200">
              <a:solidFill>
                <a:schemeClr val="accent2">
                  <a:lumMod val="60000"/>
                  <a:lumOff val="4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29" name="Straight Connector 128"/>
            <p:cNvCxnSpPr/>
            <p:nvPr/>
          </p:nvCxnSpPr>
          <p:spPr>
            <a:xfrm>
              <a:off x="4440139" y="2676485"/>
              <a:ext cx="458143" cy="961873"/>
            </a:xfrm>
            <a:prstGeom prst="line">
              <a:avLst/>
            </a:prstGeom>
            <a:ln w="76200">
              <a:solidFill>
                <a:schemeClr val="accent2">
                  <a:lumMod val="60000"/>
                  <a:lumOff val="40000"/>
                </a:schemeClr>
              </a:solidFill>
              <a:prstDash val="solid"/>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130" name="Straight Connector 129"/>
            <p:cNvCxnSpPr/>
            <p:nvPr/>
          </p:nvCxnSpPr>
          <p:spPr>
            <a:xfrm>
              <a:off x="7052694" y="2283026"/>
              <a:ext cx="118921" cy="563479"/>
            </a:xfrm>
            <a:prstGeom prst="line">
              <a:avLst/>
            </a:prstGeom>
            <a:ln w="76200">
              <a:solidFill>
                <a:schemeClr val="accent2">
                  <a:lumMod val="60000"/>
                  <a:lumOff val="40000"/>
                </a:schemeClr>
              </a:solidFill>
              <a:prstDash val="solid"/>
              <a:headEnd type="none" w="med" len="med"/>
              <a:tailEnd type="triangle" w="med" len="med"/>
            </a:ln>
          </p:spPr>
          <p:style>
            <a:lnRef idx="2">
              <a:schemeClr val="accent1"/>
            </a:lnRef>
            <a:fillRef idx="0">
              <a:schemeClr val="accent1"/>
            </a:fillRef>
            <a:effectRef idx="1">
              <a:schemeClr val="accent1"/>
            </a:effectRef>
            <a:fontRef idx="minor">
              <a:schemeClr val="tx1"/>
            </a:fontRef>
          </p:style>
        </p:cxnSp>
      </p:grpSp>
      <p:sp>
        <p:nvSpPr>
          <p:cNvPr id="31" name="Oval 30"/>
          <p:cNvSpPr/>
          <p:nvPr/>
        </p:nvSpPr>
        <p:spPr>
          <a:xfrm rot="20414203">
            <a:off x="4575942" y="3029672"/>
            <a:ext cx="2954074" cy="696362"/>
          </a:xfrm>
          <a:prstGeom prst="ellipse">
            <a:avLst/>
          </a:prstGeom>
          <a:noFill/>
          <a:ln w="7620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3" name="Straight Connector 132"/>
          <p:cNvCxnSpPr>
            <a:stCxn id="31" idx="4"/>
            <a:endCxn id="135" idx="0"/>
          </p:cNvCxnSpPr>
          <p:nvPr/>
        </p:nvCxnSpPr>
        <p:spPr>
          <a:xfrm flipH="1">
            <a:off x="4950000" y="3705525"/>
            <a:ext cx="1220711" cy="1794613"/>
          </a:xfrm>
          <a:prstGeom prst="line">
            <a:avLst/>
          </a:prstGeom>
          <a:ln w="76200">
            <a:solidFill>
              <a:schemeClr val="accent2"/>
            </a:solidFill>
          </a:ln>
        </p:spPr>
        <p:style>
          <a:lnRef idx="2">
            <a:schemeClr val="accent1"/>
          </a:lnRef>
          <a:fillRef idx="0">
            <a:schemeClr val="accent1"/>
          </a:fillRef>
          <a:effectRef idx="1">
            <a:schemeClr val="accent1"/>
          </a:effectRef>
          <a:fontRef idx="minor">
            <a:schemeClr val="tx1"/>
          </a:fontRef>
        </p:style>
      </p:cxnSp>
      <p:sp>
        <p:nvSpPr>
          <p:cNvPr id="135" name="Rectangle 134"/>
          <p:cNvSpPr/>
          <p:nvPr/>
        </p:nvSpPr>
        <p:spPr>
          <a:xfrm>
            <a:off x="3665218" y="5500138"/>
            <a:ext cx="2569564" cy="914400"/>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dirty="0" smtClean="0"/>
              <a:t>Missed extrema due to over-connected graph</a:t>
            </a:r>
            <a:endParaRPr lang="en-US" dirty="0"/>
          </a:p>
        </p:txBody>
      </p:sp>
      <p:sp>
        <p:nvSpPr>
          <p:cNvPr id="136" name="Rectangle 135"/>
          <p:cNvSpPr/>
          <p:nvPr/>
        </p:nvSpPr>
        <p:spPr>
          <a:xfrm>
            <a:off x="564099" y="3119030"/>
            <a:ext cx="8015802" cy="1703023"/>
          </a:xfrm>
          <a:prstGeom prst="rect">
            <a:avLst/>
          </a:prstGeom>
          <a:solidFill>
            <a:schemeClr val="accent3">
              <a:alpha val="74902"/>
            </a:schemeClr>
          </a:solidFill>
          <a:ln w="38100" cmpd="sng">
            <a:solidFill>
              <a:schemeClr val="bg1"/>
            </a:solidFill>
          </a:ln>
        </p:spPr>
        <p:style>
          <a:lnRef idx="1">
            <a:schemeClr val="accent4"/>
          </a:lnRef>
          <a:fillRef idx="3">
            <a:schemeClr val="accent4"/>
          </a:fillRef>
          <a:effectRef idx="2">
            <a:schemeClr val="accent4"/>
          </a:effectRef>
          <a:fontRef idx="minor">
            <a:schemeClr val="lt1"/>
          </a:fontRef>
        </p:style>
        <p:txBody>
          <a:bodyPr rtlCol="0" anchor="ctr"/>
          <a:lstStyle/>
          <a:p>
            <a:pPr marL="915988" indent="-458788"/>
            <a:r>
              <a:rPr lang="en-US" dirty="0" smtClean="0"/>
              <a:t>A Comparative Study of Morse Complex Approximation using Different Neighborhood Graphs. Dan </a:t>
            </a:r>
            <a:r>
              <a:rPr lang="en-US" dirty="0"/>
              <a:t>Maljovec</a:t>
            </a:r>
            <a:r>
              <a:rPr lang="en-US" dirty="0"/>
              <a:t>, </a:t>
            </a:r>
            <a:r>
              <a:rPr lang="en-US" dirty="0" err="1" smtClean="0"/>
              <a:t>Avishek</a:t>
            </a:r>
            <a:r>
              <a:rPr lang="en-US" dirty="0" smtClean="0"/>
              <a:t> </a:t>
            </a:r>
            <a:r>
              <a:rPr lang="en-US" dirty="0" err="1" smtClean="0"/>
              <a:t>Saha</a:t>
            </a:r>
            <a:r>
              <a:rPr lang="en-US" dirty="0" smtClean="0"/>
              <a:t>, Peter Lindstrom, Peer-</a:t>
            </a:r>
            <a:r>
              <a:rPr lang="en-US" dirty="0" err="1" smtClean="0"/>
              <a:t>Timo</a:t>
            </a:r>
            <a:r>
              <a:rPr lang="en-US" dirty="0" smtClean="0"/>
              <a:t> Bremer, </a:t>
            </a:r>
            <a:r>
              <a:rPr lang="en-US" dirty="0" err="1" smtClean="0"/>
              <a:t>Bei</a:t>
            </a:r>
            <a:r>
              <a:rPr lang="en-US" dirty="0" smtClean="0"/>
              <a:t> </a:t>
            </a:r>
            <a:r>
              <a:rPr lang="en-US" dirty="0"/>
              <a:t>Wang, </a:t>
            </a:r>
            <a:r>
              <a:rPr lang="en-US" dirty="0" smtClean="0"/>
              <a:t>Carlos Correa, </a:t>
            </a:r>
            <a:r>
              <a:rPr lang="en-US" dirty="0"/>
              <a:t>and Valerio </a:t>
            </a:r>
            <a:r>
              <a:rPr lang="en-US" dirty="0" smtClean="0"/>
              <a:t>Pascucci</a:t>
            </a:r>
            <a:r>
              <a:rPr lang="en-US" dirty="0" smtClean="0"/>
              <a:t>. Topology-Based Methods in Visualization (</a:t>
            </a:r>
            <a:r>
              <a:rPr lang="en-US" dirty="0" err="1" smtClean="0"/>
              <a:t>TopoInVis</a:t>
            </a:r>
            <a:r>
              <a:rPr lang="en-US" dirty="0"/>
              <a:t>), </a:t>
            </a:r>
            <a:r>
              <a:rPr lang="en-US" dirty="0" smtClean="0"/>
              <a:t>2013.</a:t>
            </a:r>
          </a:p>
        </p:txBody>
      </p:sp>
    </p:spTree>
    <p:extLst>
      <p:ext uri="{BB962C8B-B14F-4D97-AF65-F5344CB8AC3E}">
        <p14:creationId xmlns:p14="http://schemas.microsoft.com/office/powerpoint/2010/main" val="1052270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par>
                                <p:cTn id="8" presetID="10" presetClass="entr" presetSubtype="0" fill="hold" nodeType="withEffect">
                                  <p:stCondLst>
                                    <p:cond delay="0"/>
                                  </p:stCondLst>
                                  <p:childTnLst>
                                    <p:set>
                                      <p:cBhvr>
                                        <p:cTn id="9" dur="1" fill="hold">
                                          <p:stCondLst>
                                            <p:cond delay="0"/>
                                          </p:stCondLst>
                                        </p:cTn>
                                        <p:tgtEl>
                                          <p:spTgt spid="127"/>
                                        </p:tgtEl>
                                        <p:attrNameLst>
                                          <p:attrName>style.visibility</p:attrName>
                                        </p:attrNameLst>
                                      </p:cBhvr>
                                      <p:to>
                                        <p:strVal val="visible"/>
                                      </p:to>
                                    </p:set>
                                    <p:animEffect transition="in" filter="fade">
                                      <p:cBhvr>
                                        <p:cTn id="10" dur="500"/>
                                        <p:tgtEl>
                                          <p:spTgt spid="127"/>
                                        </p:tgtEl>
                                      </p:cBhvr>
                                    </p:animEffect>
                                  </p:childTnLst>
                                </p:cTn>
                              </p:par>
                            </p:childTnLst>
                          </p:cTn>
                        </p:par>
                        <p:par>
                          <p:cTn id="11" fill="hold">
                            <p:stCondLst>
                              <p:cond delay="500"/>
                            </p:stCondLst>
                            <p:childTnLst>
                              <p:par>
                                <p:cTn id="12" presetID="1" presetClass="emph" presetSubtype="2" fill="hold" nodeType="afterEffect">
                                  <p:stCondLst>
                                    <p:cond delay="0"/>
                                  </p:stCondLst>
                                  <p:childTnLst>
                                    <p:animClr clrSpc="rgb" dir="cw">
                                      <p:cBhvr>
                                        <p:cTn id="13" dur="500" fill="hold"/>
                                        <p:tgtEl>
                                          <p:spTgt spid="100"/>
                                        </p:tgtEl>
                                        <p:attrNameLst>
                                          <p:attrName>fillcolor</p:attrName>
                                        </p:attrNameLst>
                                      </p:cBhvr>
                                      <p:to>
                                        <a:srgbClr val="FFD579"/>
                                      </p:to>
                                    </p:animClr>
                                    <p:set>
                                      <p:cBhvr>
                                        <p:cTn id="14" dur="500" fill="hold"/>
                                        <p:tgtEl>
                                          <p:spTgt spid="100"/>
                                        </p:tgtEl>
                                        <p:attrNameLst>
                                          <p:attrName>fill.type</p:attrName>
                                        </p:attrNameLst>
                                      </p:cBhvr>
                                      <p:to>
                                        <p:strVal val="solid"/>
                                      </p:to>
                                    </p:set>
                                    <p:set>
                                      <p:cBhvr>
                                        <p:cTn id="15" dur="500" fill="hold"/>
                                        <p:tgtEl>
                                          <p:spTgt spid="100"/>
                                        </p:tgtEl>
                                        <p:attrNameLst>
                                          <p:attrName>fill.on</p:attrName>
                                        </p:attrNameLst>
                                      </p:cBhvr>
                                      <p:to>
                                        <p:strVal val="true"/>
                                      </p:to>
                                    </p:set>
                                  </p:childTnLst>
                                </p:cTn>
                              </p:par>
                              <p:par>
                                <p:cTn id="16" presetID="1" presetClass="emph" presetSubtype="2" fill="hold" nodeType="withEffect">
                                  <p:stCondLst>
                                    <p:cond delay="0"/>
                                  </p:stCondLst>
                                  <p:childTnLst>
                                    <p:animClr clrSpc="rgb" dir="cw">
                                      <p:cBhvr>
                                        <p:cTn id="17" dur="500" fill="hold"/>
                                        <p:tgtEl>
                                          <p:spTgt spid="101"/>
                                        </p:tgtEl>
                                        <p:attrNameLst>
                                          <p:attrName>fillcolor</p:attrName>
                                        </p:attrNameLst>
                                      </p:cBhvr>
                                      <p:to>
                                        <a:srgbClr val="FFD579"/>
                                      </p:to>
                                    </p:animClr>
                                    <p:set>
                                      <p:cBhvr>
                                        <p:cTn id="18" dur="500" fill="hold"/>
                                        <p:tgtEl>
                                          <p:spTgt spid="101"/>
                                        </p:tgtEl>
                                        <p:attrNameLst>
                                          <p:attrName>fill.type</p:attrName>
                                        </p:attrNameLst>
                                      </p:cBhvr>
                                      <p:to>
                                        <p:strVal val="solid"/>
                                      </p:to>
                                    </p:set>
                                    <p:set>
                                      <p:cBhvr>
                                        <p:cTn id="19" dur="500" fill="hold"/>
                                        <p:tgtEl>
                                          <p:spTgt spid="101"/>
                                        </p:tgtEl>
                                        <p:attrNameLst>
                                          <p:attrName>fill.on</p:attrName>
                                        </p:attrNameLst>
                                      </p:cBhvr>
                                      <p:to>
                                        <p:strVal val="true"/>
                                      </p:to>
                                    </p:set>
                                  </p:childTnLst>
                                </p:cTn>
                              </p:par>
                              <p:par>
                                <p:cTn id="20" presetID="1" presetClass="emph" presetSubtype="2" fill="hold" nodeType="withEffect">
                                  <p:stCondLst>
                                    <p:cond delay="0"/>
                                  </p:stCondLst>
                                  <p:childTnLst>
                                    <p:animClr clrSpc="rgb" dir="cw">
                                      <p:cBhvr>
                                        <p:cTn id="21" dur="500" fill="hold"/>
                                        <p:tgtEl>
                                          <p:spTgt spid="102"/>
                                        </p:tgtEl>
                                        <p:attrNameLst>
                                          <p:attrName>fillcolor</p:attrName>
                                        </p:attrNameLst>
                                      </p:cBhvr>
                                      <p:to>
                                        <a:srgbClr val="FFD579"/>
                                      </p:to>
                                    </p:animClr>
                                    <p:set>
                                      <p:cBhvr>
                                        <p:cTn id="22" dur="500" fill="hold"/>
                                        <p:tgtEl>
                                          <p:spTgt spid="102"/>
                                        </p:tgtEl>
                                        <p:attrNameLst>
                                          <p:attrName>fill.type</p:attrName>
                                        </p:attrNameLst>
                                      </p:cBhvr>
                                      <p:to>
                                        <p:strVal val="solid"/>
                                      </p:to>
                                    </p:set>
                                    <p:set>
                                      <p:cBhvr>
                                        <p:cTn id="23" dur="500" fill="hold"/>
                                        <p:tgtEl>
                                          <p:spTgt spid="102"/>
                                        </p:tgtEl>
                                        <p:attrNameLst>
                                          <p:attrName>fill.on</p:attrName>
                                        </p:attrNameLst>
                                      </p:cBhvr>
                                      <p:to>
                                        <p:strVal val="true"/>
                                      </p:to>
                                    </p:set>
                                  </p:childTnLst>
                                </p:cTn>
                              </p:par>
                              <p:par>
                                <p:cTn id="24" presetID="1" presetClass="emph" presetSubtype="2" fill="hold" nodeType="withEffect">
                                  <p:stCondLst>
                                    <p:cond delay="0"/>
                                  </p:stCondLst>
                                  <p:childTnLst>
                                    <p:animClr clrSpc="rgb" dir="cw">
                                      <p:cBhvr>
                                        <p:cTn id="25" dur="500" fill="hold"/>
                                        <p:tgtEl>
                                          <p:spTgt spid="108"/>
                                        </p:tgtEl>
                                        <p:attrNameLst>
                                          <p:attrName>fillcolor</p:attrName>
                                        </p:attrNameLst>
                                      </p:cBhvr>
                                      <p:to>
                                        <a:srgbClr val="FFD579"/>
                                      </p:to>
                                    </p:animClr>
                                    <p:set>
                                      <p:cBhvr>
                                        <p:cTn id="26" dur="500" fill="hold"/>
                                        <p:tgtEl>
                                          <p:spTgt spid="108"/>
                                        </p:tgtEl>
                                        <p:attrNameLst>
                                          <p:attrName>fill.type</p:attrName>
                                        </p:attrNameLst>
                                      </p:cBhvr>
                                      <p:to>
                                        <p:strVal val="solid"/>
                                      </p:to>
                                    </p:set>
                                    <p:set>
                                      <p:cBhvr>
                                        <p:cTn id="27" dur="500" fill="hold"/>
                                        <p:tgtEl>
                                          <p:spTgt spid="108"/>
                                        </p:tgtEl>
                                        <p:attrNameLst>
                                          <p:attrName>fill.on</p:attrName>
                                        </p:attrNameLst>
                                      </p:cBhvr>
                                      <p:to>
                                        <p:strVal val="true"/>
                                      </p:to>
                                    </p:set>
                                  </p:childTnLst>
                                </p:cTn>
                              </p:par>
                              <p:par>
                                <p:cTn id="28" presetID="1" presetClass="emph" presetSubtype="2" fill="hold" nodeType="withEffect">
                                  <p:stCondLst>
                                    <p:cond delay="0"/>
                                  </p:stCondLst>
                                  <p:childTnLst>
                                    <p:animClr clrSpc="rgb" dir="cw">
                                      <p:cBhvr>
                                        <p:cTn id="29" dur="500" fill="hold"/>
                                        <p:tgtEl>
                                          <p:spTgt spid="111"/>
                                        </p:tgtEl>
                                        <p:attrNameLst>
                                          <p:attrName>fillcolor</p:attrName>
                                        </p:attrNameLst>
                                      </p:cBhvr>
                                      <p:to>
                                        <a:srgbClr val="FFD579"/>
                                      </p:to>
                                    </p:animClr>
                                    <p:set>
                                      <p:cBhvr>
                                        <p:cTn id="30" dur="500" fill="hold"/>
                                        <p:tgtEl>
                                          <p:spTgt spid="111"/>
                                        </p:tgtEl>
                                        <p:attrNameLst>
                                          <p:attrName>fill.type</p:attrName>
                                        </p:attrNameLst>
                                      </p:cBhvr>
                                      <p:to>
                                        <p:strVal val="solid"/>
                                      </p:to>
                                    </p:set>
                                    <p:set>
                                      <p:cBhvr>
                                        <p:cTn id="31" dur="500" fill="hold"/>
                                        <p:tgtEl>
                                          <p:spTgt spid="111"/>
                                        </p:tgtEl>
                                        <p:attrNameLst>
                                          <p:attrName>fill.on</p:attrName>
                                        </p:attrNameLst>
                                      </p:cBhvr>
                                      <p:to>
                                        <p:strVal val="true"/>
                                      </p:to>
                                    </p:set>
                                  </p:childTnLst>
                                </p:cTn>
                              </p:par>
                              <p:par>
                                <p:cTn id="32" presetID="1" presetClass="emph" presetSubtype="2" fill="hold" nodeType="withEffect">
                                  <p:stCondLst>
                                    <p:cond delay="0"/>
                                  </p:stCondLst>
                                  <p:childTnLst>
                                    <p:animClr clrSpc="rgb" dir="cw">
                                      <p:cBhvr>
                                        <p:cTn id="33" dur="500" fill="hold"/>
                                        <p:tgtEl>
                                          <p:spTgt spid="98"/>
                                        </p:tgtEl>
                                        <p:attrNameLst>
                                          <p:attrName>fillcolor</p:attrName>
                                        </p:attrNameLst>
                                      </p:cBhvr>
                                      <p:to>
                                        <a:srgbClr val="FFD579"/>
                                      </p:to>
                                    </p:animClr>
                                    <p:set>
                                      <p:cBhvr>
                                        <p:cTn id="34" dur="500" fill="hold"/>
                                        <p:tgtEl>
                                          <p:spTgt spid="98"/>
                                        </p:tgtEl>
                                        <p:attrNameLst>
                                          <p:attrName>fill.type</p:attrName>
                                        </p:attrNameLst>
                                      </p:cBhvr>
                                      <p:to>
                                        <p:strVal val="solid"/>
                                      </p:to>
                                    </p:set>
                                    <p:set>
                                      <p:cBhvr>
                                        <p:cTn id="35" dur="500" fill="hold"/>
                                        <p:tgtEl>
                                          <p:spTgt spid="98"/>
                                        </p:tgtEl>
                                        <p:attrNameLst>
                                          <p:attrName>fill.on</p:attrName>
                                        </p:attrNameLst>
                                      </p:cBhvr>
                                      <p:to>
                                        <p:strVal val="true"/>
                                      </p:to>
                                    </p:set>
                                  </p:childTnLst>
                                </p:cTn>
                              </p:par>
                              <p:par>
                                <p:cTn id="36" presetID="1" presetClass="emph" presetSubtype="2" fill="hold" nodeType="withEffect">
                                  <p:stCondLst>
                                    <p:cond delay="0"/>
                                  </p:stCondLst>
                                  <p:childTnLst>
                                    <p:animClr clrSpc="rgb" dir="cw">
                                      <p:cBhvr>
                                        <p:cTn id="37" dur="500" fill="hold"/>
                                        <p:tgtEl>
                                          <p:spTgt spid="103"/>
                                        </p:tgtEl>
                                        <p:attrNameLst>
                                          <p:attrName>fillcolor</p:attrName>
                                        </p:attrNameLst>
                                      </p:cBhvr>
                                      <p:to>
                                        <a:srgbClr val="FFD579"/>
                                      </p:to>
                                    </p:animClr>
                                    <p:set>
                                      <p:cBhvr>
                                        <p:cTn id="38" dur="500" fill="hold"/>
                                        <p:tgtEl>
                                          <p:spTgt spid="103"/>
                                        </p:tgtEl>
                                        <p:attrNameLst>
                                          <p:attrName>fill.type</p:attrName>
                                        </p:attrNameLst>
                                      </p:cBhvr>
                                      <p:to>
                                        <p:strVal val="solid"/>
                                      </p:to>
                                    </p:set>
                                    <p:set>
                                      <p:cBhvr>
                                        <p:cTn id="39" dur="500" fill="hold"/>
                                        <p:tgtEl>
                                          <p:spTgt spid="103"/>
                                        </p:tgtEl>
                                        <p:attrNameLst>
                                          <p:attrName>fill.on</p:attrName>
                                        </p:attrNameLst>
                                      </p:cBhvr>
                                      <p:to>
                                        <p:strVal val="true"/>
                                      </p:to>
                                    </p:set>
                                  </p:childTnLst>
                                </p:cTn>
                              </p:par>
                              <p:par>
                                <p:cTn id="40" presetID="1" presetClass="emph" presetSubtype="2" fill="hold" nodeType="withEffect">
                                  <p:stCondLst>
                                    <p:cond delay="0"/>
                                  </p:stCondLst>
                                  <p:childTnLst>
                                    <p:animClr clrSpc="rgb" dir="cw">
                                      <p:cBhvr>
                                        <p:cTn id="41" dur="500" fill="hold"/>
                                        <p:tgtEl>
                                          <p:spTgt spid="164"/>
                                        </p:tgtEl>
                                        <p:attrNameLst>
                                          <p:attrName>fillcolor</p:attrName>
                                        </p:attrNameLst>
                                      </p:cBhvr>
                                      <p:to>
                                        <a:srgbClr val="FFD579"/>
                                      </p:to>
                                    </p:animClr>
                                    <p:set>
                                      <p:cBhvr>
                                        <p:cTn id="42" dur="500" fill="hold"/>
                                        <p:tgtEl>
                                          <p:spTgt spid="164"/>
                                        </p:tgtEl>
                                        <p:attrNameLst>
                                          <p:attrName>fill.type</p:attrName>
                                        </p:attrNameLst>
                                      </p:cBhvr>
                                      <p:to>
                                        <p:strVal val="solid"/>
                                      </p:to>
                                    </p:set>
                                    <p:set>
                                      <p:cBhvr>
                                        <p:cTn id="43" dur="500" fill="hold"/>
                                        <p:tgtEl>
                                          <p:spTgt spid="164"/>
                                        </p:tgtEl>
                                        <p:attrNameLst>
                                          <p:attrName>fill.on</p:attrName>
                                        </p:attrNameLst>
                                      </p:cBhvr>
                                      <p:to>
                                        <p:strVal val="true"/>
                                      </p:to>
                                    </p:set>
                                  </p:childTnLst>
                                </p:cTn>
                              </p:par>
                              <p:par>
                                <p:cTn id="44" presetID="1" presetClass="emph" presetSubtype="2" fill="hold" nodeType="withEffect">
                                  <p:stCondLst>
                                    <p:cond delay="0"/>
                                  </p:stCondLst>
                                  <p:childTnLst>
                                    <p:animClr clrSpc="rgb" dir="cw">
                                      <p:cBhvr>
                                        <p:cTn id="45" dur="500" fill="hold"/>
                                        <p:tgtEl>
                                          <p:spTgt spid="110"/>
                                        </p:tgtEl>
                                        <p:attrNameLst>
                                          <p:attrName>fillcolor</p:attrName>
                                        </p:attrNameLst>
                                      </p:cBhvr>
                                      <p:to>
                                        <a:srgbClr val="FFD579"/>
                                      </p:to>
                                    </p:animClr>
                                    <p:set>
                                      <p:cBhvr>
                                        <p:cTn id="46" dur="500" fill="hold"/>
                                        <p:tgtEl>
                                          <p:spTgt spid="110"/>
                                        </p:tgtEl>
                                        <p:attrNameLst>
                                          <p:attrName>fill.type</p:attrName>
                                        </p:attrNameLst>
                                      </p:cBhvr>
                                      <p:to>
                                        <p:strVal val="solid"/>
                                      </p:to>
                                    </p:set>
                                    <p:set>
                                      <p:cBhvr>
                                        <p:cTn id="47" dur="500" fill="hold"/>
                                        <p:tgtEl>
                                          <p:spTgt spid="110"/>
                                        </p:tgtEl>
                                        <p:attrNameLst>
                                          <p:attrName>fill.on</p:attrName>
                                        </p:attrNameLst>
                                      </p:cBhvr>
                                      <p:to>
                                        <p:strVal val="true"/>
                                      </p:to>
                                    </p:set>
                                  </p:childTnLst>
                                </p:cTn>
                              </p:par>
                              <p:par>
                                <p:cTn id="48" presetID="1" presetClass="emph" presetSubtype="2" fill="hold" nodeType="withEffect">
                                  <p:stCondLst>
                                    <p:cond delay="0"/>
                                  </p:stCondLst>
                                  <p:childTnLst>
                                    <p:animClr clrSpc="rgb" dir="cw">
                                      <p:cBhvr>
                                        <p:cTn id="49" dur="500" fill="hold"/>
                                        <p:tgtEl>
                                          <p:spTgt spid="107"/>
                                        </p:tgtEl>
                                        <p:attrNameLst>
                                          <p:attrName>fillcolor</p:attrName>
                                        </p:attrNameLst>
                                      </p:cBhvr>
                                      <p:to>
                                        <a:srgbClr val="FFD579"/>
                                      </p:to>
                                    </p:animClr>
                                    <p:set>
                                      <p:cBhvr>
                                        <p:cTn id="50" dur="500" fill="hold"/>
                                        <p:tgtEl>
                                          <p:spTgt spid="107"/>
                                        </p:tgtEl>
                                        <p:attrNameLst>
                                          <p:attrName>fill.type</p:attrName>
                                        </p:attrNameLst>
                                      </p:cBhvr>
                                      <p:to>
                                        <p:strVal val="solid"/>
                                      </p:to>
                                    </p:set>
                                    <p:set>
                                      <p:cBhvr>
                                        <p:cTn id="51" dur="500" fill="hold"/>
                                        <p:tgtEl>
                                          <p:spTgt spid="107"/>
                                        </p:tgtEl>
                                        <p:attrNameLst>
                                          <p:attrName>fill.on</p:attrName>
                                        </p:attrNameLst>
                                      </p:cBhvr>
                                      <p:to>
                                        <p:strVal val="true"/>
                                      </p:to>
                                    </p:set>
                                  </p:childTnLst>
                                </p:cTn>
                              </p:par>
                              <p:par>
                                <p:cTn id="52" presetID="1" presetClass="emph" presetSubtype="2" fill="hold" nodeType="withEffect">
                                  <p:stCondLst>
                                    <p:cond delay="0"/>
                                  </p:stCondLst>
                                  <p:childTnLst>
                                    <p:animClr clrSpc="rgb" dir="cw">
                                      <p:cBhvr>
                                        <p:cTn id="53" dur="500" fill="hold"/>
                                        <p:tgtEl>
                                          <p:spTgt spid="106"/>
                                        </p:tgtEl>
                                        <p:attrNameLst>
                                          <p:attrName>fillcolor</p:attrName>
                                        </p:attrNameLst>
                                      </p:cBhvr>
                                      <p:to>
                                        <a:srgbClr val="FFD579"/>
                                      </p:to>
                                    </p:animClr>
                                    <p:set>
                                      <p:cBhvr>
                                        <p:cTn id="54" dur="500" fill="hold"/>
                                        <p:tgtEl>
                                          <p:spTgt spid="106"/>
                                        </p:tgtEl>
                                        <p:attrNameLst>
                                          <p:attrName>fill.type</p:attrName>
                                        </p:attrNameLst>
                                      </p:cBhvr>
                                      <p:to>
                                        <p:strVal val="solid"/>
                                      </p:to>
                                    </p:set>
                                    <p:set>
                                      <p:cBhvr>
                                        <p:cTn id="55" dur="500" fill="hold"/>
                                        <p:tgtEl>
                                          <p:spTgt spid="106"/>
                                        </p:tgtEl>
                                        <p:attrNameLst>
                                          <p:attrName>fill.on</p:attrName>
                                        </p:attrNameLst>
                                      </p:cBhvr>
                                      <p:to>
                                        <p:strVal val="true"/>
                                      </p:to>
                                    </p:set>
                                  </p:childTnLst>
                                </p:cTn>
                              </p:par>
                              <p:par>
                                <p:cTn id="56" presetID="1" presetClass="emph" presetSubtype="2" fill="hold" nodeType="withEffect">
                                  <p:stCondLst>
                                    <p:cond delay="0"/>
                                  </p:stCondLst>
                                  <p:childTnLst>
                                    <p:animClr clrSpc="rgb" dir="cw">
                                      <p:cBhvr>
                                        <p:cTn id="57" dur="500" fill="hold"/>
                                        <p:tgtEl>
                                          <p:spTgt spid="105"/>
                                        </p:tgtEl>
                                        <p:attrNameLst>
                                          <p:attrName>fillcolor</p:attrName>
                                        </p:attrNameLst>
                                      </p:cBhvr>
                                      <p:to>
                                        <a:srgbClr val="FFD579"/>
                                      </p:to>
                                    </p:animClr>
                                    <p:set>
                                      <p:cBhvr>
                                        <p:cTn id="58" dur="500" fill="hold"/>
                                        <p:tgtEl>
                                          <p:spTgt spid="105"/>
                                        </p:tgtEl>
                                        <p:attrNameLst>
                                          <p:attrName>fill.type</p:attrName>
                                        </p:attrNameLst>
                                      </p:cBhvr>
                                      <p:to>
                                        <p:strVal val="solid"/>
                                      </p:to>
                                    </p:set>
                                    <p:set>
                                      <p:cBhvr>
                                        <p:cTn id="59" dur="500" fill="hold"/>
                                        <p:tgtEl>
                                          <p:spTgt spid="105"/>
                                        </p:tgtEl>
                                        <p:attrNameLst>
                                          <p:attrName>fill.on</p:attrName>
                                        </p:attrNameLst>
                                      </p:cBhvr>
                                      <p:to>
                                        <p:strVal val="true"/>
                                      </p:to>
                                    </p:set>
                                  </p:childTnLst>
                                </p:cTn>
                              </p:par>
                              <p:par>
                                <p:cTn id="60" presetID="1" presetClass="emph" presetSubtype="2" fill="hold" nodeType="withEffect">
                                  <p:stCondLst>
                                    <p:cond delay="0"/>
                                  </p:stCondLst>
                                  <p:childTnLst>
                                    <p:animClr clrSpc="rgb" dir="cw">
                                      <p:cBhvr>
                                        <p:cTn id="61" dur="500" fill="hold"/>
                                        <p:tgtEl>
                                          <p:spTgt spid="104"/>
                                        </p:tgtEl>
                                        <p:attrNameLst>
                                          <p:attrName>fillcolor</p:attrName>
                                        </p:attrNameLst>
                                      </p:cBhvr>
                                      <p:to>
                                        <a:srgbClr val="FFD579"/>
                                      </p:to>
                                    </p:animClr>
                                    <p:set>
                                      <p:cBhvr>
                                        <p:cTn id="62" dur="500" fill="hold"/>
                                        <p:tgtEl>
                                          <p:spTgt spid="104"/>
                                        </p:tgtEl>
                                        <p:attrNameLst>
                                          <p:attrName>fill.type</p:attrName>
                                        </p:attrNameLst>
                                      </p:cBhvr>
                                      <p:to>
                                        <p:strVal val="solid"/>
                                      </p:to>
                                    </p:set>
                                    <p:set>
                                      <p:cBhvr>
                                        <p:cTn id="63" dur="500" fill="hold"/>
                                        <p:tgtEl>
                                          <p:spTgt spid="104"/>
                                        </p:tgtEl>
                                        <p:attrNameLst>
                                          <p:attrName>fill.on</p:attrName>
                                        </p:attrNameLst>
                                      </p:cBhvr>
                                      <p:to>
                                        <p:strVal val="true"/>
                                      </p:to>
                                    </p:set>
                                  </p:childTnLst>
                                </p:cTn>
                              </p:par>
                              <p:par>
                                <p:cTn id="64" presetID="1" presetClass="emph" presetSubtype="2" fill="hold" nodeType="withEffect">
                                  <p:stCondLst>
                                    <p:cond delay="0"/>
                                  </p:stCondLst>
                                  <p:childTnLst>
                                    <p:animClr clrSpc="rgb" dir="cw">
                                      <p:cBhvr>
                                        <p:cTn id="65" dur="500" fill="hold"/>
                                        <p:tgtEl>
                                          <p:spTgt spid="93"/>
                                        </p:tgtEl>
                                        <p:attrNameLst>
                                          <p:attrName>fillcolor</p:attrName>
                                        </p:attrNameLst>
                                      </p:cBhvr>
                                      <p:to>
                                        <a:srgbClr val="FFD579"/>
                                      </p:to>
                                    </p:animClr>
                                    <p:set>
                                      <p:cBhvr>
                                        <p:cTn id="66" dur="500" fill="hold"/>
                                        <p:tgtEl>
                                          <p:spTgt spid="93"/>
                                        </p:tgtEl>
                                        <p:attrNameLst>
                                          <p:attrName>fill.type</p:attrName>
                                        </p:attrNameLst>
                                      </p:cBhvr>
                                      <p:to>
                                        <p:strVal val="solid"/>
                                      </p:to>
                                    </p:set>
                                    <p:set>
                                      <p:cBhvr>
                                        <p:cTn id="67" dur="500" fill="hold"/>
                                        <p:tgtEl>
                                          <p:spTgt spid="93"/>
                                        </p:tgtEl>
                                        <p:attrNameLst>
                                          <p:attrName>fill.on</p:attrName>
                                        </p:attrNameLst>
                                      </p:cBhvr>
                                      <p:to>
                                        <p:strVal val="true"/>
                                      </p:to>
                                    </p:set>
                                  </p:childTnLst>
                                </p:cTn>
                              </p:par>
                              <p:par>
                                <p:cTn id="68" presetID="7" presetClass="emph" presetSubtype="2" fill="hold" nodeType="withEffect">
                                  <p:stCondLst>
                                    <p:cond delay="0"/>
                                  </p:stCondLst>
                                  <p:childTnLst>
                                    <p:animClr clrSpc="rgb" dir="cw">
                                      <p:cBhvr>
                                        <p:cTn id="69" dur="500" fill="hold"/>
                                        <p:tgtEl>
                                          <p:spTgt spid="93"/>
                                        </p:tgtEl>
                                        <p:attrNameLst>
                                          <p:attrName>stroke.color</p:attrName>
                                        </p:attrNameLst>
                                      </p:cBhvr>
                                      <p:to>
                                        <a:schemeClr val="tx1"/>
                                      </p:to>
                                    </p:animClr>
                                    <p:set>
                                      <p:cBhvr>
                                        <p:cTn id="70" dur="500" fill="hold"/>
                                        <p:tgtEl>
                                          <p:spTgt spid="93"/>
                                        </p:tgtEl>
                                        <p:attrNameLst>
                                          <p:attrName>stroke.on</p:attrName>
                                        </p:attrNameLst>
                                      </p:cBhvr>
                                      <p:to>
                                        <p:strVal val="true"/>
                                      </p:to>
                                    </p:set>
                                  </p:childTnLst>
                                </p:cTn>
                              </p:par>
                            </p:childTnLst>
                          </p:cTn>
                        </p:par>
                      </p:childTnLst>
                    </p:cTn>
                  </p:par>
                  <p:par>
                    <p:cTn id="71" fill="hold">
                      <p:stCondLst>
                        <p:cond delay="indefinite"/>
                      </p:stCondLst>
                      <p:childTnLst>
                        <p:par>
                          <p:cTn id="72" fill="hold">
                            <p:stCondLst>
                              <p:cond delay="0"/>
                            </p:stCondLst>
                            <p:childTnLst>
                              <p:par>
                                <p:cTn id="73" presetID="7" presetClass="emph" presetSubtype="2" fill="hold" nodeType="clickEffect">
                                  <p:stCondLst>
                                    <p:cond delay="0"/>
                                  </p:stCondLst>
                                  <p:childTnLst>
                                    <p:animClr clrSpc="rgb" dir="cw">
                                      <p:cBhvr>
                                        <p:cTn id="74" dur="500" fill="hold"/>
                                        <p:tgtEl>
                                          <p:spTgt spid="127"/>
                                        </p:tgtEl>
                                        <p:attrNameLst>
                                          <p:attrName>stroke.color</p:attrName>
                                        </p:attrNameLst>
                                      </p:cBhvr>
                                      <p:to>
                                        <a:schemeClr val="accent2"/>
                                      </p:to>
                                    </p:animClr>
                                    <p:set>
                                      <p:cBhvr>
                                        <p:cTn id="75" dur="500" fill="hold"/>
                                        <p:tgtEl>
                                          <p:spTgt spid="127"/>
                                        </p:tgtEl>
                                        <p:attrNameLst>
                                          <p:attrName>stroke.on</p:attrName>
                                        </p:attrNameLst>
                                      </p:cBhvr>
                                      <p:to>
                                        <p:strVal val="true"/>
                                      </p:to>
                                    </p:set>
                                  </p:childTnLst>
                                </p:cTn>
                              </p:par>
                              <p:par>
                                <p:cTn id="76" presetID="10" presetClass="entr" presetSubtype="0" fill="hold" grpId="0" nodeType="withEffect">
                                  <p:stCondLst>
                                    <p:cond delay="0"/>
                                  </p:stCondLst>
                                  <p:childTnLst>
                                    <p:set>
                                      <p:cBhvr>
                                        <p:cTn id="77" dur="1" fill="hold">
                                          <p:stCondLst>
                                            <p:cond delay="0"/>
                                          </p:stCondLst>
                                        </p:cTn>
                                        <p:tgtEl>
                                          <p:spTgt spid="31"/>
                                        </p:tgtEl>
                                        <p:attrNameLst>
                                          <p:attrName>style.visibility</p:attrName>
                                        </p:attrNameLst>
                                      </p:cBhvr>
                                      <p:to>
                                        <p:strVal val="visible"/>
                                      </p:to>
                                    </p:set>
                                    <p:animEffect transition="in" filter="fade">
                                      <p:cBhvr>
                                        <p:cTn id="78" dur="500"/>
                                        <p:tgtEl>
                                          <p:spTgt spid="31"/>
                                        </p:tgtEl>
                                      </p:cBhvr>
                                    </p:animEffect>
                                  </p:childTnLst>
                                </p:cTn>
                              </p:par>
                              <p:par>
                                <p:cTn id="79" presetID="10" presetClass="entr" presetSubtype="0" fill="hold" nodeType="withEffect">
                                  <p:stCondLst>
                                    <p:cond delay="0"/>
                                  </p:stCondLst>
                                  <p:childTnLst>
                                    <p:set>
                                      <p:cBhvr>
                                        <p:cTn id="80" dur="1" fill="hold">
                                          <p:stCondLst>
                                            <p:cond delay="0"/>
                                          </p:stCondLst>
                                        </p:cTn>
                                        <p:tgtEl>
                                          <p:spTgt spid="133"/>
                                        </p:tgtEl>
                                        <p:attrNameLst>
                                          <p:attrName>style.visibility</p:attrName>
                                        </p:attrNameLst>
                                      </p:cBhvr>
                                      <p:to>
                                        <p:strVal val="visible"/>
                                      </p:to>
                                    </p:set>
                                    <p:animEffect transition="in" filter="fade">
                                      <p:cBhvr>
                                        <p:cTn id="81" dur="500"/>
                                        <p:tgtEl>
                                          <p:spTgt spid="133"/>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135"/>
                                        </p:tgtEl>
                                        <p:attrNameLst>
                                          <p:attrName>style.visibility</p:attrName>
                                        </p:attrNameLst>
                                      </p:cBhvr>
                                      <p:to>
                                        <p:strVal val="visible"/>
                                      </p:to>
                                    </p:set>
                                    <p:animEffect transition="in" filter="fade">
                                      <p:cBhvr>
                                        <p:cTn id="84" dur="500"/>
                                        <p:tgtEl>
                                          <p:spTgt spid="135"/>
                                        </p:tgtEl>
                                      </p:cBhvr>
                                    </p:animEffect>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grpId="0" nodeType="clickEffect">
                                  <p:stCondLst>
                                    <p:cond delay="0"/>
                                  </p:stCondLst>
                                  <p:childTnLst>
                                    <p:set>
                                      <p:cBhvr>
                                        <p:cTn id="88" dur="1" fill="hold">
                                          <p:stCondLst>
                                            <p:cond delay="0"/>
                                          </p:stCondLst>
                                        </p:cTn>
                                        <p:tgtEl>
                                          <p:spTgt spid="136"/>
                                        </p:tgtEl>
                                        <p:attrNameLst>
                                          <p:attrName>style.visibility</p:attrName>
                                        </p:attrNameLst>
                                      </p:cBhvr>
                                      <p:to>
                                        <p:strVal val="visible"/>
                                      </p:to>
                                    </p:set>
                                    <p:animEffect transition="in" filter="fade">
                                      <p:cBhvr>
                                        <p:cTn id="89" dur="500"/>
                                        <p:tgtEl>
                                          <p:spTgt spid="1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135" grpId="0" animBg="1"/>
      <p:bldP spid="136"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1" name="Picture 5" descr="https://lh4.googleusercontent.com/v4DJ1WnaGG7NWxAL6lN5vNs6D6SN1VFPx43C1tk3IgU_t7BRX00xWryuEuEthqVekZYbwFdS0nxaiBbRgHgf5sxG9Yrpzto6TH-LNqNeIFC9xjB-allqzx-4Vi9KiOfSoegbLgGLcz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80583" y="1463853"/>
            <a:ext cx="2932378" cy="2786699"/>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4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9906" y="1269018"/>
            <a:ext cx="2880677" cy="3495822"/>
          </a:xfrm>
          <a:prstGeom prst="rect">
            <a:avLst/>
          </a:prstGeom>
        </p:spPr>
      </p:pic>
      <p:sp>
        <p:nvSpPr>
          <p:cNvPr id="3" name="Oval 2"/>
          <p:cNvSpPr/>
          <p:nvPr/>
        </p:nvSpPr>
        <p:spPr>
          <a:xfrm rot="1905631">
            <a:off x="1246305" y="2438025"/>
            <a:ext cx="551425" cy="1747911"/>
          </a:xfrm>
          <a:prstGeom prst="ellipse">
            <a:avLst/>
          </a:prstGeom>
          <a:noFill/>
          <a:ln w="76200">
            <a:solidFill>
              <a:schemeClr val="accent3">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Oval 44"/>
          <p:cNvSpPr/>
          <p:nvPr/>
        </p:nvSpPr>
        <p:spPr>
          <a:xfrm rot="1035793">
            <a:off x="3552079" y="1768523"/>
            <a:ext cx="532247" cy="2263136"/>
          </a:xfrm>
          <a:prstGeom prst="ellipse">
            <a:avLst/>
          </a:prstGeom>
          <a:noFill/>
          <a:ln w="76200">
            <a:solidFill>
              <a:schemeClr val="accent3">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TextBox 45"/>
          <p:cNvSpPr txBox="1"/>
          <p:nvPr/>
        </p:nvSpPr>
        <p:spPr>
          <a:xfrm flipH="1">
            <a:off x="0" y="899686"/>
            <a:ext cx="3180583" cy="369332"/>
          </a:xfrm>
          <a:prstGeom prst="rect">
            <a:avLst/>
          </a:prstGeom>
          <a:noFill/>
        </p:spPr>
        <p:txBody>
          <a:bodyPr wrap="square" rtlCol="0">
            <a:spAutoFit/>
          </a:bodyPr>
          <a:lstStyle/>
          <a:p>
            <a:pPr algn="ctr"/>
            <a:r>
              <a:rPr lang="en-US" smtClean="0"/>
              <a:t>Nuclear Fuel Data</a:t>
            </a:r>
            <a:endParaRPr lang="en-US"/>
          </a:p>
        </p:txBody>
      </p:sp>
      <p:sp>
        <p:nvSpPr>
          <p:cNvPr id="47" name="TextBox 46"/>
          <p:cNvSpPr txBox="1"/>
          <p:nvPr/>
        </p:nvSpPr>
        <p:spPr>
          <a:xfrm flipH="1">
            <a:off x="3180583" y="853770"/>
            <a:ext cx="4171949" cy="369332"/>
          </a:xfrm>
          <a:prstGeom prst="rect">
            <a:avLst/>
          </a:prstGeom>
          <a:noFill/>
        </p:spPr>
        <p:txBody>
          <a:bodyPr wrap="square" rtlCol="0">
            <a:spAutoFit/>
          </a:bodyPr>
          <a:lstStyle/>
          <a:p>
            <a:pPr algn="ctr"/>
            <a:r>
              <a:rPr lang="en-US" smtClean="0"/>
              <a:t>Hydrology Data</a:t>
            </a:r>
            <a:endParaRPr lang="en-US"/>
          </a:p>
        </p:txBody>
      </p:sp>
      <p:sp>
        <p:nvSpPr>
          <p:cNvPr id="4" name="Slide Number Placeholder 3"/>
          <p:cNvSpPr>
            <a:spLocks noGrp="1"/>
          </p:cNvSpPr>
          <p:nvPr>
            <p:ph type="sldNum" sz="quarter" idx="12"/>
          </p:nvPr>
        </p:nvSpPr>
        <p:spPr/>
        <p:txBody>
          <a:bodyPr/>
          <a:lstStyle/>
          <a:p>
            <a:fld id="{0C9D9FE6-5D08-3B48-9104-2B1B3E27A71F}" type="slidenum">
              <a:rPr lang="en-US" smtClean="0"/>
              <a:t>28</a:t>
            </a:fld>
            <a:endParaRPr lang="en-US"/>
          </a:p>
        </p:txBody>
      </p:sp>
      <p:sp>
        <p:nvSpPr>
          <p:cNvPr id="2" name="Title 1"/>
          <p:cNvSpPr>
            <a:spLocks noGrp="1"/>
          </p:cNvSpPr>
          <p:nvPr>
            <p:ph type="title"/>
          </p:nvPr>
        </p:nvSpPr>
        <p:spPr>
          <a:solidFill>
            <a:schemeClr val="accent3"/>
          </a:solidFill>
        </p:spPr>
        <p:txBody>
          <a:bodyPr>
            <a:normAutofit/>
          </a:bodyPr>
          <a:lstStyle/>
          <a:p>
            <a:r>
              <a:rPr lang="en-US" sz="3700" dirty="0"/>
              <a:t>Analyze: </a:t>
            </a:r>
            <a:r>
              <a:rPr lang="en-US" sz="3700" dirty="0" smtClean="0"/>
              <a:t>Morse-</a:t>
            </a:r>
            <a:r>
              <a:rPr lang="en-US" sz="3700" dirty="0" err="1" smtClean="0"/>
              <a:t>Smale</a:t>
            </a:r>
            <a:r>
              <a:rPr lang="en-US" sz="3700" dirty="0" smtClean="0"/>
              <a:t> Approximation Errors</a:t>
            </a:r>
            <a:endParaRPr lang="en-US" sz="3700" dirty="0"/>
          </a:p>
        </p:txBody>
      </p:sp>
      <p:pic>
        <p:nvPicPr>
          <p:cNvPr id="11" name="Picture 2" descr="https://lh5.googleusercontent.com/6ptnKLH-EiU43VmykYWkZ1umAgdmF9fxjvvEsGtKLy_4XdlgWwwbhx7asmKziRsNUl1VuS9d8QLcexVl5tdLMrQpqdwNSvb6sLcm2nkYFyL8l4UC6TPBV4oxzgE9O1FALOGiGlhfZN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75070" y="1463853"/>
            <a:ext cx="2818568" cy="3084338"/>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Straight Arrow Connector 11"/>
          <p:cNvCxnSpPr/>
          <p:nvPr/>
        </p:nvCxnSpPr>
        <p:spPr>
          <a:xfrm flipH="1">
            <a:off x="6600815" y="3201595"/>
            <a:ext cx="363231" cy="763317"/>
          </a:xfrm>
          <a:prstGeom prst="straightConnector1">
            <a:avLst/>
          </a:prstGeom>
          <a:ln>
            <a:solidFill>
              <a:schemeClr val="accent3"/>
            </a:solidFill>
            <a:tailEnd type="triangle"/>
          </a:ln>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flipH="1">
            <a:off x="6099407" y="3073987"/>
            <a:ext cx="896097" cy="646331"/>
          </a:xfrm>
          <a:prstGeom prst="rect">
            <a:avLst/>
          </a:prstGeom>
          <a:noFill/>
        </p:spPr>
        <p:txBody>
          <a:bodyPr wrap="square" rtlCol="0">
            <a:spAutoFit/>
          </a:bodyPr>
          <a:lstStyle/>
          <a:p>
            <a:r>
              <a:rPr lang="en-US" smtClean="0"/>
              <a:t>Explore here</a:t>
            </a:r>
            <a:endParaRPr lang="en-US"/>
          </a:p>
        </p:txBody>
      </p:sp>
      <p:sp>
        <p:nvSpPr>
          <p:cNvPr id="14" name="TextBox 13"/>
          <p:cNvSpPr txBox="1"/>
          <p:nvPr/>
        </p:nvSpPr>
        <p:spPr>
          <a:xfrm flipH="1">
            <a:off x="7584354" y="3016929"/>
            <a:ext cx="1272111" cy="369332"/>
          </a:xfrm>
          <a:prstGeom prst="rect">
            <a:avLst/>
          </a:prstGeom>
          <a:noFill/>
        </p:spPr>
        <p:txBody>
          <a:bodyPr wrap="square" rtlCol="0">
            <a:spAutoFit/>
          </a:bodyPr>
          <a:lstStyle/>
          <a:p>
            <a:r>
              <a:rPr lang="en-US" smtClean="0"/>
              <a:t>Keep fixed</a:t>
            </a:r>
            <a:endParaRPr lang="en-US"/>
          </a:p>
        </p:txBody>
      </p:sp>
      <p:pic>
        <p:nvPicPr>
          <p:cNvPr id="18" name="Picture 17"/>
          <p:cNvPicPr>
            <a:picLocks noChangeAspect="1"/>
          </p:cNvPicPr>
          <p:nvPr/>
        </p:nvPicPr>
        <p:blipFill rotWithShape="1">
          <a:blip r:embed="rId6">
            <a:extLst>
              <a:ext uri="{28A0092B-C50C-407E-A947-70E740481C1C}">
                <a14:useLocalDpi xmlns:a14="http://schemas.microsoft.com/office/drawing/2010/main" val="0"/>
              </a:ext>
            </a:extLst>
          </a:blip>
          <a:srcRect l="7669" t="9473" r="8589" b="5046"/>
          <a:stretch/>
        </p:blipFill>
        <p:spPr>
          <a:xfrm>
            <a:off x="2915324" y="4733649"/>
            <a:ext cx="2596536" cy="1987826"/>
          </a:xfrm>
          <a:prstGeom prst="rect">
            <a:avLst/>
          </a:prstGeom>
        </p:spPr>
      </p:pic>
      <p:cxnSp>
        <p:nvCxnSpPr>
          <p:cNvPr id="19" name="Straight Connector 18"/>
          <p:cNvCxnSpPr/>
          <p:nvPr/>
        </p:nvCxnSpPr>
        <p:spPr>
          <a:xfrm flipV="1">
            <a:off x="3685735" y="5514535"/>
            <a:ext cx="1448972" cy="1024378"/>
          </a:xfrm>
          <a:prstGeom prst="line">
            <a:avLst/>
          </a:prstGeom>
          <a:ln w="38100">
            <a:solidFill>
              <a:schemeClr val="accent3">
                <a:lumMod val="50000"/>
              </a:schemeClr>
            </a:solidFill>
            <a:prstDash val="solid"/>
          </a:ln>
        </p:spPr>
        <p:style>
          <a:lnRef idx="2">
            <a:schemeClr val="accent1"/>
          </a:lnRef>
          <a:fillRef idx="0">
            <a:schemeClr val="accent1"/>
          </a:fillRef>
          <a:effectRef idx="1">
            <a:schemeClr val="accent1"/>
          </a:effectRef>
          <a:fontRef idx="minor">
            <a:schemeClr val="tx1"/>
          </a:fontRef>
        </p:style>
      </p:cxnSp>
      <p:sp>
        <p:nvSpPr>
          <p:cNvPr id="15" name="Rectangle 14"/>
          <p:cNvSpPr/>
          <p:nvPr/>
        </p:nvSpPr>
        <p:spPr>
          <a:xfrm>
            <a:off x="5641121" y="5025199"/>
            <a:ext cx="3045679" cy="1294228"/>
          </a:xfrm>
          <a:prstGeom prst="rect">
            <a:avLst/>
          </a:prstGeom>
          <a:ln/>
        </p:spPr>
        <p:style>
          <a:lnRef idx="3">
            <a:schemeClr val="lt1"/>
          </a:lnRef>
          <a:fillRef idx="1">
            <a:schemeClr val="accent3"/>
          </a:fillRef>
          <a:effectRef idx="1">
            <a:schemeClr val="accent3"/>
          </a:effectRef>
          <a:fontRef idx="minor">
            <a:schemeClr val="lt1"/>
          </a:fontRef>
        </p:style>
        <p:txBody>
          <a:bodyPr rtlCol="0" anchor="ctr"/>
          <a:lstStyle/>
          <a:p>
            <a:r>
              <a:rPr lang="en-US" dirty="0"/>
              <a:t>Morse-</a:t>
            </a:r>
            <a:r>
              <a:rPr lang="en-US" dirty="0" err="1"/>
              <a:t>Smale</a:t>
            </a:r>
            <a:r>
              <a:rPr lang="en-US" dirty="0"/>
              <a:t> fails to capture nonlinear behavior within a monotonic patch</a:t>
            </a:r>
            <a:endParaRPr lang="en-US" dirty="0"/>
          </a:p>
        </p:txBody>
      </p:sp>
    </p:spTree>
    <p:extLst>
      <p:ext uri="{BB962C8B-B14F-4D97-AF65-F5344CB8AC3E}">
        <p14:creationId xmlns:p14="http://schemas.microsoft.com/office/powerpoint/2010/main" val="18991169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5"/>
                                        </p:tgtEl>
                                        <p:attrNameLst>
                                          <p:attrName>style.visibility</p:attrName>
                                        </p:attrNameLst>
                                      </p:cBhvr>
                                      <p:to>
                                        <p:strVal val="visible"/>
                                      </p:to>
                                    </p:set>
                                    <p:animEffect transition="in" filter="fade">
                                      <p:cBhvr>
                                        <p:cTn id="10" dur="500"/>
                                        <p:tgtEl>
                                          <p:spTgt spid="4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fade">
                                      <p:cBhvr>
                                        <p:cTn id="20" dur="500"/>
                                        <p:tgtEl>
                                          <p:spTgt spid="14"/>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par>
                                <p:cTn id="24" presetID="22" presetClass="entr" presetSubtype="1" fill="hold" nodeType="with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wipe(up)">
                                      <p:cBhvr>
                                        <p:cTn id="26" dur="500"/>
                                        <p:tgtEl>
                                          <p:spTgt spid="12"/>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8"/>
                                        </p:tgtEl>
                                        <p:attrNameLst>
                                          <p:attrName>style.visibility</p:attrName>
                                        </p:attrNameLst>
                                      </p:cBhvr>
                                      <p:to>
                                        <p:strVal val="visible"/>
                                      </p:to>
                                    </p:set>
                                    <p:animEffect transition="in" filter="fade">
                                      <p:cBhvr>
                                        <p:cTn id="31" dur="500"/>
                                        <p:tgtEl>
                                          <p:spTgt spid="18"/>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5"/>
                                        </p:tgtEl>
                                        <p:attrNameLst>
                                          <p:attrName>style.visibility</p:attrName>
                                        </p:attrNameLst>
                                      </p:cBhvr>
                                      <p:to>
                                        <p:strVal val="visible"/>
                                      </p:to>
                                    </p:set>
                                    <p:animEffect transition="in" filter="fade">
                                      <p:cBhvr>
                                        <p:cTn id="36" dur="500"/>
                                        <p:tgtEl>
                                          <p:spTgt spid="15"/>
                                        </p:tgtEl>
                                      </p:cBhvr>
                                    </p:animEffect>
                                  </p:childTnLst>
                                </p:cTn>
                              </p:par>
                              <p:par>
                                <p:cTn id="37" presetID="22" presetClass="entr" presetSubtype="4" fill="hold" nodeType="with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wipe(down)">
                                      <p:cBhvr>
                                        <p:cTn id="39"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5" grpId="0" animBg="1"/>
      <p:bldP spid="13" grpId="0"/>
      <p:bldP spid="14" grpId="0"/>
      <p:bldP spid="15"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0" y="0"/>
            <a:ext cx="9144000" cy="704851"/>
          </a:xfrm>
          <a:solidFill>
            <a:schemeClr val="accent3"/>
          </a:solidFill>
        </p:spPr>
        <p:txBody>
          <a:bodyPr>
            <a:normAutofit fontScale="90000"/>
          </a:bodyPr>
          <a:lstStyle/>
          <a:p>
            <a:r>
              <a:rPr lang="en-US" smtClean="0"/>
              <a:t>Analyze: </a:t>
            </a:r>
            <a:r>
              <a:rPr lang="en-US" smtClean="0"/>
              <a:t>Principal Hessian Direction</a:t>
            </a:r>
            <a:endParaRPr lang="en-US"/>
          </a:p>
        </p:txBody>
      </p:sp>
      <p:sp>
        <p:nvSpPr>
          <p:cNvPr id="2" name="Rectangle 1"/>
          <p:cNvSpPr>
            <a:spLocks noChangeArrowheads="1"/>
          </p:cNvSpPr>
          <p:nvPr/>
        </p:nvSpPr>
        <p:spPr bwMode="auto">
          <a:xfrm>
            <a:off x="5288086" y="3772960"/>
            <a:ext cx="339871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smtClean="0">
                <a:ln>
                  <a:noFill/>
                </a:ln>
                <a:solidFill>
                  <a:schemeClr val="accent3">
                    <a:lumMod val="50000"/>
                  </a:schemeClr>
                </a:solidFill>
                <a:effectLst/>
                <a:latin typeface="Arial" charset="0"/>
              </a:rPr>
              <a:t>1st </a:t>
            </a:r>
            <a:r>
              <a:rPr kumimoji="0" lang="en-US" altLang="en-US" sz="1800" b="0" i="0" u="none" strike="noStrike" cap="none" normalizeH="0" baseline="0">
                <a:ln>
                  <a:noFill/>
                </a:ln>
                <a:solidFill>
                  <a:schemeClr val="accent3">
                    <a:lumMod val="50000"/>
                  </a:schemeClr>
                </a:solidFill>
                <a:effectLst/>
                <a:latin typeface="Arial" charset="0"/>
              </a:rPr>
              <a:t>principal Hessian </a:t>
            </a:r>
            <a:r>
              <a:rPr kumimoji="0" lang="en-US" altLang="en-US" sz="1800" b="0" i="0" u="none" strike="noStrike" cap="none" normalizeH="0" baseline="0" smtClean="0">
                <a:ln>
                  <a:noFill/>
                </a:ln>
                <a:solidFill>
                  <a:schemeClr val="accent3">
                    <a:lumMod val="50000"/>
                  </a:schemeClr>
                </a:solidFill>
                <a:effectLst/>
                <a:latin typeface="Arial" charset="0"/>
              </a:rPr>
              <a:t>direction</a:t>
            </a:r>
            <a:endParaRPr kumimoji="0" lang="en-US" altLang="en-US" sz="1800" b="0" i="0" u="none" strike="noStrike" cap="none" normalizeH="0" baseline="0">
              <a:ln>
                <a:noFill/>
              </a:ln>
              <a:solidFill>
                <a:schemeClr val="accent3">
                  <a:lumMod val="50000"/>
                </a:schemeClr>
              </a:solidFill>
              <a:effectLst/>
              <a:latin typeface="Arial" charset="0"/>
            </a:endParaRPr>
          </a:p>
        </p:txBody>
      </p:sp>
      <p:sp>
        <p:nvSpPr>
          <p:cNvPr id="4" name="Rectangle 3"/>
          <p:cNvSpPr/>
          <p:nvPr/>
        </p:nvSpPr>
        <p:spPr>
          <a:xfrm rot="16200000">
            <a:off x="3861879" y="2381253"/>
            <a:ext cx="2518738" cy="646331"/>
          </a:xfrm>
          <a:prstGeom prst="rect">
            <a:avLst/>
          </a:prstGeom>
        </p:spPr>
        <p:txBody>
          <a:bodyPr wrap="square">
            <a:spAutoFit/>
          </a:bodyPr>
          <a:lstStyle/>
          <a:p>
            <a:pPr lvl="0" algn="ctr" defTabSz="914400" eaLnBrk="0" fontAlgn="base" hangingPunct="0">
              <a:spcBef>
                <a:spcPct val="0"/>
              </a:spcBef>
              <a:spcAft>
                <a:spcPct val="0"/>
              </a:spcAft>
            </a:pPr>
            <a:r>
              <a:rPr lang="en-US" altLang="en-US">
                <a:solidFill>
                  <a:schemeClr val="accent3">
                    <a:lumMod val="50000"/>
                  </a:schemeClr>
                </a:solidFill>
                <a:latin typeface="Arial" charset="0"/>
              </a:rPr>
              <a:t>residual from linear regression</a:t>
            </a:r>
          </a:p>
        </p:txBody>
      </p:sp>
      <p:sp>
        <p:nvSpPr>
          <p:cNvPr id="7" name="Rectangle 6"/>
          <p:cNvSpPr/>
          <p:nvPr/>
        </p:nvSpPr>
        <p:spPr>
          <a:xfrm>
            <a:off x="6723124" y="1269082"/>
            <a:ext cx="528637" cy="369332"/>
          </a:xfrm>
          <a:prstGeom prst="rect">
            <a:avLst/>
          </a:prstGeom>
        </p:spPr>
        <p:txBody>
          <a:bodyPr wrap="square">
            <a:spAutoFit/>
          </a:bodyPr>
          <a:lstStyle/>
          <a:p>
            <a:pPr lvl="0" algn="ctr" defTabSz="914400" eaLnBrk="0" fontAlgn="base" hangingPunct="0">
              <a:spcBef>
                <a:spcPct val="0"/>
              </a:spcBef>
              <a:spcAft>
                <a:spcPct val="0"/>
              </a:spcAft>
            </a:pPr>
            <a:r>
              <a:rPr lang="en-US" altLang="en-US">
                <a:solidFill>
                  <a:schemeClr val="accent3">
                    <a:lumMod val="50000"/>
                  </a:schemeClr>
                </a:solidFill>
                <a:latin typeface="Arial" charset="0"/>
              </a:rPr>
              <a:t>cut</a:t>
            </a:r>
          </a:p>
        </p:txBody>
      </p:sp>
      <p:pic>
        <p:nvPicPr>
          <p:cNvPr id="5" name="Picture 4"/>
          <p:cNvPicPr>
            <a:picLocks noChangeAspect="1"/>
          </p:cNvPicPr>
          <p:nvPr/>
        </p:nvPicPr>
        <p:blipFill rotWithShape="1">
          <a:blip r:embed="rId3">
            <a:extLst>
              <a:ext uri="{28A0092B-C50C-407E-A947-70E740481C1C}">
                <a14:useLocalDpi xmlns:a14="http://schemas.microsoft.com/office/drawing/2010/main"/>
              </a:ext>
            </a:extLst>
          </a:blip>
          <a:srcRect l="11958" t="5625" r="1684"/>
          <a:stretch/>
        </p:blipFill>
        <p:spPr>
          <a:xfrm>
            <a:off x="752733" y="1537200"/>
            <a:ext cx="2859467" cy="2846898"/>
          </a:xfrm>
          <a:prstGeom prst="rect">
            <a:avLst/>
          </a:prstGeom>
        </p:spPr>
      </p:pic>
      <p:cxnSp>
        <p:nvCxnSpPr>
          <p:cNvPr id="10" name="Straight Arrow Connector 9"/>
          <p:cNvCxnSpPr/>
          <p:nvPr/>
        </p:nvCxnSpPr>
        <p:spPr>
          <a:xfrm>
            <a:off x="1245211" y="3230551"/>
            <a:ext cx="1728787" cy="0"/>
          </a:xfrm>
          <a:prstGeom prst="straightConnector1">
            <a:avLst/>
          </a:prstGeom>
          <a:ln w="76200">
            <a:solidFill>
              <a:schemeClr val="accent3"/>
            </a:solidFill>
            <a:tailEnd type="triangle"/>
          </a:ln>
        </p:spPr>
        <p:style>
          <a:lnRef idx="2">
            <a:schemeClr val="accent1"/>
          </a:lnRef>
          <a:fillRef idx="0">
            <a:schemeClr val="accent1"/>
          </a:fillRef>
          <a:effectRef idx="1">
            <a:schemeClr val="accent1"/>
          </a:effectRef>
          <a:fontRef idx="minor">
            <a:schemeClr val="tx1"/>
          </a:fontRef>
        </p:style>
      </p:cxnSp>
      <p:sp>
        <p:nvSpPr>
          <p:cNvPr id="13" name="Rectangle 12"/>
          <p:cNvSpPr/>
          <p:nvPr/>
        </p:nvSpPr>
        <p:spPr>
          <a:xfrm>
            <a:off x="978510" y="3289072"/>
            <a:ext cx="2262187" cy="646331"/>
          </a:xfrm>
          <a:prstGeom prst="rect">
            <a:avLst/>
          </a:prstGeom>
        </p:spPr>
        <p:txBody>
          <a:bodyPr wrap="square">
            <a:spAutoFit/>
          </a:bodyPr>
          <a:lstStyle/>
          <a:p>
            <a:pPr lvl="0" algn="ctr" defTabSz="914400" eaLnBrk="0" fontAlgn="base" hangingPunct="0">
              <a:spcBef>
                <a:spcPct val="0"/>
              </a:spcBef>
              <a:spcAft>
                <a:spcPct val="0"/>
              </a:spcAft>
            </a:pPr>
            <a:r>
              <a:rPr lang="en-US" altLang="en-US" smtClean="0">
                <a:solidFill>
                  <a:schemeClr val="accent3">
                    <a:lumMod val="50000"/>
                  </a:schemeClr>
                </a:solidFill>
                <a:latin typeface="Arial" charset="0"/>
              </a:rPr>
              <a:t>Principal Hessian Direction</a:t>
            </a:r>
            <a:endParaRPr lang="en-US" altLang="en-US">
              <a:solidFill>
                <a:schemeClr val="accent3">
                  <a:lumMod val="50000"/>
                </a:schemeClr>
              </a:solidFill>
              <a:latin typeface="Arial" charset="0"/>
            </a:endParaRPr>
          </a:p>
        </p:txBody>
      </p:sp>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92751" y="1596724"/>
            <a:ext cx="2989385" cy="2215389"/>
          </a:xfrm>
          <a:prstGeom prst="rect">
            <a:avLst/>
          </a:prstGeom>
        </p:spPr>
      </p:pic>
      <p:sp>
        <p:nvSpPr>
          <p:cNvPr id="17" name="TextBox 16"/>
          <p:cNvSpPr txBox="1"/>
          <p:nvPr/>
        </p:nvSpPr>
        <p:spPr>
          <a:xfrm>
            <a:off x="-13363" y="704851"/>
            <a:ext cx="9157363" cy="369332"/>
          </a:xfrm>
          <a:prstGeom prst="rect">
            <a:avLst/>
          </a:prstGeom>
          <a:noFill/>
        </p:spPr>
        <p:txBody>
          <a:bodyPr wrap="square" rtlCol="0">
            <a:spAutoFit/>
          </a:bodyPr>
          <a:lstStyle/>
          <a:p>
            <a:r>
              <a:rPr lang="en-US" dirty="0" smtClean="0"/>
              <a:t>Principal Hessian Directions – identifying the direction of highest mean curvature</a:t>
            </a:r>
            <a:endParaRPr lang="en-US" dirty="0"/>
          </a:p>
        </p:txBody>
      </p:sp>
      <p:sp>
        <p:nvSpPr>
          <p:cNvPr id="18" name="Slide Number Placeholder 17"/>
          <p:cNvSpPr>
            <a:spLocks noGrp="1"/>
          </p:cNvSpPr>
          <p:nvPr>
            <p:ph type="sldNum" sz="quarter" idx="12"/>
          </p:nvPr>
        </p:nvSpPr>
        <p:spPr/>
        <p:txBody>
          <a:bodyPr/>
          <a:lstStyle/>
          <a:p>
            <a:fld id="{0C9D9FE6-5D08-3B48-9104-2B1B3E27A71F}" type="slidenum">
              <a:rPr lang="en-US" smtClean="0"/>
              <a:t>29</a:t>
            </a:fld>
            <a:endParaRPr lang="en-US"/>
          </a:p>
        </p:txBody>
      </p:sp>
      <p:pic>
        <p:nvPicPr>
          <p:cNvPr id="12" name="Picture 11"/>
          <p:cNvPicPr>
            <a:picLocks noChangeAspect="1"/>
          </p:cNvPicPr>
          <p:nvPr/>
        </p:nvPicPr>
        <p:blipFill rotWithShape="1">
          <a:blip r:embed="rId5">
            <a:extLst>
              <a:ext uri="{28A0092B-C50C-407E-A947-70E740481C1C}">
                <a14:useLocalDpi xmlns:a14="http://schemas.microsoft.com/office/drawing/2010/main" val="0"/>
              </a:ext>
            </a:extLst>
          </a:blip>
          <a:srcRect l="6445" t="8594" r="9180" b="5729"/>
          <a:stretch/>
        </p:blipFill>
        <p:spPr>
          <a:xfrm>
            <a:off x="5255403" y="4273669"/>
            <a:ext cx="3154680" cy="2402523"/>
          </a:xfrm>
          <a:prstGeom prst="rect">
            <a:avLst/>
          </a:prstGeom>
        </p:spPr>
      </p:pic>
      <p:sp>
        <p:nvSpPr>
          <p:cNvPr id="15" name="Freeform 14"/>
          <p:cNvSpPr/>
          <p:nvPr/>
        </p:nvSpPr>
        <p:spPr>
          <a:xfrm>
            <a:off x="6009417" y="4464084"/>
            <a:ext cx="614362" cy="400138"/>
          </a:xfrm>
          <a:custGeom>
            <a:avLst/>
            <a:gdLst>
              <a:gd name="connsiteX0" fmla="*/ 0 w 614362"/>
              <a:gd name="connsiteY0" fmla="*/ 371563 h 400138"/>
              <a:gd name="connsiteX1" fmla="*/ 314325 w 614362"/>
              <a:gd name="connsiteY1" fmla="*/ 88 h 400138"/>
              <a:gd name="connsiteX2" fmla="*/ 614362 w 614362"/>
              <a:gd name="connsiteY2" fmla="*/ 400138 h 400138"/>
            </a:gdLst>
            <a:ahLst/>
            <a:cxnLst>
              <a:cxn ang="0">
                <a:pos x="connsiteX0" y="connsiteY0"/>
              </a:cxn>
              <a:cxn ang="0">
                <a:pos x="connsiteX1" y="connsiteY1"/>
              </a:cxn>
              <a:cxn ang="0">
                <a:pos x="connsiteX2" y="connsiteY2"/>
              </a:cxn>
            </a:cxnLst>
            <a:rect l="l" t="t" r="r" b="b"/>
            <a:pathLst>
              <a:path w="614362" h="400138">
                <a:moveTo>
                  <a:pt x="0" y="371563"/>
                </a:moveTo>
                <a:cubicBezTo>
                  <a:pt x="105965" y="183444"/>
                  <a:pt x="211931" y="-4675"/>
                  <a:pt x="314325" y="88"/>
                </a:cubicBezTo>
                <a:cubicBezTo>
                  <a:pt x="416719" y="4851"/>
                  <a:pt x="614362" y="400138"/>
                  <a:pt x="614362" y="400138"/>
                </a:cubicBezTo>
              </a:path>
            </a:pathLst>
          </a:custGeom>
          <a:noFill/>
          <a:ln w="38100">
            <a:solidFill>
              <a:schemeClr val="accent2"/>
            </a:solidFill>
            <a:headEnd type="none" w="med" len="med"/>
            <a:tailEnd type="triangl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Freeform 15"/>
          <p:cNvSpPr/>
          <p:nvPr/>
        </p:nvSpPr>
        <p:spPr>
          <a:xfrm rot="10800000">
            <a:off x="7204804" y="5918279"/>
            <a:ext cx="614362" cy="400138"/>
          </a:xfrm>
          <a:custGeom>
            <a:avLst/>
            <a:gdLst>
              <a:gd name="connsiteX0" fmla="*/ 0 w 614362"/>
              <a:gd name="connsiteY0" fmla="*/ 371563 h 400138"/>
              <a:gd name="connsiteX1" fmla="*/ 314325 w 614362"/>
              <a:gd name="connsiteY1" fmla="*/ 88 h 400138"/>
              <a:gd name="connsiteX2" fmla="*/ 614362 w 614362"/>
              <a:gd name="connsiteY2" fmla="*/ 400138 h 400138"/>
            </a:gdLst>
            <a:ahLst/>
            <a:cxnLst>
              <a:cxn ang="0">
                <a:pos x="connsiteX0" y="connsiteY0"/>
              </a:cxn>
              <a:cxn ang="0">
                <a:pos x="connsiteX1" y="connsiteY1"/>
              </a:cxn>
              <a:cxn ang="0">
                <a:pos x="connsiteX2" y="connsiteY2"/>
              </a:cxn>
            </a:cxnLst>
            <a:rect l="l" t="t" r="r" b="b"/>
            <a:pathLst>
              <a:path w="614362" h="400138">
                <a:moveTo>
                  <a:pt x="0" y="371563"/>
                </a:moveTo>
                <a:cubicBezTo>
                  <a:pt x="105965" y="183444"/>
                  <a:pt x="211931" y="-4675"/>
                  <a:pt x="314325" y="88"/>
                </a:cubicBezTo>
                <a:cubicBezTo>
                  <a:pt x="416719" y="4851"/>
                  <a:pt x="614362" y="400138"/>
                  <a:pt x="614362" y="400138"/>
                </a:cubicBezTo>
              </a:path>
            </a:pathLst>
          </a:custGeom>
          <a:noFill/>
          <a:ln w="38100">
            <a:solidFill>
              <a:schemeClr val="accent3"/>
            </a:solidFill>
            <a:headEnd type="triangle"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TextBox 18"/>
          <p:cNvSpPr txBox="1"/>
          <p:nvPr/>
        </p:nvSpPr>
        <p:spPr>
          <a:xfrm>
            <a:off x="6165313" y="4459977"/>
            <a:ext cx="274434" cy="523220"/>
          </a:xfrm>
          <a:prstGeom prst="rect">
            <a:avLst/>
          </a:prstGeom>
          <a:noFill/>
        </p:spPr>
        <p:txBody>
          <a:bodyPr wrap="none" rtlCol="0">
            <a:spAutoFit/>
          </a:bodyPr>
          <a:lstStyle/>
          <a:p>
            <a:r>
              <a:rPr lang="en-US" sz="2800" b="1" smtClean="0">
                <a:solidFill>
                  <a:schemeClr val="accent2"/>
                </a:solidFill>
              </a:rPr>
              <a:t>-</a:t>
            </a:r>
            <a:endParaRPr lang="en-US" sz="2800" b="1">
              <a:solidFill>
                <a:schemeClr val="accent2"/>
              </a:solidFill>
            </a:endParaRPr>
          </a:p>
        </p:txBody>
      </p:sp>
      <p:sp>
        <p:nvSpPr>
          <p:cNvPr id="20" name="Rectangle 19"/>
          <p:cNvSpPr/>
          <p:nvPr/>
        </p:nvSpPr>
        <p:spPr>
          <a:xfrm>
            <a:off x="7300586" y="5841884"/>
            <a:ext cx="394660" cy="523220"/>
          </a:xfrm>
          <a:prstGeom prst="rect">
            <a:avLst/>
          </a:prstGeom>
        </p:spPr>
        <p:txBody>
          <a:bodyPr wrap="none">
            <a:spAutoFit/>
          </a:bodyPr>
          <a:lstStyle/>
          <a:p>
            <a:r>
              <a:rPr lang="en-US" sz="2800" b="1">
                <a:solidFill>
                  <a:schemeClr val="accent3"/>
                </a:solidFill>
              </a:rPr>
              <a:t>+</a:t>
            </a:r>
          </a:p>
        </p:txBody>
      </p:sp>
      <p:sp>
        <p:nvSpPr>
          <p:cNvPr id="3" name="Rectangle 2"/>
          <p:cNvSpPr/>
          <p:nvPr/>
        </p:nvSpPr>
        <p:spPr>
          <a:xfrm>
            <a:off x="264974" y="4808279"/>
            <a:ext cx="4572000" cy="369332"/>
          </a:xfrm>
          <a:prstGeom prst="rect">
            <a:avLst/>
          </a:prstGeom>
        </p:spPr>
        <p:txBody>
          <a:bodyPr>
            <a:spAutoFit/>
          </a:bodyPr>
          <a:lstStyle/>
          <a:p>
            <a:endParaRPr lang="en-US"/>
          </a:p>
        </p:txBody>
      </p:sp>
      <p:sp>
        <p:nvSpPr>
          <p:cNvPr id="6" name="Rectangle 5"/>
          <p:cNvSpPr/>
          <p:nvPr/>
        </p:nvSpPr>
        <p:spPr>
          <a:xfrm>
            <a:off x="264974" y="4963577"/>
            <a:ext cx="4772009" cy="888415"/>
          </a:xfrm>
          <a:prstGeom prst="rect">
            <a:avLst/>
          </a:prstGeom>
          <a:ln/>
        </p:spPr>
        <p:style>
          <a:lnRef idx="3">
            <a:schemeClr val="lt1"/>
          </a:lnRef>
          <a:fillRef idx="1">
            <a:schemeClr val="accent3"/>
          </a:fillRef>
          <a:effectRef idx="1">
            <a:schemeClr val="accent3"/>
          </a:effectRef>
          <a:fontRef idx="minor">
            <a:schemeClr val="lt1"/>
          </a:fontRef>
        </p:style>
        <p:txBody>
          <a:bodyPr rtlCol="0" anchor="ctr"/>
          <a:lstStyle/>
          <a:p>
            <a:r>
              <a:rPr lang="en-US" dirty="0"/>
              <a:t>PHD </a:t>
            </a:r>
            <a:r>
              <a:rPr lang="en-US" dirty="0" smtClean="0"/>
              <a:t>suffers from </a:t>
            </a:r>
            <a:r>
              <a:rPr lang="en-US" dirty="0"/>
              <a:t>cancellation effect when multiple undulations are considered</a:t>
            </a:r>
            <a:endParaRPr lang="en-US" dirty="0"/>
          </a:p>
        </p:txBody>
      </p:sp>
    </p:spTree>
    <p:extLst>
      <p:ext uri="{BB962C8B-B14F-4D97-AF65-F5344CB8AC3E}">
        <p14:creationId xmlns:p14="http://schemas.microsoft.com/office/powerpoint/2010/main" val="10501071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par>
                                <p:cTn id="8" presetID="22" presetClass="entr" presetSubtype="8"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wipe(left)">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500"/>
                                        <p:tgtEl>
                                          <p:spTgt spid="2"/>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500"/>
                                        <p:tgtEl>
                                          <p:spTgt spid="4"/>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500"/>
                                        <p:tgtEl>
                                          <p:spTgt spid="7"/>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fade">
                                      <p:cBhvr>
                                        <p:cTn id="29" dur="500"/>
                                        <p:tgtEl>
                                          <p:spTgt spid="12"/>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wipe(left)">
                                      <p:cBhvr>
                                        <p:cTn id="34" dur="500"/>
                                        <p:tgtEl>
                                          <p:spTgt spid="15"/>
                                        </p:tgtEl>
                                      </p:cBhvr>
                                    </p:animEffect>
                                  </p:childTnLst>
                                </p:cTn>
                              </p:par>
                              <p:par>
                                <p:cTn id="35" presetID="22" presetClass="entr" presetSubtype="8"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wipe(left)">
                                      <p:cBhvr>
                                        <p:cTn id="37" dur="500"/>
                                        <p:tgtEl>
                                          <p:spTgt spid="16"/>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9"/>
                                        </p:tgtEl>
                                        <p:attrNameLst>
                                          <p:attrName>style.visibility</p:attrName>
                                        </p:attrNameLst>
                                      </p:cBhvr>
                                      <p:to>
                                        <p:strVal val="visible"/>
                                      </p:to>
                                    </p:set>
                                    <p:animEffect transition="in" filter="fade">
                                      <p:cBhvr>
                                        <p:cTn id="40" dur="500"/>
                                        <p:tgtEl>
                                          <p:spTgt spid="19"/>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0"/>
                                        </p:tgtEl>
                                        <p:attrNameLst>
                                          <p:attrName>style.visibility</p:attrName>
                                        </p:attrNameLst>
                                      </p:cBhvr>
                                      <p:to>
                                        <p:strVal val="visible"/>
                                      </p:to>
                                    </p:set>
                                    <p:animEffect transition="in" filter="fade">
                                      <p:cBhvr>
                                        <p:cTn id="43" dur="500"/>
                                        <p:tgtEl>
                                          <p:spTgt spid="20"/>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6"/>
                                        </p:tgtEl>
                                        <p:attrNameLst>
                                          <p:attrName>style.visibility</p:attrName>
                                        </p:attrNameLst>
                                      </p:cBhvr>
                                      <p:to>
                                        <p:strVal val="visible"/>
                                      </p:to>
                                    </p:set>
                                    <p:animEffect transition="in" filter="fade">
                                      <p:cBhvr>
                                        <p:cTn id="4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7" grpId="0"/>
      <p:bldP spid="13" grpId="0"/>
      <p:bldP spid="15" grpId="0" animBg="1"/>
      <p:bldP spid="16" grpId="0" animBg="1"/>
      <p:bldP spid="19" grpId="0"/>
      <p:bldP spid="20" grpId="0"/>
      <p:bldP spid="6"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6255834"/>
            <a:ext cx="9144000" cy="602166"/>
          </a:xfrm>
          <a:prstGeom prst="rect">
            <a:avLst/>
          </a:prstGeom>
          <a:solidFill>
            <a:schemeClr val="accent4">
              <a:lumMod val="60000"/>
              <a:lumOff val="40000"/>
              <a:alpha val="67000"/>
            </a:schemeClr>
          </a:solidFill>
          <a:ln w="38100" cmpd="sng">
            <a:noFill/>
          </a:ln>
          <a:effectLst/>
        </p:spPr>
        <p:style>
          <a:lnRef idx="1">
            <a:schemeClr val="accent4"/>
          </a:lnRef>
          <a:fillRef idx="3">
            <a:schemeClr val="accent4"/>
          </a:fillRef>
          <a:effectRef idx="2">
            <a:schemeClr val="accent4"/>
          </a:effectRef>
          <a:fontRef idx="minor">
            <a:schemeClr val="lt1"/>
          </a:fontRef>
        </p:style>
        <p:txBody>
          <a:bodyPr rtlCol="0" anchor="ctr"/>
          <a:lstStyle/>
          <a:p>
            <a:pPr marL="915988" indent="-458788"/>
            <a:endParaRPr lang="en-US"/>
          </a:p>
        </p:txBody>
      </p:sp>
      <p:sp>
        <p:nvSpPr>
          <p:cNvPr id="9" name="Rectangle 8"/>
          <p:cNvSpPr/>
          <p:nvPr/>
        </p:nvSpPr>
        <p:spPr>
          <a:xfrm>
            <a:off x="0" y="5687122"/>
            <a:ext cx="9144000" cy="568712"/>
          </a:xfrm>
          <a:prstGeom prst="rect">
            <a:avLst/>
          </a:prstGeom>
          <a:solidFill>
            <a:schemeClr val="accent3">
              <a:lumMod val="60000"/>
              <a:lumOff val="40000"/>
              <a:alpha val="67000"/>
            </a:schemeClr>
          </a:solidFill>
          <a:ln w="38100" cmpd="sng">
            <a:noFill/>
          </a:ln>
          <a:effectLst/>
        </p:spPr>
        <p:style>
          <a:lnRef idx="1">
            <a:schemeClr val="accent4"/>
          </a:lnRef>
          <a:fillRef idx="3">
            <a:schemeClr val="accent4"/>
          </a:fillRef>
          <a:effectRef idx="2">
            <a:schemeClr val="accent4"/>
          </a:effectRef>
          <a:fontRef idx="minor">
            <a:schemeClr val="lt1"/>
          </a:fontRef>
        </p:style>
        <p:txBody>
          <a:bodyPr rtlCol="0" anchor="ctr"/>
          <a:lstStyle/>
          <a:p>
            <a:pPr marL="915988" indent="-458788"/>
            <a:endParaRPr lang="en-US"/>
          </a:p>
        </p:txBody>
      </p:sp>
      <p:sp>
        <p:nvSpPr>
          <p:cNvPr id="6" name="Rectangle 5"/>
          <p:cNvSpPr/>
          <p:nvPr/>
        </p:nvSpPr>
        <p:spPr>
          <a:xfrm>
            <a:off x="0" y="4234376"/>
            <a:ext cx="9144000" cy="739068"/>
          </a:xfrm>
          <a:prstGeom prst="rect">
            <a:avLst/>
          </a:prstGeom>
          <a:solidFill>
            <a:schemeClr val="accent4">
              <a:lumMod val="60000"/>
              <a:lumOff val="40000"/>
              <a:alpha val="67000"/>
            </a:schemeClr>
          </a:solidFill>
          <a:ln w="38100" cmpd="sng">
            <a:noFill/>
          </a:ln>
          <a:effectLst/>
        </p:spPr>
        <p:style>
          <a:lnRef idx="1">
            <a:schemeClr val="accent4"/>
          </a:lnRef>
          <a:fillRef idx="3">
            <a:schemeClr val="accent4"/>
          </a:fillRef>
          <a:effectRef idx="2">
            <a:schemeClr val="accent4"/>
          </a:effectRef>
          <a:fontRef idx="minor">
            <a:schemeClr val="lt1"/>
          </a:fontRef>
        </p:style>
        <p:txBody>
          <a:bodyPr rtlCol="0" anchor="ctr"/>
          <a:lstStyle/>
          <a:p>
            <a:pPr marL="915988" indent="-458788"/>
            <a:endParaRPr lang="en-US"/>
          </a:p>
        </p:txBody>
      </p:sp>
      <p:sp>
        <p:nvSpPr>
          <p:cNvPr id="7" name="Rectangle 6"/>
          <p:cNvSpPr/>
          <p:nvPr/>
        </p:nvSpPr>
        <p:spPr>
          <a:xfrm>
            <a:off x="0" y="3136899"/>
            <a:ext cx="9144000" cy="545027"/>
          </a:xfrm>
          <a:prstGeom prst="rect">
            <a:avLst/>
          </a:prstGeom>
          <a:solidFill>
            <a:schemeClr val="accent4">
              <a:lumMod val="60000"/>
              <a:lumOff val="40000"/>
              <a:alpha val="67000"/>
            </a:schemeClr>
          </a:solidFill>
          <a:ln w="38100" cmpd="sng">
            <a:noFill/>
          </a:ln>
          <a:effectLst/>
        </p:spPr>
        <p:style>
          <a:lnRef idx="1">
            <a:schemeClr val="accent4"/>
          </a:lnRef>
          <a:fillRef idx="3">
            <a:schemeClr val="accent4"/>
          </a:fillRef>
          <a:effectRef idx="2">
            <a:schemeClr val="accent4"/>
          </a:effectRef>
          <a:fontRef idx="minor">
            <a:schemeClr val="lt1"/>
          </a:fontRef>
        </p:style>
        <p:txBody>
          <a:bodyPr rtlCol="0" anchor="ctr"/>
          <a:lstStyle/>
          <a:p>
            <a:pPr marL="915988" indent="-458788"/>
            <a:endParaRPr lang="en-US"/>
          </a:p>
        </p:txBody>
      </p:sp>
      <p:sp>
        <p:nvSpPr>
          <p:cNvPr id="8" name="Rectangle 7"/>
          <p:cNvSpPr/>
          <p:nvPr/>
        </p:nvSpPr>
        <p:spPr>
          <a:xfrm>
            <a:off x="0" y="704850"/>
            <a:ext cx="9144000" cy="609600"/>
          </a:xfrm>
          <a:prstGeom prst="rect">
            <a:avLst/>
          </a:prstGeom>
          <a:solidFill>
            <a:schemeClr val="accent3">
              <a:lumMod val="60000"/>
              <a:lumOff val="40000"/>
              <a:alpha val="67000"/>
            </a:schemeClr>
          </a:solidFill>
          <a:ln w="38100" cmpd="sng">
            <a:noFill/>
          </a:ln>
          <a:effectLst/>
        </p:spPr>
        <p:style>
          <a:lnRef idx="1">
            <a:schemeClr val="accent4"/>
          </a:lnRef>
          <a:fillRef idx="3">
            <a:schemeClr val="accent4"/>
          </a:fillRef>
          <a:effectRef idx="2">
            <a:schemeClr val="accent4"/>
          </a:effectRef>
          <a:fontRef idx="minor">
            <a:schemeClr val="lt1"/>
          </a:fontRef>
        </p:style>
        <p:txBody>
          <a:bodyPr rtlCol="0" anchor="ctr"/>
          <a:lstStyle/>
          <a:p>
            <a:pPr marL="915988" indent="-458788"/>
            <a:endParaRPr lang="en-US"/>
          </a:p>
        </p:txBody>
      </p:sp>
      <p:sp>
        <p:nvSpPr>
          <p:cNvPr id="2" name="Title 1"/>
          <p:cNvSpPr>
            <a:spLocks noGrp="1"/>
          </p:cNvSpPr>
          <p:nvPr>
            <p:ph type="title"/>
          </p:nvPr>
        </p:nvSpPr>
        <p:spPr/>
        <p:txBody>
          <a:bodyPr>
            <a:normAutofit fontScale="90000"/>
          </a:bodyPr>
          <a:lstStyle/>
          <a:p>
            <a:r>
              <a:rPr lang="en-US" smtClean="0"/>
              <a:t>Publication List</a:t>
            </a:r>
            <a:endParaRPr lang="en-US"/>
          </a:p>
        </p:txBody>
      </p:sp>
      <p:sp>
        <p:nvSpPr>
          <p:cNvPr id="3" name="Slide Number Placeholder 2"/>
          <p:cNvSpPr>
            <a:spLocks noGrp="1"/>
          </p:cNvSpPr>
          <p:nvPr>
            <p:ph type="sldNum" sz="quarter" idx="12"/>
          </p:nvPr>
        </p:nvSpPr>
        <p:spPr/>
        <p:txBody>
          <a:bodyPr/>
          <a:lstStyle/>
          <a:p>
            <a:fld id="{0C9D9FE6-5D08-3B48-9104-2B1B3E27A71F}" type="slidenum">
              <a:rPr lang="en-US" smtClean="0"/>
              <a:t>3</a:t>
            </a:fld>
            <a:endParaRPr lang="en-US"/>
          </a:p>
        </p:txBody>
      </p:sp>
      <p:sp>
        <p:nvSpPr>
          <p:cNvPr id="4" name="Rectangle 3"/>
          <p:cNvSpPr/>
          <p:nvPr/>
        </p:nvSpPr>
        <p:spPr>
          <a:xfrm>
            <a:off x="0" y="704851"/>
            <a:ext cx="9144000" cy="6186309"/>
          </a:xfrm>
          <a:prstGeom prst="rect">
            <a:avLst/>
          </a:prstGeom>
        </p:spPr>
        <p:txBody>
          <a:bodyPr wrap="square">
            <a:spAutoFit/>
          </a:bodyPr>
          <a:lstStyle/>
          <a:p>
            <a:pPr marL="460375" indent="-460375"/>
            <a:r>
              <a:rPr lang="en-US" sz="1200" dirty="0" smtClean="0"/>
              <a:t>Rethinking </a:t>
            </a:r>
            <a:r>
              <a:rPr lang="en-US" sz="1200" dirty="0"/>
              <a:t>Sensitivity Analysis of Nuclear Simulations with </a:t>
            </a:r>
            <a:r>
              <a:rPr lang="en-US" sz="1200" dirty="0" smtClean="0"/>
              <a:t>Topology. </a:t>
            </a:r>
          </a:p>
          <a:p>
            <a:pPr marL="460375" indent="-460375"/>
            <a:r>
              <a:rPr lang="en-US" sz="1200" b="1" dirty="0">
                <a:solidFill>
                  <a:schemeClr val="accent2">
                    <a:lumMod val="75000"/>
                  </a:schemeClr>
                </a:solidFill>
              </a:rPr>
              <a:t>	</a:t>
            </a:r>
            <a:r>
              <a:rPr lang="en-US" sz="1200" b="1" dirty="0" smtClean="0">
                <a:solidFill>
                  <a:schemeClr val="accent2">
                    <a:lumMod val="75000"/>
                  </a:schemeClr>
                </a:solidFill>
              </a:rPr>
              <a:t>Dan </a:t>
            </a:r>
            <a:r>
              <a:rPr lang="en-US" sz="1200" b="1" dirty="0" err="1">
                <a:solidFill>
                  <a:schemeClr val="accent2">
                    <a:lumMod val="75000"/>
                  </a:schemeClr>
                </a:solidFill>
              </a:rPr>
              <a:t>Maljovec</a:t>
            </a:r>
            <a:r>
              <a:rPr lang="en-US" sz="1200" dirty="0" smtClean="0"/>
              <a:t>, </a:t>
            </a:r>
            <a:r>
              <a:rPr lang="en-US" sz="1200" dirty="0" err="1"/>
              <a:t>Bei</a:t>
            </a:r>
            <a:r>
              <a:rPr lang="en-US" sz="1200" dirty="0"/>
              <a:t> Wang, Paul Rosen, Andrea </a:t>
            </a:r>
            <a:r>
              <a:rPr lang="en-US" sz="1200" dirty="0" err="1"/>
              <a:t>Alfonsi</a:t>
            </a:r>
            <a:r>
              <a:rPr lang="en-US" sz="1200" dirty="0"/>
              <a:t>, Giovanni </a:t>
            </a:r>
            <a:r>
              <a:rPr lang="en-US" sz="1200" dirty="0" err="1"/>
              <a:t>Pastore</a:t>
            </a:r>
            <a:r>
              <a:rPr lang="en-US" sz="1200" dirty="0"/>
              <a:t>, Cristian </a:t>
            </a:r>
            <a:r>
              <a:rPr lang="en-US" sz="1200" dirty="0" err="1"/>
              <a:t>Rabiti</a:t>
            </a:r>
            <a:r>
              <a:rPr lang="en-US" sz="1200" dirty="0"/>
              <a:t>, and Valerio </a:t>
            </a:r>
            <a:r>
              <a:rPr lang="en-US" sz="1200" dirty="0" err="1" smtClean="0"/>
              <a:t>Pascucci</a:t>
            </a:r>
            <a:r>
              <a:rPr lang="en-US" sz="1200" dirty="0" smtClean="0"/>
              <a:t>. Proceedings </a:t>
            </a:r>
            <a:r>
              <a:rPr lang="en-US" sz="1200" dirty="0"/>
              <a:t>of IEEE Pacific Visualization (</a:t>
            </a:r>
            <a:r>
              <a:rPr lang="en-US" sz="1200" dirty="0" err="1"/>
              <a:t>PacificVis</a:t>
            </a:r>
            <a:r>
              <a:rPr lang="en-US" sz="1200" dirty="0"/>
              <a:t>), </a:t>
            </a:r>
            <a:r>
              <a:rPr lang="en-US" sz="1200" dirty="0" smtClean="0"/>
              <a:t>2016.</a:t>
            </a:r>
          </a:p>
          <a:p>
            <a:pPr marL="460375" indent="-460375"/>
            <a:r>
              <a:rPr lang="en-US" sz="1200" dirty="0" smtClean="0"/>
              <a:t>Visualizing </a:t>
            </a:r>
            <a:r>
              <a:rPr lang="en-US" sz="1200" dirty="0"/>
              <a:t>High-Dimensional Data: Advances in the Past </a:t>
            </a:r>
            <a:r>
              <a:rPr lang="en-US" sz="1200" dirty="0" smtClean="0"/>
              <a:t>Decade.</a:t>
            </a:r>
          </a:p>
          <a:p>
            <a:pPr marL="460375" indent="-460375"/>
            <a:r>
              <a:rPr lang="en-US" sz="1200" dirty="0"/>
              <a:t>	</a:t>
            </a:r>
            <a:r>
              <a:rPr lang="en-US" sz="1200" dirty="0" err="1" smtClean="0"/>
              <a:t>Shusen</a:t>
            </a:r>
            <a:r>
              <a:rPr lang="en-US" sz="1200" dirty="0" smtClean="0"/>
              <a:t> </a:t>
            </a:r>
            <a:r>
              <a:rPr lang="en-US" sz="1200" dirty="0"/>
              <a:t>Liu, </a:t>
            </a:r>
            <a:r>
              <a:rPr lang="en-US" sz="1200" b="1" dirty="0">
                <a:solidFill>
                  <a:schemeClr val="accent2">
                    <a:lumMod val="75000"/>
                  </a:schemeClr>
                </a:solidFill>
              </a:rPr>
              <a:t>Dan </a:t>
            </a:r>
            <a:r>
              <a:rPr lang="en-US" sz="1200" b="1" dirty="0" err="1">
                <a:solidFill>
                  <a:schemeClr val="accent2">
                    <a:lumMod val="75000"/>
                  </a:schemeClr>
                </a:solidFill>
              </a:rPr>
              <a:t>Maljovec</a:t>
            </a:r>
            <a:r>
              <a:rPr lang="en-US" sz="1200" dirty="0" smtClean="0"/>
              <a:t>, </a:t>
            </a:r>
            <a:r>
              <a:rPr lang="en-US" sz="1200" dirty="0" err="1" smtClean="0"/>
              <a:t>Bei</a:t>
            </a:r>
            <a:r>
              <a:rPr lang="en-US" sz="1200" dirty="0" smtClean="0"/>
              <a:t> </a:t>
            </a:r>
            <a:r>
              <a:rPr lang="en-US" sz="1200" dirty="0"/>
              <a:t>Wang, Peer-</a:t>
            </a:r>
            <a:r>
              <a:rPr lang="en-US" sz="1200" dirty="0" err="1"/>
              <a:t>Timo</a:t>
            </a:r>
            <a:r>
              <a:rPr lang="en-US" sz="1200" dirty="0"/>
              <a:t> Bremer, and Valerio </a:t>
            </a:r>
            <a:r>
              <a:rPr lang="en-US" sz="1200" dirty="0" err="1" smtClean="0"/>
              <a:t>Pascucci</a:t>
            </a:r>
            <a:r>
              <a:rPr lang="en-US" sz="1200" dirty="0" smtClean="0"/>
              <a:t>. </a:t>
            </a:r>
            <a:r>
              <a:rPr lang="en-US" sz="1200" dirty="0" err="1" smtClean="0"/>
              <a:t>Eurographics</a:t>
            </a:r>
            <a:r>
              <a:rPr lang="en-US" sz="1200" dirty="0" smtClean="0"/>
              <a:t> </a:t>
            </a:r>
            <a:r>
              <a:rPr lang="en-US" sz="1200" dirty="0"/>
              <a:t>Conference on Visualization (</a:t>
            </a:r>
            <a:r>
              <a:rPr lang="en-US" sz="1200" dirty="0" err="1"/>
              <a:t>EuroVis</a:t>
            </a:r>
            <a:r>
              <a:rPr lang="en-US" sz="1200" dirty="0"/>
              <a:t>), STAR - State of the Art Report, </a:t>
            </a:r>
            <a:r>
              <a:rPr lang="en-US" sz="1200" dirty="0" smtClean="0"/>
              <a:t>2015.</a:t>
            </a:r>
            <a:endParaRPr lang="en-US" sz="1200" b="1" dirty="0" smtClean="0"/>
          </a:p>
          <a:p>
            <a:pPr marL="460375" indent="-460375"/>
            <a:r>
              <a:rPr lang="en-US" sz="1200" dirty="0" smtClean="0"/>
              <a:t>ND</a:t>
            </a:r>
            <a:r>
              <a:rPr lang="en-US" sz="1200" baseline="30000" dirty="0" smtClean="0"/>
              <a:t>2</a:t>
            </a:r>
            <a:r>
              <a:rPr lang="en-US" sz="1200" dirty="0" smtClean="0"/>
              <a:t>AV</a:t>
            </a:r>
            <a:r>
              <a:rPr lang="en-US" sz="1200" dirty="0"/>
              <a:t>: N-Dimensional Data Analysis and Visualization - Analysis for the National Ignition </a:t>
            </a:r>
            <a:r>
              <a:rPr lang="en-US" sz="1200" dirty="0" smtClean="0"/>
              <a:t>Campaign.</a:t>
            </a:r>
          </a:p>
          <a:p>
            <a:pPr marL="460375" indent="-460375"/>
            <a:r>
              <a:rPr lang="en-US" sz="1200" dirty="0"/>
              <a:t>	</a:t>
            </a:r>
            <a:r>
              <a:rPr lang="en-US" sz="1200" dirty="0" smtClean="0"/>
              <a:t>Peer-</a:t>
            </a:r>
            <a:r>
              <a:rPr lang="en-US" sz="1200" dirty="0" err="1" smtClean="0"/>
              <a:t>Timo</a:t>
            </a:r>
            <a:r>
              <a:rPr lang="en-US" sz="1200" dirty="0" smtClean="0"/>
              <a:t> </a:t>
            </a:r>
            <a:r>
              <a:rPr lang="en-US" sz="1200" dirty="0"/>
              <a:t>Bremer, </a:t>
            </a:r>
            <a:r>
              <a:rPr lang="en-US" sz="1200" b="1" dirty="0">
                <a:solidFill>
                  <a:schemeClr val="accent2">
                    <a:lumMod val="75000"/>
                  </a:schemeClr>
                </a:solidFill>
              </a:rPr>
              <a:t>Dan </a:t>
            </a:r>
            <a:r>
              <a:rPr lang="en-US" sz="1200" b="1" dirty="0" err="1">
                <a:solidFill>
                  <a:schemeClr val="accent2">
                    <a:lumMod val="75000"/>
                  </a:schemeClr>
                </a:solidFill>
              </a:rPr>
              <a:t>Maljovec</a:t>
            </a:r>
            <a:r>
              <a:rPr lang="en-US" sz="1200" dirty="0" smtClean="0"/>
              <a:t>, </a:t>
            </a:r>
            <a:r>
              <a:rPr lang="en-US" sz="1200" dirty="0" err="1"/>
              <a:t>Avishek</a:t>
            </a:r>
            <a:r>
              <a:rPr lang="en-US" sz="1200" dirty="0"/>
              <a:t> </a:t>
            </a:r>
            <a:r>
              <a:rPr lang="en-US" sz="1200" dirty="0" err="1"/>
              <a:t>Saha</a:t>
            </a:r>
            <a:r>
              <a:rPr lang="en-US" sz="1200" dirty="0"/>
              <a:t>, </a:t>
            </a:r>
            <a:r>
              <a:rPr lang="en-US" sz="1200" dirty="0" err="1"/>
              <a:t>Bei</a:t>
            </a:r>
            <a:r>
              <a:rPr lang="en-US" sz="1200" dirty="0"/>
              <a:t> Wang, Jim Gaffney, Brian Spears, and Valerio </a:t>
            </a:r>
            <a:r>
              <a:rPr lang="en-US" sz="1200" dirty="0" err="1" smtClean="0"/>
              <a:t>Pascucci</a:t>
            </a:r>
            <a:r>
              <a:rPr lang="en-US" sz="1200" dirty="0" smtClean="0"/>
              <a:t>. Computing </a:t>
            </a:r>
            <a:r>
              <a:rPr lang="en-US" sz="1200" dirty="0"/>
              <a:t>and </a:t>
            </a:r>
            <a:r>
              <a:rPr lang="en-US" sz="1200" dirty="0" smtClean="0"/>
              <a:t>Visualization </a:t>
            </a:r>
            <a:r>
              <a:rPr lang="en-US" sz="1200" dirty="0"/>
              <a:t>in Science, 17(1), Pages 1-18, </a:t>
            </a:r>
            <a:r>
              <a:rPr lang="en-US" sz="1200" dirty="0" smtClean="0"/>
              <a:t>2015.</a:t>
            </a:r>
            <a:endParaRPr lang="en-US" sz="1200" dirty="0"/>
          </a:p>
          <a:p>
            <a:pPr marL="460375" indent="-460375"/>
            <a:r>
              <a:rPr lang="en-US" sz="1200" dirty="0" smtClean="0"/>
              <a:t>Analyzing </a:t>
            </a:r>
            <a:r>
              <a:rPr lang="en-US" sz="1200" dirty="0"/>
              <a:t>Simulation-Based PRA Data Through Clustering: a BWR Station Blackout Case </a:t>
            </a:r>
            <a:r>
              <a:rPr lang="en-US" sz="1200" dirty="0" smtClean="0"/>
              <a:t>Study.</a:t>
            </a:r>
          </a:p>
          <a:p>
            <a:pPr marL="460375" indent="-460375"/>
            <a:r>
              <a:rPr lang="en-US" sz="1200" b="1" dirty="0">
                <a:solidFill>
                  <a:schemeClr val="accent2">
                    <a:lumMod val="75000"/>
                  </a:schemeClr>
                </a:solidFill>
              </a:rPr>
              <a:t>	</a:t>
            </a:r>
            <a:r>
              <a:rPr lang="en-US" sz="1200" b="1" dirty="0" smtClean="0">
                <a:solidFill>
                  <a:schemeClr val="accent2">
                    <a:lumMod val="75000"/>
                  </a:schemeClr>
                </a:solidFill>
              </a:rPr>
              <a:t>Dan </a:t>
            </a:r>
            <a:r>
              <a:rPr lang="en-US" sz="1200" b="1" dirty="0" err="1">
                <a:solidFill>
                  <a:schemeClr val="accent2">
                    <a:lumMod val="75000"/>
                  </a:schemeClr>
                </a:solidFill>
              </a:rPr>
              <a:t>Maljovec</a:t>
            </a:r>
            <a:r>
              <a:rPr lang="en-US" sz="1200" dirty="0" smtClean="0"/>
              <a:t>, </a:t>
            </a:r>
            <a:r>
              <a:rPr lang="en-US" sz="1200" dirty="0" err="1"/>
              <a:t>Shusen</a:t>
            </a:r>
            <a:r>
              <a:rPr lang="en-US" sz="1200" dirty="0"/>
              <a:t> Liu, </a:t>
            </a:r>
            <a:r>
              <a:rPr lang="en-US" sz="1200" dirty="0" err="1"/>
              <a:t>Bei</a:t>
            </a:r>
            <a:r>
              <a:rPr lang="en-US" sz="1200" dirty="0"/>
              <a:t> Wang, Valerio </a:t>
            </a:r>
            <a:r>
              <a:rPr lang="en-US" sz="1200" dirty="0" err="1"/>
              <a:t>Pascucci</a:t>
            </a:r>
            <a:r>
              <a:rPr lang="en-US" sz="1200" dirty="0"/>
              <a:t>, Peer-</a:t>
            </a:r>
            <a:r>
              <a:rPr lang="en-US" sz="1200" dirty="0" err="1"/>
              <a:t>Timo</a:t>
            </a:r>
            <a:r>
              <a:rPr lang="en-US" sz="1200" dirty="0"/>
              <a:t> Bremer, Diego </a:t>
            </a:r>
            <a:r>
              <a:rPr lang="en-US" sz="1200" dirty="0" err="1"/>
              <a:t>Mandelli</a:t>
            </a:r>
            <a:r>
              <a:rPr lang="en-US" sz="1200" dirty="0"/>
              <a:t> and Curtis </a:t>
            </a:r>
            <a:r>
              <a:rPr lang="en-US" sz="1200" dirty="0" smtClean="0"/>
              <a:t>Smith. Probabilistic </a:t>
            </a:r>
            <a:r>
              <a:rPr lang="en-US" sz="1200" dirty="0"/>
              <a:t>Safety Assessment &amp; Management conference (PSAM), </a:t>
            </a:r>
            <a:r>
              <a:rPr lang="en-US" sz="1200" dirty="0" smtClean="0"/>
              <a:t>2014.</a:t>
            </a:r>
            <a:r>
              <a:rPr lang="en-US" sz="1200" dirty="0"/>
              <a:t> </a:t>
            </a:r>
            <a:r>
              <a:rPr lang="en-US" sz="1200" dirty="0" smtClean="0"/>
              <a:t> Extended </a:t>
            </a:r>
            <a:r>
              <a:rPr lang="en-US" sz="1200" dirty="0"/>
              <a:t>Journal version: Reliability Engineering &amp; System Safety (RESS), </a:t>
            </a:r>
            <a:r>
              <a:rPr lang="en-US" sz="1200" dirty="0" smtClean="0"/>
              <a:t>2015.</a:t>
            </a:r>
            <a:endParaRPr lang="en-US" sz="1200" dirty="0"/>
          </a:p>
          <a:p>
            <a:pPr marL="460375" indent="-460375"/>
            <a:r>
              <a:rPr lang="en-US" sz="1200" dirty="0" smtClean="0"/>
              <a:t>Topology-Based </a:t>
            </a:r>
            <a:r>
              <a:rPr lang="en-US" sz="1200" dirty="0"/>
              <a:t>Active </a:t>
            </a:r>
            <a:r>
              <a:rPr lang="en-US" sz="1200" dirty="0" smtClean="0"/>
              <a:t>Learning.</a:t>
            </a:r>
          </a:p>
          <a:p>
            <a:pPr marL="460375" indent="-460375"/>
            <a:r>
              <a:rPr lang="en-US" sz="1200" b="1" dirty="0">
                <a:solidFill>
                  <a:schemeClr val="accent2">
                    <a:lumMod val="75000"/>
                  </a:schemeClr>
                </a:solidFill>
              </a:rPr>
              <a:t>	</a:t>
            </a:r>
            <a:r>
              <a:rPr lang="en-US" sz="1200" b="1" dirty="0" smtClean="0">
                <a:solidFill>
                  <a:schemeClr val="accent2">
                    <a:lumMod val="75000"/>
                  </a:schemeClr>
                </a:solidFill>
              </a:rPr>
              <a:t>Dan </a:t>
            </a:r>
            <a:r>
              <a:rPr lang="en-US" sz="1200" b="1" dirty="0" err="1">
                <a:solidFill>
                  <a:schemeClr val="accent2">
                    <a:lumMod val="75000"/>
                  </a:schemeClr>
                </a:solidFill>
              </a:rPr>
              <a:t>Maljovec</a:t>
            </a:r>
            <a:r>
              <a:rPr lang="en-US" sz="1200" dirty="0" smtClean="0"/>
              <a:t>, </a:t>
            </a:r>
            <a:r>
              <a:rPr lang="en-US" sz="1200" dirty="0" err="1"/>
              <a:t>Bei</a:t>
            </a:r>
            <a:r>
              <a:rPr lang="en-US" sz="1200" dirty="0"/>
              <a:t> Wang, John Moeller, and Valerio </a:t>
            </a:r>
            <a:r>
              <a:rPr lang="en-US" sz="1200" dirty="0" err="1"/>
              <a:t>Pascucci</a:t>
            </a:r>
            <a:r>
              <a:rPr lang="en-US" sz="1200" dirty="0"/>
              <a:t/>
            </a:r>
            <a:br>
              <a:rPr lang="en-US" sz="1200" dirty="0"/>
            </a:br>
            <a:r>
              <a:rPr lang="en-US" sz="1200" dirty="0"/>
              <a:t>SCI Technical Report UUSCI-2014-00, </a:t>
            </a:r>
            <a:r>
              <a:rPr lang="en-US" sz="1200" dirty="0" smtClean="0"/>
              <a:t>2014.</a:t>
            </a:r>
            <a:endParaRPr lang="en-US" sz="1200" dirty="0"/>
          </a:p>
          <a:p>
            <a:pPr marL="460375" indent="-460375"/>
            <a:r>
              <a:rPr lang="en-US" sz="1200" dirty="0" smtClean="0"/>
              <a:t>Analyzing </a:t>
            </a:r>
            <a:r>
              <a:rPr lang="en-US" sz="1200" dirty="0"/>
              <a:t>Dynamic Probabilistic Risk Assessment Data through </a:t>
            </a:r>
            <a:r>
              <a:rPr lang="en-US" sz="1200" dirty="0" smtClean="0"/>
              <a:t>Clustering.</a:t>
            </a:r>
          </a:p>
          <a:p>
            <a:pPr marL="460375" indent="-460375"/>
            <a:r>
              <a:rPr lang="en-US" sz="1200" b="1" dirty="0">
                <a:solidFill>
                  <a:schemeClr val="accent2">
                    <a:lumMod val="75000"/>
                  </a:schemeClr>
                </a:solidFill>
              </a:rPr>
              <a:t>	</a:t>
            </a:r>
            <a:r>
              <a:rPr lang="en-US" sz="1200" b="1" dirty="0" smtClean="0">
                <a:solidFill>
                  <a:schemeClr val="accent2">
                    <a:lumMod val="75000"/>
                  </a:schemeClr>
                </a:solidFill>
              </a:rPr>
              <a:t>Dan </a:t>
            </a:r>
            <a:r>
              <a:rPr lang="en-US" sz="1200" b="1" dirty="0" err="1">
                <a:solidFill>
                  <a:schemeClr val="accent2">
                    <a:lumMod val="75000"/>
                  </a:schemeClr>
                </a:solidFill>
              </a:rPr>
              <a:t>Maljovec</a:t>
            </a:r>
            <a:r>
              <a:rPr lang="en-US" sz="1200" dirty="0"/>
              <a:t>, </a:t>
            </a:r>
            <a:r>
              <a:rPr lang="en-US" sz="1200" dirty="0" err="1"/>
              <a:t>Bei</a:t>
            </a:r>
            <a:r>
              <a:rPr lang="en-US" sz="1200" dirty="0"/>
              <a:t> Wang, Diego </a:t>
            </a:r>
            <a:r>
              <a:rPr lang="en-US" sz="1200" dirty="0" err="1"/>
              <a:t>Mandelli</a:t>
            </a:r>
            <a:r>
              <a:rPr lang="en-US" sz="1200" dirty="0"/>
              <a:t>, Peer-</a:t>
            </a:r>
            <a:r>
              <a:rPr lang="en-US" sz="1200" dirty="0" err="1"/>
              <a:t>Timo</a:t>
            </a:r>
            <a:r>
              <a:rPr lang="en-US" sz="1200" dirty="0"/>
              <a:t> Bremer, and Valerio </a:t>
            </a:r>
            <a:r>
              <a:rPr lang="en-US" sz="1200" dirty="0" err="1" smtClean="0"/>
              <a:t>Pascucci</a:t>
            </a:r>
            <a:r>
              <a:rPr lang="en-US" sz="1200" dirty="0" smtClean="0"/>
              <a:t>. International </a:t>
            </a:r>
            <a:r>
              <a:rPr lang="en-US" sz="1200" dirty="0"/>
              <a:t>Topical Meeting on Probabilistic Safety Assessment and Analysis (PSA), </a:t>
            </a:r>
            <a:r>
              <a:rPr lang="en-US" sz="1200" dirty="0" smtClean="0"/>
              <a:t>2013.</a:t>
            </a:r>
            <a:endParaRPr lang="en-US" sz="1200" dirty="0"/>
          </a:p>
          <a:p>
            <a:pPr marL="460375" indent="-460375"/>
            <a:r>
              <a:rPr lang="en-US" sz="1200" dirty="0" smtClean="0"/>
              <a:t>Adaptive </a:t>
            </a:r>
            <a:r>
              <a:rPr lang="en-US" sz="1200" dirty="0"/>
              <a:t>Sampling Algorithms for Probabilistic Risk Assessment of Nuclear </a:t>
            </a:r>
            <a:r>
              <a:rPr lang="en-US" sz="1200" dirty="0" smtClean="0"/>
              <a:t>Simulations.</a:t>
            </a:r>
          </a:p>
          <a:p>
            <a:pPr marL="460375" indent="-460375"/>
            <a:r>
              <a:rPr lang="en-US" sz="1200" b="1" dirty="0">
                <a:solidFill>
                  <a:schemeClr val="accent2">
                    <a:lumMod val="75000"/>
                  </a:schemeClr>
                </a:solidFill>
              </a:rPr>
              <a:t>	</a:t>
            </a:r>
            <a:r>
              <a:rPr lang="en-US" sz="1200" b="1" dirty="0" smtClean="0">
                <a:solidFill>
                  <a:schemeClr val="accent2">
                    <a:lumMod val="75000"/>
                  </a:schemeClr>
                </a:solidFill>
              </a:rPr>
              <a:t>Dan </a:t>
            </a:r>
            <a:r>
              <a:rPr lang="en-US" sz="1200" b="1" dirty="0" err="1">
                <a:solidFill>
                  <a:schemeClr val="accent2">
                    <a:lumMod val="75000"/>
                  </a:schemeClr>
                </a:solidFill>
              </a:rPr>
              <a:t>Maljovec</a:t>
            </a:r>
            <a:r>
              <a:rPr lang="en-US" sz="1200" dirty="0"/>
              <a:t>, </a:t>
            </a:r>
            <a:r>
              <a:rPr lang="en-US" sz="1200" dirty="0" err="1"/>
              <a:t>Bei</a:t>
            </a:r>
            <a:r>
              <a:rPr lang="en-US" sz="1200" dirty="0"/>
              <a:t> Wang, Diego </a:t>
            </a:r>
            <a:r>
              <a:rPr lang="en-US" sz="1200" dirty="0" err="1"/>
              <a:t>Mandelli</a:t>
            </a:r>
            <a:r>
              <a:rPr lang="en-US" sz="1200" dirty="0"/>
              <a:t>, Peer-</a:t>
            </a:r>
            <a:r>
              <a:rPr lang="en-US" sz="1200" dirty="0" err="1"/>
              <a:t>Timo</a:t>
            </a:r>
            <a:r>
              <a:rPr lang="en-US" sz="1200" dirty="0"/>
              <a:t> Bremer, and Valerio </a:t>
            </a:r>
            <a:r>
              <a:rPr lang="en-US" sz="1200" dirty="0" err="1" smtClean="0"/>
              <a:t>Pascucci</a:t>
            </a:r>
            <a:r>
              <a:rPr lang="en-US" sz="1200" dirty="0" smtClean="0"/>
              <a:t>. International </a:t>
            </a:r>
            <a:r>
              <a:rPr lang="en-US" sz="1200" dirty="0"/>
              <a:t>Topical Meeting on Probabilistic Safety Assessment and Analysis (PSA), </a:t>
            </a:r>
            <a:r>
              <a:rPr lang="en-US" sz="1200" dirty="0" smtClean="0"/>
              <a:t>2013.</a:t>
            </a:r>
          </a:p>
          <a:p>
            <a:pPr marL="460375" indent="-460375"/>
            <a:r>
              <a:rPr lang="en-US" sz="1200" b="1" i="1" dirty="0" smtClean="0"/>
              <a:t>	*</a:t>
            </a:r>
            <a:r>
              <a:rPr lang="en-US" sz="1200" b="1" i="1" dirty="0"/>
              <a:t>First Runner-up for Best Student Paper </a:t>
            </a:r>
            <a:r>
              <a:rPr lang="en-US" sz="1200" b="1" i="1" dirty="0" smtClean="0"/>
              <a:t>Award</a:t>
            </a:r>
            <a:endParaRPr lang="en-US" sz="1200" dirty="0"/>
          </a:p>
          <a:p>
            <a:pPr marL="460375" indent="-460375"/>
            <a:r>
              <a:rPr lang="en-US" sz="1200" dirty="0" smtClean="0"/>
              <a:t>Exploration </a:t>
            </a:r>
            <a:r>
              <a:rPr lang="en-US" sz="1200" dirty="0"/>
              <a:t>of High-Dimensional Scalar Function for Nuclear Reactor Safety Analysis and </a:t>
            </a:r>
            <a:r>
              <a:rPr lang="en-US" sz="1200" dirty="0" smtClean="0"/>
              <a:t>Visualization.</a:t>
            </a:r>
          </a:p>
          <a:p>
            <a:pPr marL="460375" indent="-460375"/>
            <a:r>
              <a:rPr lang="en-US" sz="1200" b="1" dirty="0">
                <a:solidFill>
                  <a:schemeClr val="accent2">
                    <a:lumMod val="75000"/>
                  </a:schemeClr>
                </a:solidFill>
              </a:rPr>
              <a:t>	</a:t>
            </a:r>
            <a:r>
              <a:rPr lang="en-US" sz="1200" b="1" dirty="0" smtClean="0">
                <a:solidFill>
                  <a:schemeClr val="accent2">
                    <a:lumMod val="75000"/>
                  </a:schemeClr>
                </a:solidFill>
              </a:rPr>
              <a:t>Dan </a:t>
            </a:r>
            <a:r>
              <a:rPr lang="en-US" sz="1200" b="1" dirty="0" err="1">
                <a:solidFill>
                  <a:schemeClr val="accent2">
                    <a:lumMod val="75000"/>
                  </a:schemeClr>
                </a:solidFill>
              </a:rPr>
              <a:t>Maljovec</a:t>
            </a:r>
            <a:r>
              <a:rPr lang="en-US" sz="1200" dirty="0" smtClean="0"/>
              <a:t>, </a:t>
            </a:r>
            <a:r>
              <a:rPr lang="en-US" sz="1200" dirty="0" err="1"/>
              <a:t>Bei</a:t>
            </a:r>
            <a:r>
              <a:rPr lang="en-US" sz="1200" dirty="0"/>
              <a:t> Wang, Valerio </a:t>
            </a:r>
            <a:r>
              <a:rPr lang="en-US" sz="1200" dirty="0" err="1"/>
              <a:t>Pascucci</a:t>
            </a:r>
            <a:r>
              <a:rPr lang="en-US" sz="1200" dirty="0"/>
              <a:t>, Peer-</a:t>
            </a:r>
            <a:r>
              <a:rPr lang="en-US" sz="1200" dirty="0" err="1"/>
              <a:t>Timo</a:t>
            </a:r>
            <a:r>
              <a:rPr lang="en-US" sz="1200" dirty="0"/>
              <a:t> Bremer, Michael </a:t>
            </a:r>
            <a:r>
              <a:rPr lang="en-US" sz="1200" dirty="0" err="1"/>
              <a:t>Pernice</a:t>
            </a:r>
            <a:r>
              <a:rPr lang="en-US" sz="1200" dirty="0"/>
              <a:t>, Diego </a:t>
            </a:r>
            <a:r>
              <a:rPr lang="en-US" sz="1200" dirty="0" err="1"/>
              <a:t>Mandelli</a:t>
            </a:r>
            <a:r>
              <a:rPr lang="en-US" sz="1200" dirty="0"/>
              <a:t>, and Robert </a:t>
            </a:r>
            <a:r>
              <a:rPr lang="en-US" sz="1200" dirty="0" err="1" smtClean="0"/>
              <a:t>Nourgaliev</a:t>
            </a:r>
            <a:r>
              <a:rPr lang="en-US" sz="1200" dirty="0" smtClean="0"/>
              <a:t>, in </a:t>
            </a:r>
            <a:r>
              <a:rPr lang="en-US" sz="1200" dirty="0"/>
              <a:t>Proceeding of </a:t>
            </a:r>
            <a:r>
              <a:rPr lang="en-US" sz="1200" dirty="0" smtClean="0"/>
              <a:t>M&amp;C 2013 International </a:t>
            </a:r>
            <a:r>
              <a:rPr lang="en-US" sz="1200" dirty="0"/>
              <a:t>Topical Meeting on Mathematics and Computation, CD-ROM, American Nuclear Society, LaGrange Park, IL, </a:t>
            </a:r>
            <a:r>
              <a:rPr lang="en-US" sz="1200" dirty="0" smtClean="0"/>
              <a:t>2013.</a:t>
            </a:r>
          </a:p>
          <a:p>
            <a:pPr marL="460375" indent="-460375"/>
            <a:r>
              <a:rPr lang="en-US" sz="1200" dirty="0"/>
              <a:t>A Comparative Study of Morse Complex Approximation Using Different Neighborhood Graphs. </a:t>
            </a:r>
            <a:r>
              <a:rPr lang="en-US" sz="1200" dirty="0"/>
              <a:t/>
            </a:r>
            <a:br>
              <a:rPr lang="en-US" sz="1200" dirty="0"/>
            </a:br>
            <a:r>
              <a:rPr lang="en-US" sz="1200" b="1" dirty="0">
                <a:solidFill>
                  <a:schemeClr val="accent2">
                    <a:lumMod val="75000"/>
                  </a:schemeClr>
                </a:solidFill>
              </a:rPr>
              <a:t>Dan </a:t>
            </a:r>
            <a:r>
              <a:rPr lang="en-US" sz="1200" b="1" dirty="0" err="1">
                <a:solidFill>
                  <a:schemeClr val="accent2">
                    <a:lumMod val="75000"/>
                  </a:schemeClr>
                </a:solidFill>
              </a:rPr>
              <a:t>Maljovec</a:t>
            </a:r>
            <a:r>
              <a:rPr lang="en-US" sz="1200" dirty="0"/>
              <a:t>, </a:t>
            </a:r>
            <a:r>
              <a:rPr lang="en-US" sz="1200" dirty="0" err="1"/>
              <a:t>Avishek</a:t>
            </a:r>
            <a:r>
              <a:rPr lang="en-US" sz="1200" dirty="0"/>
              <a:t> </a:t>
            </a:r>
            <a:r>
              <a:rPr lang="en-US" sz="1200" dirty="0" err="1"/>
              <a:t>Saha</a:t>
            </a:r>
            <a:r>
              <a:rPr lang="en-US" sz="1200" dirty="0"/>
              <a:t>, Peter Lindstrom, Peer-</a:t>
            </a:r>
            <a:r>
              <a:rPr lang="en-US" sz="1200" dirty="0" err="1"/>
              <a:t>Timo</a:t>
            </a:r>
            <a:r>
              <a:rPr lang="en-US" sz="1200" dirty="0"/>
              <a:t> Bremer, </a:t>
            </a:r>
            <a:r>
              <a:rPr lang="en-US" sz="1200" dirty="0" err="1"/>
              <a:t>Bei</a:t>
            </a:r>
            <a:r>
              <a:rPr lang="en-US" sz="1200" dirty="0"/>
              <a:t> Wang, Carlos Correa, and Valerio </a:t>
            </a:r>
            <a:r>
              <a:rPr lang="en-US" sz="1200" dirty="0" err="1"/>
              <a:t>Pascucci</a:t>
            </a:r>
            <a:r>
              <a:rPr lang="en-US" sz="1200" dirty="0"/>
              <a:t>. </a:t>
            </a:r>
            <a:r>
              <a:rPr lang="en-US" sz="1200" dirty="0"/>
              <a:t/>
            </a:r>
            <a:br>
              <a:rPr lang="en-US" sz="1200" dirty="0"/>
            </a:br>
            <a:r>
              <a:rPr lang="en-US" sz="1200" i="1" dirty="0"/>
              <a:t>Topology-Based Methods in Visualization (</a:t>
            </a:r>
            <a:r>
              <a:rPr lang="en-US" sz="1200" i="1" dirty="0" err="1"/>
              <a:t>TopoInVis</a:t>
            </a:r>
            <a:r>
              <a:rPr lang="en-US" sz="1200" i="1" dirty="0"/>
              <a:t>)</a:t>
            </a:r>
            <a:r>
              <a:rPr lang="en-US" sz="1200" dirty="0"/>
              <a:t>, 2013. </a:t>
            </a:r>
            <a:endParaRPr lang="en-US" sz="1200" dirty="0"/>
          </a:p>
          <a:p>
            <a:pPr marL="460375" indent="-460375"/>
            <a:r>
              <a:rPr lang="en-US" sz="1200" dirty="0" smtClean="0"/>
              <a:t>Adaptive </a:t>
            </a:r>
            <a:r>
              <a:rPr lang="en-US" sz="1200" dirty="0"/>
              <a:t>Sampling with Topological </a:t>
            </a:r>
            <a:r>
              <a:rPr lang="en-US" sz="1200" dirty="0" smtClean="0"/>
              <a:t>Scores.</a:t>
            </a:r>
          </a:p>
          <a:p>
            <a:pPr marL="460375" indent="-460375"/>
            <a:r>
              <a:rPr lang="en-US" sz="1200" b="1" dirty="0">
                <a:solidFill>
                  <a:schemeClr val="accent2">
                    <a:lumMod val="75000"/>
                  </a:schemeClr>
                </a:solidFill>
              </a:rPr>
              <a:t>	</a:t>
            </a:r>
            <a:r>
              <a:rPr lang="en-US" sz="1200" b="1" dirty="0" smtClean="0">
                <a:solidFill>
                  <a:schemeClr val="accent2">
                    <a:lumMod val="75000"/>
                  </a:schemeClr>
                </a:solidFill>
              </a:rPr>
              <a:t>Dan </a:t>
            </a:r>
            <a:r>
              <a:rPr lang="en-US" sz="1200" b="1" dirty="0" err="1">
                <a:solidFill>
                  <a:schemeClr val="accent2">
                    <a:lumMod val="75000"/>
                  </a:schemeClr>
                </a:solidFill>
              </a:rPr>
              <a:t>Maljovec</a:t>
            </a:r>
            <a:r>
              <a:rPr lang="en-US" sz="1200" dirty="0" smtClean="0"/>
              <a:t>, </a:t>
            </a:r>
            <a:r>
              <a:rPr lang="en-US" sz="1200" dirty="0" err="1"/>
              <a:t>Bei</a:t>
            </a:r>
            <a:r>
              <a:rPr lang="en-US" sz="1200" dirty="0"/>
              <a:t> Wang, Ana </a:t>
            </a:r>
            <a:r>
              <a:rPr lang="en-US" sz="1200" dirty="0" err="1"/>
              <a:t>Kupresanin</a:t>
            </a:r>
            <a:r>
              <a:rPr lang="en-US" sz="1200" dirty="0"/>
              <a:t>, </a:t>
            </a:r>
            <a:r>
              <a:rPr lang="en-US" sz="1200" dirty="0" err="1"/>
              <a:t>Gardar</a:t>
            </a:r>
            <a:r>
              <a:rPr lang="en-US" sz="1200" dirty="0"/>
              <a:t> </a:t>
            </a:r>
            <a:r>
              <a:rPr lang="en-US" sz="1200" dirty="0" err="1"/>
              <a:t>Johannesson</a:t>
            </a:r>
            <a:r>
              <a:rPr lang="en-US" sz="1200" dirty="0"/>
              <a:t>, Valerio </a:t>
            </a:r>
            <a:r>
              <a:rPr lang="en-US" sz="1200" dirty="0" err="1"/>
              <a:t>Pascucci</a:t>
            </a:r>
            <a:r>
              <a:rPr lang="en-US" sz="1200" dirty="0"/>
              <a:t>, and Peer-</a:t>
            </a:r>
            <a:r>
              <a:rPr lang="en-US" sz="1200" dirty="0" err="1"/>
              <a:t>Timo</a:t>
            </a:r>
            <a:r>
              <a:rPr lang="en-US" sz="1200" dirty="0"/>
              <a:t> </a:t>
            </a:r>
            <a:r>
              <a:rPr lang="en-US" sz="1200" dirty="0" smtClean="0"/>
              <a:t>Bremer. Working </a:t>
            </a:r>
            <a:r>
              <a:rPr lang="en-US" sz="1200" dirty="0"/>
              <a:t>with Uncertainty Workshop at IEEE </a:t>
            </a:r>
            <a:r>
              <a:rPr lang="en-US" sz="1200" dirty="0" err="1"/>
              <a:t>VisWeek</a:t>
            </a:r>
            <a:r>
              <a:rPr lang="en-US" sz="1200" dirty="0"/>
              <a:t>, 2011. International Journal for Uncertainty Quantification, 3(2), pages 119-141, </a:t>
            </a:r>
            <a:r>
              <a:rPr lang="en-US" sz="1200" dirty="0" smtClean="0"/>
              <a:t>2013.</a:t>
            </a:r>
            <a:endParaRPr lang="en-US" sz="1200" dirty="0"/>
          </a:p>
        </p:txBody>
      </p:sp>
    </p:spTree>
    <p:extLst>
      <p:ext uri="{BB962C8B-B14F-4D97-AF65-F5344CB8AC3E}">
        <p14:creationId xmlns:p14="http://schemas.microsoft.com/office/powerpoint/2010/main" val="4416783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 grpId="0" animBg="1"/>
      <p:bldP spid="6" grpId="0" animBg="1"/>
      <p:bldP spid="7" grpId="0" animBg="1"/>
      <p:bldP spid="8"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0" y="0"/>
            <a:ext cx="9144000" cy="704851"/>
          </a:xfrm>
          <a:solidFill>
            <a:schemeClr val="accent3"/>
          </a:solidFill>
        </p:spPr>
        <p:txBody>
          <a:bodyPr>
            <a:normAutofit/>
          </a:bodyPr>
          <a:lstStyle/>
          <a:p>
            <a:r>
              <a:rPr lang="en-US" sz="3800" smtClean="0"/>
              <a:t>Analyze: </a:t>
            </a:r>
            <a:r>
              <a:rPr lang="en-US" sz="3800" smtClean="0"/>
              <a:t>MSC+PHD </a:t>
            </a:r>
            <a:r>
              <a:rPr lang="en-US" sz="3800" smtClean="0"/>
              <a:t>Complementary Views</a:t>
            </a:r>
            <a:endParaRPr lang="en-US" sz="3800"/>
          </a:p>
        </p:txBody>
      </p:sp>
      <p:sp>
        <p:nvSpPr>
          <p:cNvPr id="7" name="Content Placeholder 2"/>
          <p:cNvSpPr>
            <a:spLocks noGrp="1"/>
          </p:cNvSpPr>
          <p:nvPr>
            <p:ph idx="1"/>
          </p:nvPr>
        </p:nvSpPr>
        <p:spPr>
          <a:xfrm>
            <a:off x="0" y="704852"/>
            <a:ext cx="9144000" cy="5421312"/>
          </a:xfrm>
        </p:spPr>
        <p:txBody>
          <a:bodyPr/>
          <a:lstStyle/>
          <a:p>
            <a:r>
              <a:rPr lang="en-US" smtClean="0"/>
              <a:t>Morse-</a:t>
            </a:r>
            <a:r>
              <a:rPr lang="en-US" err="1" smtClean="0"/>
              <a:t>Smale</a:t>
            </a:r>
            <a:r>
              <a:rPr lang="en-US" smtClean="0"/>
              <a:t> fails to capture nonlinear behavior within a monotonic patch</a:t>
            </a:r>
          </a:p>
          <a:p>
            <a:endParaRPr lang="en-US" smtClean="0"/>
          </a:p>
          <a:p>
            <a:endParaRPr lang="en-US"/>
          </a:p>
          <a:p>
            <a:endParaRPr lang="en-US"/>
          </a:p>
          <a:p>
            <a:r>
              <a:rPr lang="en-US" smtClean="0"/>
              <a:t>PHD suffers cancellation effect when multiple undulations are considered</a:t>
            </a:r>
            <a:endParaRPr lang="en-US"/>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7669" t="9473" r="8589" b="5046"/>
          <a:stretch/>
        </p:blipFill>
        <p:spPr>
          <a:xfrm>
            <a:off x="5263569" y="1285875"/>
            <a:ext cx="3153980" cy="2414587"/>
          </a:xfrm>
          <a:prstGeom prst="rect">
            <a:avLst/>
          </a:prstGeom>
        </p:spPr>
      </p:pic>
      <p:cxnSp>
        <p:nvCxnSpPr>
          <p:cNvPr id="10" name="Straight Connector 9"/>
          <p:cNvCxnSpPr/>
          <p:nvPr/>
        </p:nvCxnSpPr>
        <p:spPr>
          <a:xfrm flipV="1">
            <a:off x="5931725" y="2057400"/>
            <a:ext cx="2157413" cy="1457326"/>
          </a:xfrm>
          <a:prstGeom prst="line">
            <a:avLst/>
          </a:prstGeom>
          <a:ln w="38100">
            <a:solidFill>
              <a:schemeClr val="accent3">
                <a:lumMod val="50000"/>
              </a:schemeClr>
            </a:solidFill>
            <a:prstDash val="solid"/>
          </a:ln>
        </p:spPr>
        <p:style>
          <a:lnRef idx="2">
            <a:schemeClr val="accent1"/>
          </a:lnRef>
          <a:fillRef idx="0">
            <a:schemeClr val="accent1"/>
          </a:fillRef>
          <a:effectRef idx="1">
            <a:schemeClr val="accent1"/>
          </a:effectRef>
          <a:fontRef idx="minor">
            <a:schemeClr val="tx1"/>
          </a:fontRef>
        </p:style>
      </p:cxnSp>
      <p:sp>
        <p:nvSpPr>
          <p:cNvPr id="36" name="Slide Number Placeholder 35"/>
          <p:cNvSpPr>
            <a:spLocks noGrp="1"/>
          </p:cNvSpPr>
          <p:nvPr>
            <p:ph type="sldNum" sz="quarter" idx="12"/>
          </p:nvPr>
        </p:nvSpPr>
        <p:spPr/>
        <p:txBody>
          <a:bodyPr/>
          <a:lstStyle/>
          <a:p>
            <a:fld id="{0C9D9FE6-5D08-3B48-9104-2B1B3E27A71F}" type="slidenum">
              <a:rPr lang="en-US" smtClean="0"/>
              <a:t>30</a:t>
            </a:fld>
            <a:endParaRPr lang="en-US"/>
          </a:p>
        </p:txBody>
      </p:sp>
      <p:pic>
        <p:nvPicPr>
          <p:cNvPr id="17" name="Picture 16"/>
          <p:cNvPicPr>
            <a:picLocks noChangeAspect="1"/>
          </p:cNvPicPr>
          <p:nvPr/>
        </p:nvPicPr>
        <p:blipFill rotWithShape="1">
          <a:blip r:embed="rId4">
            <a:extLst>
              <a:ext uri="{28A0092B-C50C-407E-A947-70E740481C1C}">
                <a14:useLocalDpi xmlns:a14="http://schemas.microsoft.com/office/drawing/2010/main" val="0"/>
              </a:ext>
            </a:extLst>
          </a:blip>
          <a:srcRect l="6445" t="8594" r="9180" b="5729"/>
          <a:stretch/>
        </p:blipFill>
        <p:spPr>
          <a:xfrm>
            <a:off x="5255403" y="4273669"/>
            <a:ext cx="3154680" cy="2402523"/>
          </a:xfrm>
          <a:prstGeom prst="rect">
            <a:avLst/>
          </a:prstGeom>
        </p:spPr>
      </p:pic>
      <p:sp>
        <p:nvSpPr>
          <p:cNvPr id="18" name="Freeform 17"/>
          <p:cNvSpPr/>
          <p:nvPr/>
        </p:nvSpPr>
        <p:spPr>
          <a:xfrm>
            <a:off x="6009417" y="4464084"/>
            <a:ext cx="614362" cy="400138"/>
          </a:xfrm>
          <a:custGeom>
            <a:avLst/>
            <a:gdLst>
              <a:gd name="connsiteX0" fmla="*/ 0 w 614362"/>
              <a:gd name="connsiteY0" fmla="*/ 371563 h 400138"/>
              <a:gd name="connsiteX1" fmla="*/ 314325 w 614362"/>
              <a:gd name="connsiteY1" fmla="*/ 88 h 400138"/>
              <a:gd name="connsiteX2" fmla="*/ 614362 w 614362"/>
              <a:gd name="connsiteY2" fmla="*/ 400138 h 400138"/>
            </a:gdLst>
            <a:ahLst/>
            <a:cxnLst>
              <a:cxn ang="0">
                <a:pos x="connsiteX0" y="connsiteY0"/>
              </a:cxn>
              <a:cxn ang="0">
                <a:pos x="connsiteX1" y="connsiteY1"/>
              </a:cxn>
              <a:cxn ang="0">
                <a:pos x="connsiteX2" y="connsiteY2"/>
              </a:cxn>
            </a:cxnLst>
            <a:rect l="l" t="t" r="r" b="b"/>
            <a:pathLst>
              <a:path w="614362" h="400138">
                <a:moveTo>
                  <a:pt x="0" y="371563"/>
                </a:moveTo>
                <a:cubicBezTo>
                  <a:pt x="105965" y="183444"/>
                  <a:pt x="211931" y="-4675"/>
                  <a:pt x="314325" y="88"/>
                </a:cubicBezTo>
                <a:cubicBezTo>
                  <a:pt x="416719" y="4851"/>
                  <a:pt x="614362" y="400138"/>
                  <a:pt x="614362" y="400138"/>
                </a:cubicBezTo>
              </a:path>
            </a:pathLst>
          </a:custGeom>
          <a:noFill/>
          <a:ln w="38100">
            <a:solidFill>
              <a:schemeClr val="accent2"/>
            </a:solidFill>
            <a:headEnd type="none" w="med" len="med"/>
            <a:tailEnd type="triangl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Freeform 18"/>
          <p:cNvSpPr/>
          <p:nvPr/>
        </p:nvSpPr>
        <p:spPr>
          <a:xfrm rot="10800000">
            <a:off x="7204804" y="5918279"/>
            <a:ext cx="614362" cy="400138"/>
          </a:xfrm>
          <a:custGeom>
            <a:avLst/>
            <a:gdLst>
              <a:gd name="connsiteX0" fmla="*/ 0 w 614362"/>
              <a:gd name="connsiteY0" fmla="*/ 371563 h 400138"/>
              <a:gd name="connsiteX1" fmla="*/ 314325 w 614362"/>
              <a:gd name="connsiteY1" fmla="*/ 88 h 400138"/>
              <a:gd name="connsiteX2" fmla="*/ 614362 w 614362"/>
              <a:gd name="connsiteY2" fmla="*/ 400138 h 400138"/>
            </a:gdLst>
            <a:ahLst/>
            <a:cxnLst>
              <a:cxn ang="0">
                <a:pos x="connsiteX0" y="connsiteY0"/>
              </a:cxn>
              <a:cxn ang="0">
                <a:pos x="connsiteX1" y="connsiteY1"/>
              </a:cxn>
              <a:cxn ang="0">
                <a:pos x="connsiteX2" y="connsiteY2"/>
              </a:cxn>
            </a:cxnLst>
            <a:rect l="l" t="t" r="r" b="b"/>
            <a:pathLst>
              <a:path w="614362" h="400138">
                <a:moveTo>
                  <a:pt x="0" y="371563"/>
                </a:moveTo>
                <a:cubicBezTo>
                  <a:pt x="105965" y="183444"/>
                  <a:pt x="211931" y="-4675"/>
                  <a:pt x="314325" y="88"/>
                </a:cubicBezTo>
                <a:cubicBezTo>
                  <a:pt x="416719" y="4851"/>
                  <a:pt x="614362" y="400138"/>
                  <a:pt x="614362" y="400138"/>
                </a:cubicBezTo>
              </a:path>
            </a:pathLst>
          </a:custGeom>
          <a:noFill/>
          <a:ln w="38100">
            <a:solidFill>
              <a:schemeClr val="accent3"/>
            </a:solidFill>
            <a:headEnd type="triangle"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extBox 19"/>
          <p:cNvSpPr txBox="1"/>
          <p:nvPr/>
        </p:nvSpPr>
        <p:spPr>
          <a:xfrm>
            <a:off x="6165313" y="4459977"/>
            <a:ext cx="274434" cy="523220"/>
          </a:xfrm>
          <a:prstGeom prst="rect">
            <a:avLst/>
          </a:prstGeom>
          <a:noFill/>
        </p:spPr>
        <p:txBody>
          <a:bodyPr wrap="none" rtlCol="0">
            <a:spAutoFit/>
          </a:bodyPr>
          <a:lstStyle/>
          <a:p>
            <a:r>
              <a:rPr lang="en-US" sz="2800" b="1" smtClean="0">
                <a:solidFill>
                  <a:schemeClr val="accent2"/>
                </a:solidFill>
              </a:rPr>
              <a:t>-</a:t>
            </a:r>
            <a:endParaRPr lang="en-US" sz="2800" b="1">
              <a:solidFill>
                <a:schemeClr val="accent2"/>
              </a:solidFill>
            </a:endParaRPr>
          </a:p>
        </p:txBody>
      </p:sp>
      <p:sp>
        <p:nvSpPr>
          <p:cNvPr id="21" name="Rectangle 20"/>
          <p:cNvSpPr/>
          <p:nvPr/>
        </p:nvSpPr>
        <p:spPr>
          <a:xfrm>
            <a:off x="7300586" y="5841884"/>
            <a:ext cx="394660" cy="523220"/>
          </a:xfrm>
          <a:prstGeom prst="rect">
            <a:avLst/>
          </a:prstGeom>
        </p:spPr>
        <p:txBody>
          <a:bodyPr wrap="none">
            <a:spAutoFit/>
          </a:bodyPr>
          <a:lstStyle/>
          <a:p>
            <a:r>
              <a:rPr lang="en-US" sz="2800" b="1">
                <a:solidFill>
                  <a:schemeClr val="accent3"/>
                </a:solidFill>
              </a:rPr>
              <a:t>+</a:t>
            </a:r>
          </a:p>
        </p:txBody>
      </p:sp>
    </p:spTree>
    <p:extLst>
      <p:ext uri="{BB962C8B-B14F-4D97-AF65-F5344CB8AC3E}">
        <p14:creationId xmlns:p14="http://schemas.microsoft.com/office/powerpoint/2010/main" val="5831584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7">
                                            <p:txEl>
                                              <p:pRg st="4" end="4"/>
                                            </p:txEl>
                                          </p:spTgt>
                                        </p:tgtEl>
                                        <p:attrNameLst>
                                          <p:attrName>style.visibility</p:attrName>
                                        </p:attrNameLst>
                                      </p:cBhvr>
                                      <p:to>
                                        <p:strVal val="visible"/>
                                      </p:to>
                                    </p:set>
                                    <p:animEffect transition="in" filter="fade">
                                      <p:cBhvr>
                                        <p:cTn id="11" dur="500"/>
                                        <p:tgtEl>
                                          <p:spTgt spid="7">
                                            <p:txEl>
                                              <p:pRg st="4" end="4"/>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wipe(left)">
                                      <p:cBhvr>
                                        <p:cTn id="19" dur="500"/>
                                        <p:tgtEl>
                                          <p:spTgt spid="18"/>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wipe(left)">
                                      <p:cBhvr>
                                        <p:cTn id="22" dur="500"/>
                                        <p:tgtEl>
                                          <p:spTgt spid="1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fade">
                                      <p:cBhvr>
                                        <p:cTn id="25" dur="500"/>
                                        <p:tgtEl>
                                          <p:spTgt spid="2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1"/>
                                        </p:tgtEl>
                                        <p:attrNameLst>
                                          <p:attrName>style.visibility</p:attrName>
                                        </p:attrNameLst>
                                      </p:cBhvr>
                                      <p:to>
                                        <p:strVal val="visible"/>
                                      </p:to>
                                    </p:set>
                                    <p:animEffect transition="in" filter="fade">
                                      <p:cBhvr>
                                        <p:cTn id="28"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0" grpId="0"/>
      <p:bldP spid="21"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p:cNvPicPr>
            <a:picLocks noChangeAspect="1"/>
          </p:cNvPicPr>
          <p:nvPr/>
        </p:nvPicPr>
        <p:blipFill rotWithShape="1">
          <a:blip r:embed="rId3">
            <a:extLst>
              <a:ext uri="{28A0092B-C50C-407E-A947-70E740481C1C}">
                <a14:useLocalDpi xmlns:a14="http://schemas.microsoft.com/office/drawing/2010/main" val="0"/>
              </a:ext>
            </a:extLst>
          </a:blip>
          <a:srcRect l="6835" t="9036" r="8985" b="5084"/>
          <a:stretch/>
        </p:blipFill>
        <p:spPr>
          <a:xfrm>
            <a:off x="1493044" y="1414463"/>
            <a:ext cx="6157913" cy="4711702"/>
          </a:xfrm>
          <a:prstGeom prst="rect">
            <a:avLst/>
          </a:prstGeom>
        </p:spPr>
      </p:pic>
      <p:sp>
        <p:nvSpPr>
          <p:cNvPr id="25" name="Rectangle 24"/>
          <p:cNvSpPr/>
          <p:nvPr/>
        </p:nvSpPr>
        <p:spPr>
          <a:xfrm>
            <a:off x="1907382" y="1488919"/>
            <a:ext cx="1685925" cy="4375069"/>
          </a:xfrm>
          <a:prstGeom prst="rect">
            <a:avLst/>
          </a:prstGeom>
          <a:solidFill>
            <a:schemeClr val="accent3">
              <a:lumMod val="20000"/>
              <a:lumOff val="8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ectangle 25"/>
          <p:cNvSpPr/>
          <p:nvPr/>
        </p:nvSpPr>
        <p:spPr>
          <a:xfrm>
            <a:off x="3593307" y="1488919"/>
            <a:ext cx="2357753" cy="4375069"/>
          </a:xfrm>
          <a:prstGeom prst="rect">
            <a:avLst/>
          </a:prstGeom>
          <a:solidFill>
            <a:schemeClr val="accent3">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ectangle 26"/>
          <p:cNvSpPr/>
          <p:nvPr/>
        </p:nvSpPr>
        <p:spPr>
          <a:xfrm>
            <a:off x="5957341" y="1488919"/>
            <a:ext cx="1625183" cy="4375069"/>
          </a:xfrm>
          <a:prstGeom prst="rect">
            <a:avLst/>
          </a:prstGeom>
          <a:solidFill>
            <a:schemeClr val="accent3">
              <a:lumMod val="5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9" name="Straight Connector 18"/>
          <p:cNvCxnSpPr/>
          <p:nvPr/>
        </p:nvCxnSpPr>
        <p:spPr>
          <a:xfrm flipV="1">
            <a:off x="2386013" y="2071688"/>
            <a:ext cx="85725" cy="1571625"/>
          </a:xfrm>
          <a:prstGeom prst="line">
            <a:avLst/>
          </a:prstGeom>
          <a:ln w="76200">
            <a:solidFill>
              <a:schemeClr val="accent3">
                <a:lumMod val="50000"/>
              </a:schemeClr>
            </a:solidFill>
          </a:ln>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flipH="1">
            <a:off x="2471739" y="1657350"/>
            <a:ext cx="1127849" cy="414338"/>
          </a:xfrm>
          <a:prstGeom prst="line">
            <a:avLst/>
          </a:prstGeom>
          <a:ln w="76200">
            <a:solidFill>
              <a:schemeClr val="accent3">
                <a:lumMod val="50000"/>
              </a:schemeClr>
            </a:solidFill>
          </a:ln>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flipH="1" flipV="1">
            <a:off x="3605869" y="1657350"/>
            <a:ext cx="966132" cy="345402"/>
          </a:xfrm>
          <a:prstGeom prst="line">
            <a:avLst/>
          </a:prstGeom>
          <a:ln w="76200">
            <a:solidFill>
              <a:schemeClr val="accent3">
                <a:lumMod val="50000"/>
              </a:schemeClr>
            </a:solidFill>
          </a:ln>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flipH="1" flipV="1">
            <a:off x="4572000" y="2002752"/>
            <a:ext cx="342901" cy="3440786"/>
          </a:xfrm>
          <a:prstGeom prst="line">
            <a:avLst/>
          </a:prstGeom>
          <a:ln w="76200">
            <a:solidFill>
              <a:schemeClr val="accent3">
                <a:lumMod val="50000"/>
              </a:schemeClr>
            </a:solidFill>
          </a:ln>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p:nvCxnSpPr>
        <p:spPr>
          <a:xfrm>
            <a:off x="4914901" y="5443538"/>
            <a:ext cx="1036159" cy="304920"/>
          </a:xfrm>
          <a:prstGeom prst="line">
            <a:avLst/>
          </a:prstGeom>
          <a:ln w="76200">
            <a:solidFill>
              <a:schemeClr val="accent3">
                <a:lumMod val="50000"/>
              </a:schemeClr>
            </a:solidFill>
          </a:ln>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p:nvCxnSpPr>
        <p:spPr>
          <a:xfrm flipH="1">
            <a:off x="5951060" y="5343525"/>
            <a:ext cx="1104897" cy="415748"/>
          </a:xfrm>
          <a:prstGeom prst="line">
            <a:avLst/>
          </a:prstGeom>
          <a:ln w="76200">
            <a:solidFill>
              <a:schemeClr val="accent3">
                <a:lumMod val="50000"/>
              </a:schemeClr>
            </a:solidFill>
          </a:ln>
        </p:spPr>
        <p:style>
          <a:lnRef idx="2">
            <a:schemeClr val="accent1"/>
          </a:lnRef>
          <a:fillRef idx="0">
            <a:schemeClr val="accent1"/>
          </a:fillRef>
          <a:effectRef idx="1">
            <a:schemeClr val="accent1"/>
          </a:effectRef>
          <a:fontRef idx="minor">
            <a:schemeClr val="tx1"/>
          </a:fontRef>
        </p:style>
      </p:cxnSp>
      <p:cxnSp>
        <p:nvCxnSpPr>
          <p:cNvPr id="50" name="Straight Connector 49"/>
          <p:cNvCxnSpPr/>
          <p:nvPr/>
        </p:nvCxnSpPr>
        <p:spPr>
          <a:xfrm>
            <a:off x="2471738" y="1488919"/>
            <a:ext cx="0" cy="4375069"/>
          </a:xfrm>
          <a:prstGeom prst="line">
            <a:avLst/>
          </a:prstGeom>
          <a:ln>
            <a:solidFill>
              <a:schemeClr val="tx1"/>
            </a:solidFill>
            <a:prstDash val="dash"/>
          </a:ln>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p:nvCxnSpPr>
        <p:spPr>
          <a:xfrm>
            <a:off x="4572000" y="1488919"/>
            <a:ext cx="0" cy="4375069"/>
          </a:xfrm>
          <a:prstGeom prst="line">
            <a:avLst/>
          </a:prstGeom>
          <a:ln>
            <a:solidFill>
              <a:schemeClr val="tx1"/>
            </a:solidFill>
            <a:prstDash val="dash"/>
          </a:ln>
        </p:spPr>
        <p:style>
          <a:lnRef idx="2">
            <a:schemeClr val="accent1"/>
          </a:lnRef>
          <a:fillRef idx="0">
            <a:schemeClr val="accent1"/>
          </a:fillRef>
          <a:effectRef idx="1">
            <a:schemeClr val="accent1"/>
          </a:effectRef>
          <a:fontRef idx="minor">
            <a:schemeClr val="tx1"/>
          </a:fontRef>
        </p:style>
      </p:cxnSp>
      <p:cxnSp>
        <p:nvCxnSpPr>
          <p:cNvPr id="53" name="Straight Connector 52"/>
          <p:cNvCxnSpPr/>
          <p:nvPr/>
        </p:nvCxnSpPr>
        <p:spPr>
          <a:xfrm>
            <a:off x="4938713" y="1488919"/>
            <a:ext cx="0" cy="4375069"/>
          </a:xfrm>
          <a:prstGeom prst="line">
            <a:avLst/>
          </a:prstGeom>
          <a:ln>
            <a:solidFill>
              <a:schemeClr val="tx1"/>
            </a:solidFill>
            <a:prstDash val="dash"/>
          </a:ln>
        </p:spPr>
        <p:style>
          <a:lnRef idx="2">
            <a:schemeClr val="accent1"/>
          </a:lnRef>
          <a:fillRef idx="0">
            <a:schemeClr val="accent1"/>
          </a:fillRef>
          <a:effectRef idx="1">
            <a:schemeClr val="accent1"/>
          </a:effectRef>
          <a:fontRef idx="minor">
            <a:schemeClr val="tx1"/>
          </a:fontRef>
        </p:style>
      </p:cxnSp>
      <p:sp>
        <p:nvSpPr>
          <p:cNvPr id="56" name="Slide Number Placeholder 55"/>
          <p:cNvSpPr>
            <a:spLocks noGrp="1"/>
          </p:cNvSpPr>
          <p:nvPr>
            <p:ph type="sldNum" sz="quarter" idx="12"/>
          </p:nvPr>
        </p:nvSpPr>
        <p:spPr/>
        <p:txBody>
          <a:bodyPr/>
          <a:lstStyle/>
          <a:p>
            <a:fld id="{0C9D9FE6-5D08-3B48-9104-2B1B3E27A71F}" type="slidenum">
              <a:rPr lang="en-US" smtClean="0"/>
              <a:t>31</a:t>
            </a:fld>
            <a:endParaRPr lang="en-US"/>
          </a:p>
        </p:txBody>
      </p:sp>
      <p:sp>
        <p:nvSpPr>
          <p:cNvPr id="18" name="Title 1"/>
          <p:cNvSpPr>
            <a:spLocks noGrp="1"/>
          </p:cNvSpPr>
          <p:nvPr>
            <p:ph type="title"/>
          </p:nvPr>
        </p:nvSpPr>
        <p:spPr>
          <a:xfrm>
            <a:off x="0" y="0"/>
            <a:ext cx="9144000" cy="704851"/>
          </a:xfrm>
          <a:solidFill>
            <a:schemeClr val="accent3"/>
          </a:solidFill>
        </p:spPr>
        <p:txBody>
          <a:bodyPr>
            <a:normAutofit/>
          </a:bodyPr>
          <a:lstStyle/>
          <a:p>
            <a:r>
              <a:rPr lang="en-US" sz="3800" smtClean="0"/>
              <a:t>Analyze: </a:t>
            </a:r>
            <a:r>
              <a:rPr lang="en-US" sz="3800" smtClean="0"/>
              <a:t>MSC+PHD </a:t>
            </a:r>
            <a:r>
              <a:rPr lang="en-US" sz="3800" smtClean="0"/>
              <a:t>Complementary Views</a:t>
            </a:r>
            <a:endParaRPr lang="en-US" sz="3800"/>
          </a:p>
        </p:txBody>
      </p:sp>
      <p:sp>
        <p:nvSpPr>
          <p:cNvPr id="20" name="Rectangle 19"/>
          <p:cNvSpPr/>
          <p:nvPr/>
        </p:nvSpPr>
        <p:spPr>
          <a:xfrm>
            <a:off x="564099" y="2673167"/>
            <a:ext cx="8015802" cy="2025668"/>
          </a:xfrm>
          <a:prstGeom prst="rect">
            <a:avLst/>
          </a:prstGeom>
          <a:solidFill>
            <a:schemeClr val="accent3">
              <a:alpha val="74902"/>
            </a:schemeClr>
          </a:solidFill>
          <a:ln w="38100" cmpd="sng">
            <a:solidFill>
              <a:schemeClr val="bg1"/>
            </a:solidFill>
          </a:ln>
        </p:spPr>
        <p:style>
          <a:lnRef idx="1">
            <a:schemeClr val="accent4"/>
          </a:lnRef>
          <a:fillRef idx="3">
            <a:schemeClr val="accent4"/>
          </a:fillRef>
          <a:effectRef idx="2">
            <a:schemeClr val="accent4"/>
          </a:effectRef>
          <a:fontRef idx="minor">
            <a:schemeClr val="lt1"/>
          </a:fontRef>
        </p:style>
        <p:txBody>
          <a:bodyPr rtlCol="0" anchor="ctr"/>
          <a:lstStyle/>
          <a:p>
            <a:pPr marL="915988" indent="-458788"/>
            <a:r>
              <a:rPr lang="en-US" smtClean="0"/>
              <a:t>Proposed Research (In progress)</a:t>
            </a:r>
          </a:p>
        </p:txBody>
      </p:sp>
    </p:spTree>
    <p:extLst>
      <p:ext uri="{BB962C8B-B14F-4D97-AF65-F5344CB8AC3E}">
        <p14:creationId xmlns:p14="http://schemas.microsoft.com/office/powerpoint/2010/main" val="484272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500"/>
                                        <p:tgtEl>
                                          <p:spTgt spid="2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fade">
                                      <p:cBhvr>
                                        <p:cTn id="13" dur="500"/>
                                        <p:tgtEl>
                                          <p:spTgt spid="25"/>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1" fill="hold" nodeType="clickEffect">
                                  <p:stCondLst>
                                    <p:cond delay="0"/>
                                  </p:stCondLst>
                                  <p:childTnLst>
                                    <p:set>
                                      <p:cBhvr>
                                        <p:cTn id="17" dur="1" fill="hold">
                                          <p:stCondLst>
                                            <p:cond delay="0"/>
                                          </p:stCondLst>
                                        </p:cTn>
                                        <p:tgtEl>
                                          <p:spTgt spid="50"/>
                                        </p:tgtEl>
                                        <p:attrNameLst>
                                          <p:attrName>style.visibility</p:attrName>
                                        </p:attrNameLst>
                                      </p:cBhvr>
                                      <p:to>
                                        <p:strVal val="visible"/>
                                      </p:to>
                                    </p:set>
                                    <p:animEffect transition="in" filter="wipe(up)">
                                      <p:cBhvr>
                                        <p:cTn id="18" dur="500"/>
                                        <p:tgtEl>
                                          <p:spTgt spid="50"/>
                                        </p:tgtEl>
                                      </p:cBhvr>
                                    </p:animEffect>
                                  </p:childTnLst>
                                </p:cTn>
                              </p:par>
                              <p:par>
                                <p:cTn id="19" presetID="22" presetClass="entr" presetSubtype="1" fill="hold" nodeType="withEffect">
                                  <p:stCondLst>
                                    <p:cond delay="0"/>
                                  </p:stCondLst>
                                  <p:childTnLst>
                                    <p:set>
                                      <p:cBhvr>
                                        <p:cTn id="20" dur="1" fill="hold">
                                          <p:stCondLst>
                                            <p:cond delay="0"/>
                                          </p:stCondLst>
                                        </p:cTn>
                                        <p:tgtEl>
                                          <p:spTgt spid="52"/>
                                        </p:tgtEl>
                                        <p:attrNameLst>
                                          <p:attrName>style.visibility</p:attrName>
                                        </p:attrNameLst>
                                      </p:cBhvr>
                                      <p:to>
                                        <p:strVal val="visible"/>
                                      </p:to>
                                    </p:set>
                                    <p:animEffect transition="in" filter="wipe(up)">
                                      <p:cBhvr>
                                        <p:cTn id="21" dur="500"/>
                                        <p:tgtEl>
                                          <p:spTgt spid="52"/>
                                        </p:tgtEl>
                                      </p:cBhvr>
                                    </p:animEffect>
                                  </p:childTnLst>
                                </p:cTn>
                              </p:par>
                              <p:par>
                                <p:cTn id="22" presetID="22" presetClass="entr" presetSubtype="1" fill="hold" nodeType="withEffect">
                                  <p:stCondLst>
                                    <p:cond delay="0"/>
                                  </p:stCondLst>
                                  <p:childTnLst>
                                    <p:set>
                                      <p:cBhvr>
                                        <p:cTn id="23" dur="1" fill="hold">
                                          <p:stCondLst>
                                            <p:cond delay="0"/>
                                          </p:stCondLst>
                                        </p:cTn>
                                        <p:tgtEl>
                                          <p:spTgt spid="53"/>
                                        </p:tgtEl>
                                        <p:attrNameLst>
                                          <p:attrName>style.visibility</p:attrName>
                                        </p:attrNameLst>
                                      </p:cBhvr>
                                      <p:to>
                                        <p:strVal val="visible"/>
                                      </p:to>
                                    </p:set>
                                    <p:animEffect transition="in" filter="wipe(up)">
                                      <p:cBhvr>
                                        <p:cTn id="24" dur="500"/>
                                        <p:tgtEl>
                                          <p:spTgt spid="53"/>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nodeType="clickEffect">
                                  <p:stCondLst>
                                    <p:cond delay="0"/>
                                  </p:stCondLst>
                                  <p:childTnLst>
                                    <p:set>
                                      <p:cBhvr>
                                        <p:cTn id="28" dur="1" fill="hold">
                                          <p:stCondLst>
                                            <p:cond delay="0"/>
                                          </p:stCondLst>
                                        </p:cTn>
                                        <p:tgtEl>
                                          <p:spTgt spid="19"/>
                                        </p:tgtEl>
                                        <p:attrNameLst>
                                          <p:attrName>style.visibility</p:attrName>
                                        </p:attrNameLst>
                                      </p:cBhvr>
                                      <p:to>
                                        <p:strVal val="visible"/>
                                      </p:to>
                                    </p:set>
                                    <p:animEffect transition="in" filter="wipe(down)">
                                      <p:cBhvr>
                                        <p:cTn id="29" dur="500"/>
                                        <p:tgtEl>
                                          <p:spTgt spid="19"/>
                                        </p:tgtEl>
                                      </p:cBhvr>
                                    </p:animEffect>
                                  </p:childTnLst>
                                </p:cTn>
                              </p:par>
                            </p:childTnLst>
                          </p:cTn>
                        </p:par>
                        <p:par>
                          <p:cTn id="30" fill="hold">
                            <p:stCondLst>
                              <p:cond delay="500"/>
                            </p:stCondLst>
                            <p:childTnLst>
                              <p:par>
                                <p:cTn id="31" presetID="22" presetClass="entr" presetSubtype="4" fill="hold" nodeType="afterEffect">
                                  <p:stCondLst>
                                    <p:cond delay="0"/>
                                  </p:stCondLst>
                                  <p:childTnLst>
                                    <p:set>
                                      <p:cBhvr>
                                        <p:cTn id="32" dur="1" fill="hold">
                                          <p:stCondLst>
                                            <p:cond delay="0"/>
                                          </p:stCondLst>
                                        </p:cTn>
                                        <p:tgtEl>
                                          <p:spTgt spid="35"/>
                                        </p:tgtEl>
                                        <p:attrNameLst>
                                          <p:attrName>style.visibility</p:attrName>
                                        </p:attrNameLst>
                                      </p:cBhvr>
                                      <p:to>
                                        <p:strVal val="visible"/>
                                      </p:to>
                                    </p:set>
                                    <p:animEffect transition="in" filter="wipe(down)">
                                      <p:cBhvr>
                                        <p:cTn id="33" dur="500"/>
                                        <p:tgtEl>
                                          <p:spTgt spid="35"/>
                                        </p:tgtEl>
                                      </p:cBhvr>
                                    </p:animEffect>
                                  </p:childTnLst>
                                </p:cTn>
                              </p:par>
                            </p:childTnLst>
                          </p:cTn>
                        </p:par>
                        <p:par>
                          <p:cTn id="34" fill="hold">
                            <p:stCondLst>
                              <p:cond delay="1000"/>
                            </p:stCondLst>
                            <p:childTnLst>
                              <p:par>
                                <p:cTn id="35" presetID="22" presetClass="entr" presetSubtype="8" fill="hold" nodeType="afterEffect">
                                  <p:stCondLst>
                                    <p:cond delay="0"/>
                                  </p:stCondLst>
                                  <p:childTnLst>
                                    <p:set>
                                      <p:cBhvr>
                                        <p:cTn id="36" dur="1" fill="hold">
                                          <p:stCondLst>
                                            <p:cond delay="0"/>
                                          </p:stCondLst>
                                        </p:cTn>
                                        <p:tgtEl>
                                          <p:spTgt spid="36"/>
                                        </p:tgtEl>
                                        <p:attrNameLst>
                                          <p:attrName>style.visibility</p:attrName>
                                        </p:attrNameLst>
                                      </p:cBhvr>
                                      <p:to>
                                        <p:strVal val="visible"/>
                                      </p:to>
                                    </p:set>
                                    <p:animEffect transition="in" filter="wipe(left)">
                                      <p:cBhvr>
                                        <p:cTn id="37" dur="500"/>
                                        <p:tgtEl>
                                          <p:spTgt spid="36"/>
                                        </p:tgtEl>
                                      </p:cBhvr>
                                    </p:animEffect>
                                  </p:childTnLst>
                                </p:cTn>
                              </p:par>
                            </p:childTnLst>
                          </p:cTn>
                        </p:par>
                        <p:par>
                          <p:cTn id="38" fill="hold">
                            <p:stCondLst>
                              <p:cond delay="1500"/>
                            </p:stCondLst>
                            <p:childTnLst>
                              <p:par>
                                <p:cTn id="39" presetID="22" presetClass="entr" presetSubtype="8" fill="hold" nodeType="afterEffect">
                                  <p:stCondLst>
                                    <p:cond delay="0"/>
                                  </p:stCondLst>
                                  <p:childTnLst>
                                    <p:set>
                                      <p:cBhvr>
                                        <p:cTn id="40" dur="1" fill="hold">
                                          <p:stCondLst>
                                            <p:cond delay="0"/>
                                          </p:stCondLst>
                                        </p:cTn>
                                        <p:tgtEl>
                                          <p:spTgt spid="37"/>
                                        </p:tgtEl>
                                        <p:attrNameLst>
                                          <p:attrName>style.visibility</p:attrName>
                                        </p:attrNameLst>
                                      </p:cBhvr>
                                      <p:to>
                                        <p:strVal val="visible"/>
                                      </p:to>
                                    </p:set>
                                    <p:animEffect transition="in" filter="wipe(left)">
                                      <p:cBhvr>
                                        <p:cTn id="41" dur="500"/>
                                        <p:tgtEl>
                                          <p:spTgt spid="37"/>
                                        </p:tgtEl>
                                      </p:cBhvr>
                                    </p:animEffect>
                                  </p:childTnLst>
                                </p:cTn>
                              </p:par>
                            </p:childTnLst>
                          </p:cTn>
                        </p:par>
                        <p:par>
                          <p:cTn id="42" fill="hold">
                            <p:stCondLst>
                              <p:cond delay="2000"/>
                            </p:stCondLst>
                            <p:childTnLst>
                              <p:par>
                                <p:cTn id="43" presetID="22" presetClass="entr" presetSubtype="8" fill="hold" nodeType="afterEffect">
                                  <p:stCondLst>
                                    <p:cond delay="0"/>
                                  </p:stCondLst>
                                  <p:childTnLst>
                                    <p:set>
                                      <p:cBhvr>
                                        <p:cTn id="44" dur="1" fill="hold">
                                          <p:stCondLst>
                                            <p:cond delay="0"/>
                                          </p:stCondLst>
                                        </p:cTn>
                                        <p:tgtEl>
                                          <p:spTgt spid="40"/>
                                        </p:tgtEl>
                                        <p:attrNameLst>
                                          <p:attrName>style.visibility</p:attrName>
                                        </p:attrNameLst>
                                      </p:cBhvr>
                                      <p:to>
                                        <p:strVal val="visible"/>
                                      </p:to>
                                    </p:set>
                                    <p:animEffect transition="in" filter="wipe(left)">
                                      <p:cBhvr>
                                        <p:cTn id="45" dur="500"/>
                                        <p:tgtEl>
                                          <p:spTgt spid="40"/>
                                        </p:tgtEl>
                                      </p:cBhvr>
                                    </p:animEffect>
                                  </p:childTnLst>
                                </p:cTn>
                              </p:par>
                            </p:childTnLst>
                          </p:cTn>
                        </p:par>
                        <p:par>
                          <p:cTn id="46" fill="hold">
                            <p:stCondLst>
                              <p:cond delay="2500"/>
                            </p:stCondLst>
                            <p:childTnLst>
                              <p:par>
                                <p:cTn id="47" presetID="22" presetClass="entr" presetSubtype="8" fill="hold" nodeType="afterEffect">
                                  <p:stCondLst>
                                    <p:cond delay="0"/>
                                  </p:stCondLst>
                                  <p:childTnLst>
                                    <p:set>
                                      <p:cBhvr>
                                        <p:cTn id="48" dur="1" fill="hold">
                                          <p:stCondLst>
                                            <p:cond delay="0"/>
                                          </p:stCondLst>
                                        </p:cTn>
                                        <p:tgtEl>
                                          <p:spTgt spid="43"/>
                                        </p:tgtEl>
                                        <p:attrNameLst>
                                          <p:attrName>style.visibility</p:attrName>
                                        </p:attrNameLst>
                                      </p:cBhvr>
                                      <p:to>
                                        <p:strVal val="visible"/>
                                      </p:to>
                                    </p:set>
                                    <p:animEffect transition="in" filter="wipe(left)">
                                      <p:cBhvr>
                                        <p:cTn id="49" dur="500"/>
                                        <p:tgtEl>
                                          <p:spTgt spid="43"/>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20"/>
                                        </p:tgtEl>
                                        <p:attrNameLst>
                                          <p:attrName>style.visibility</p:attrName>
                                        </p:attrNameLst>
                                      </p:cBhvr>
                                      <p:to>
                                        <p:strVal val="visible"/>
                                      </p:to>
                                    </p:set>
                                    <p:animEffect transition="in" filter="fade">
                                      <p:cBhvr>
                                        <p:cTn id="54"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P spid="27" grpId="0" animBg="1"/>
      <p:bldP spid="20"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p:cNvSpPr>
            <a:spLocks noGrp="1"/>
          </p:cNvSpPr>
          <p:nvPr>
            <p:ph idx="1"/>
          </p:nvPr>
        </p:nvSpPr>
        <p:spPr>
          <a:xfrm>
            <a:off x="4573790" y="704850"/>
            <a:ext cx="4570210" cy="6153149"/>
          </a:xfrm>
        </p:spPr>
        <p:txBody>
          <a:bodyPr>
            <a:normAutofit/>
          </a:bodyPr>
          <a:lstStyle/>
          <a:p>
            <a:pPr lvl="1"/>
            <a:r>
              <a:rPr lang="en-US" dirty="0" smtClean="0"/>
              <a:t>State </a:t>
            </a:r>
            <a:r>
              <a:rPr lang="en-US" dirty="0" smtClean="0"/>
              <a:t>of the Art:</a:t>
            </a:r>
          </a:p>
          <a:p>
            <a:pPr lvl="2"/>
            <a:r>
              <a:rPr lang="en-US" dirty="0" err="1" smtClean="0"/>
              <a:t>Isosurfacing</a:t>
            </a:r>
            <a:endParaRPr lang="en-US" dirty="0" smtClean="0"/>
          </a:p>
          <a:p>
            <a:pPr lvl="2"/>
            <a:r>
              <a:rPr lang="en-US" dirty="0" smtClean="0"/>
              <a:t>Limit Surface algorithms used in engineering</a:t>
            </a:r>
            <a:endParaRPr lang="en-US" dirty="0" smtClean="0"/>
          </a:p>
          <a:p>
            <a:pPr lvl="2"/>
            <a:endParaRPr lang="en-US" dirty="0" smtClean="0"/>
          </a:p>
          <a:p>
            <a:pPr lvl="1"/>
            <a:r>
              <a:rPr lang="en-US" dirty="0" smtClean="0"/>
              <a:t>Proposed solutions:</a:t>
            </a:r>
          </a:p>
          <a:p>
            <a:pPr lvl="2"/>
            <a:r>
              <a:rPr lang="en-US" dirty="0" smtClean="0"/>
              <a:t>Reduced representation</a:t>
            </a:r>
          </a:p>
        </p:txBody>
      </p:sp>
      <p:sp>
        <p:nvSpPr>
          <p:cNvPr id="2" name="Slide Number Placeholder 1"/>
          <p:cNvSpPr>
            <a:spLocks noGrp="1"/>
          </p:cNvSpPr>
          <p:nvPr>
            <p:ph type="sldNum" sz="quarter" idx="12"/>
          </p:nvPr>
        </p:nvSpPr>
        <p:spPr/>
        <p:txBody>
          <a:bodyPr/>
          <a:lstStyle/>
          <a:p>
            <a:fld id="{0C9D9FE6-5D08-3B48-9104-2B1B3E27A71F}" type="slidenum">
              <a:rPr lang="en-US" smtClean="0"/>
              <a:t>32</a:t>
            </a:fld>
            <a:endParaRPr lang="en-US"/>
          </a:p>
        </p:txBody>
      </p:sp>
      <p:grpSp>
        <p:nvGrpSpPr>
          <p:cNvPr id="17" name="Group 16"/>
          <p:cNvGrpSpPr/>
          <p:nvPr/>
        </p:nvGrpSpPr>
        <p:grpSpPr>
          <a:xfrm>
            <a:off x="-625789" y="895725"/>
            <a:ext cx="6049108" cy="5452314"/>
            <a:chOff x="-625789" y="895725"/>
            <a:chExt cx="6049108" cy="5452314"/>
          </a:xfrm>
        </p:grpSpPr>
        <p:graphicFrame>
          <p:nvGraphicFramePr>
            <p:cNvPr id="19" name="Diagram 18"/>
            <p:cNvGraphicFramePr/>
            <p:nvPr>
              <p:extLst>
                <p:ext uri="{D42A27DB-BD31-4B8C-83A1-F6EECF244321}">
                  <p14:modId xmlns:p14="http://schemas.microsoft.com/office/powerpoint/2010/main" val="1733781786"/>
                </p:ext>
              </p:extLst>
            </p:nvPr>
          </p:nvGraphicFramePr>
          <p:xfrm>
            <a:off x="-625789" y="2209028"/>
            <a:ext cx="6049108" cy="30074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1" name="Rectangle 20"/>
            <p:cNvSpPr/>
            <p:nvPr/>
          </p:nvSpPr>
          <p:spPr>
            <a:xfrm>
              <a:off x="254501" y="895725"/>
              <a:ext cx="4209686" cy="712138"/>
            </a:xfrm>
            <a:prstGeom prst="rect">
              <a:avLst/>
            </a:prstGeom>
            <a:solidFill>
              <a:schemeClr val="accent2"/>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en-US" smtClean="0"/>
                <a:t>Input Parameter Candidates </a:t>
              </a:r>
            </a:p>
            <a:p>
              <a:pPr algn="ctr"/>
              <a:r>
                <a:rPr lang="en-US" smtClean="0"/>
                <a:t>+ Target Output(s)</a:t>
              </a:r>
              <a:endParaRPr lang="en-US"/>
            </a:p>
          </p:txBody>
        </p:sp>
        <p:sp>
          <p:nvSpPr>
            <p:cNvPr id="22" name="Rectangle 21"/>
            <p:cNvSpPr/>
            <p:nvPr/>
          </p:nvSpPr>
          <p:spPr>
            <a:xfrm>
              <a:off x="256224" y="5634807"/>
              <a:ext cx="4206240" cy="713232"/>
            </a:xfrm>
            <a:prstGeom prst="rect">
              <a:avLst/>
            </a:prstGeom>
            <a:solidFill>
              <a:schemeClr val="accent2"/>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en-US" smtClean="0"/>
                <a:t>Enhanced Approximation or Theory</a:t>
              </a:r>
              <a:endParaRPr lang="en-US"/>
            </a:p>
          </p:txBody>
        </p:sp>
        <p:sp>
          <p:nvSpPr>
            <p:cNvPr id="23" name="Down Arrow 22"/>
            <p:cNvSpPr/>
            <p:nvPr/>
          </p:nvSpPr>
          <p:spPr>
            <a:xfrm>
              <a:off x="2204956" y="1734881"/>
              <a:ext cx="308777" cy="347127"/>
            </a:xfrm>
            <a:prstGeom prst="downArrow">
              <a:avLst/>
            </a:prstGeom>
            <a:solidFill>
              <a:schemeClr val="accent2">
                <a:lumMod val="60000"/>
                <a:lumOff val="40000"/>
              </a:schemeClr>
            </a:solidFill>
            <a:ln>
              <a:solidFill>
                <a:schemeClr val="accent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Down Arrow 23"/>
            <p:cNvSpPr/>
            <p:nvPr/>
          </p:nvSpPr>
          <p:spPr>
            <a:xfrm>
              <a:off x="2204956" y="5160658"/>
              <a:ext cx="308777" cy="347127"/>
            </a:xfrm>
            <a:prstGeom prst="downArrow">
              <a:avLst/>
            </a:prstGeom>
            <a:solidFill>
              <a:schemeClr val="accent2">
                <a:lumMod val="60000"/>
                <a:lumOff val="40000"/>
              </a:schemeClr>
            </a:solidFill>
            <a:ln>
              <a:solidFill>
                <a:schemeClr val="accent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0" name="Title 1"/>
          <p:cNvSpPr>
            <a:spLocks noGrp="1"/>
          </p:cNvSpPr>
          <p:nvPr>
            <p:ph type="title"/>
          </p:nvPr>
        </p:nvSpPr>
        <p:spPr>
          <a:xfrm>
            <a:off x="0" y="0"/>
            <a:ext cx="9144000" cy="704851"/>
          </a:xfrm>
          <a:solidFill>
            <a:schemeClr val="accent1"/>
          </a:solidFill>
        </p:spPr>
        <p:txBody>
          <a:bodyPr>
            <a:normAutofit fontScale="90000"/>
          </a:bodyPr>
          <a:lstStyle/>
          <a:p>
            <a:r>
              <a:rPr lang="en-US" dirty="0" smtClean="0"/>
              <a:t>Synthesize: Overview</a:t>
            </a:r>
            <a:endParaRPr lang="en-US" dirty="0"/>
          </a:p>
        </p:txBody>
      </p:sp>
    </p:spTree>
    <p:extLst>
      <p:ext uri="{BB962C8B-B14F-4D97-AF65-F5344CB8AC3E}">
        <p14:creationId xmlns:p14="http://schemas.microsoft.com/office/powerpoint/2010/main" val="35074422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fade">
                                      <p:cBhvr>
                                        <p:cTn id="7" dur="500"/>
                                        <p:tgtEl>
                                          <p:spTgt spid="1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4">
                                            <p:txEl>
                                              <p:pRg st="1" end="1"/>
                                            </p:txEl>
                                          </p:spTgt>
                                        </p:tgtEl>
                                        <p:attrNameLst>
                                          <p:attrName>style.visibility</p:attrName>
                                        </p:attrNameLst>
                                      </p:cBhvr>
                                      <p:to>
                                        <p:strVal val="visible"/>
                                      </p:to>
                                    </p:set>
                                    <p:animEffect transition="in" filter="fade">
                                      <p:cBhvr>
                                        <p:cTn id="10" dur="500"/>
                                        <p:tgtEl>
                                          <p:spTgt spid="14">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4">
                                            <p:txEl>
                                              <p:pRg st="2" end="2"/>
                                            </p:txEl>
                                          </p:spTgt>
                                        </p:tgtEl>
                                        <p:attrNameLst>
                                          <p:attrName>style.visibility</p:attrName>
                                        </p:attrNameLst>
                                      </p:cBhvr>
                                      <p:to>
                                        <p:strVal val="visible"/>
                                      </p:to>
                                    </p:set>
                                    <p:animEffect transition="in" filter="fade">
                                      <p:cBhvr>
                                        <p:cTn id="13" dur="500"/>
                                        <p:tgtEl>
                                          <p:spTgt spid="14">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14">
                                            <p:txEl>
                                              <p:pRg st="4" end="4"/>
                                            </p:txEl>
                                          </p:spTgt>
                                        </p:tgtEl>
                                        <p:attrNameLst>
                                          <p:attrName>style.visibility</p:attrName>
                                        </p:attrNameLst>
                                      </p:cBhvr>
                                      <p:to>
                                        <p:strVal val="visible"/>
                                      </p:to>
                                    </p:set>
                                    <p:animEffect transition="in" filter="fade">
                                      <p:cBhvr>
                                        <p:cTn id="16" dur="500"/>
                                        <p:tgtEl>
                                          <p:spTgt spid="14">
                                            <p:txEl>
                                              <p:pRg st="4" end="4"/>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14">
                                            <p:txEl>
                                              <p:pRg st="5" end="5"/>
                                            </p:txEl>
                                          </p:spTgt>
                                        </p:tgtEl>
                                        <p:attrNameLst>
                                          <p:attrName>style.visibility</p:attrName>
                                        </p:attrNameLst>
                                      </p:cBhvr>
                                      <p:to>
                                        <p:strVal val="visible"/>
                                      </p:to>
                                    </p:set>
                                    <p:animEffect transition="in" filter="fade">
                                      <p:cBhvr>
                                        <p:cTn id="19" dur="500"/>
                                        <p:tgtEl>
                                          <p:spTgt spid="1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figure_1.png"/>
          <p:cNvPicPr>
            <a:picLocks noChangeAspect="1"/>
          </p:cNvPicPr>
          <p:nvPr/>
        </p:nvPicPr>
        <p:blipFill rotWithShape="1">
          <a:blip r:embed="rId3">
            <a:extLst>
              <a:ext uri="{28A0092B-C50C-407E-A947-70E740481C1C}">
                <a14:useLocalDpi xmlns:a14="http://schemas.microsoft.com/office/drawing/2010/main" val="0"/>
              </a:ext>
            </a:extLst>
          </a:blip>
          <a:srcRect l="7476" t="5787" r="7474" b="6025"/>
          <a:stretch/>
        </p:blipFill>
        <p:spPr>
          <a:xfrm>
            <a:off x="2491207" y="2501809"/>
            <a:ext cx="4161587" cy="4183080"/>
          </a:xfrm>
          <a:prstGeom prst="rect">
            <a:avLst/>
          </a:prstGeom>
        </p:spPr>
      </p:pic>
      <p:sp>
        <p:nvSpPr>
          <p:cNvPr id="1759" name="Rectangle 1758"/>
          <p:cNvSpPr>
            <a:spLocks noChangeAspect="1"/>
          </p:cNvSpPr>
          <p:nvPr/>
        </p:nvSpPr>
        <p:spPr bwMode="auto">
          <a:xfrm>
            <a:off x="2728840" y="2695104"/>
            <a:ext cx="3812540" cy="118872"/>
          </a:xfrm>
          <a:prstGeom prst="rect">
            <a:avLst/>
          </a:prstGeom>
          <a:solidFill>
            <a:schemeClr val="accent1">
              <a:alpha val="50000"/>
            </a:schemeClr>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760" name="Rectangle 1759"/>
          <p:cNvSpPr>
            <a:spLocks noChangeAspect="1"/>
          </p:cNvSpPr>
          <p:nvPr/>
        </p:nvSpPr>
        <p:spPr bwMode="auto">
          <a:xfrm>
            <a:off x="2728840" y="2813976"/>
            <a:ext cx="3812540" cy="118872"/>
          </a:xfrm>
          <a:prstGeom prst="rect">
            <a:avLst/>
          </a:prstGeom>
          <a:solidFill>
            <a:schemeClr val="accent1">
              <a:alpha val="50000"/>
            </a:schemeClr>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761" name="Rectangle 1760"/>
          <p:cNvSpPr>
            <a:spLocks noChangeAspect="1"/>
          </p:cNvSpPr>
          <p:nvPr/>
        </p:nvSpPr>
        <p:spPr bwMode="auto">
          <a:xfrm>
            <a:off x="2728840" y="2932848"/>
            <a:ext cx="3812540" cy="118872"/>
          </a:xfrm>
          <a:prstGeom prst="rect">
            <a:avLst/>
          </a:prstGeom>
          <a:solidFill>
            <a:schemeClr val="accent1">
              <a:alpha val="50000"/>
            </a:schemeClr>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762" name="Rectangle 1761"/>
          <p:cNvSpPr>
            <a:spLocks noChangeAspect="1"/>
          </p:cNvSpPr>
          <p:nvPr/>
        </p:nvSpPr>
        <p:spPr bwMode="auto">
          <a:xfrm>
            <a:off x="2728840" y="3051720"/>
            <a:ext cx="3812540" cy="118872"/>
          </a:xfrm>
          <a:prstGeom prst="rect">
            <a:avLst/>
          </a:prstGeom>
          <a:solidFill>
            <a:schemeClr val="accent1">
              <a:alpha val="50000"/>
            </a:schemeClr>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763" name="Rectangle 1762"/>
          <p:cNvSpPr>
            <a:spLocks noChangeAspect="1"/>
          </p:cNvSpPr>
          <p:nvPr/>
        </p:nvSpPr>
        <p:spPr bwMode="auto">
          <a:xfrm>
            <a:off x="2728840" y="3170681"/>
            <a:ext cx="3812540" cy="118872"/>
          </a:xfrm>
          <a:prstGeom prst="rect">
            <a:avLst/>
          </a:prstGeom>
          <a:solidFill>
            <a:schemeClr val="accent1">
              <a:alpha val="50000"/>
            </a:schemeClr>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764" name="Rectangle 1763"/>
          <p:cNvSpPr>
            <a:spLocks noChangeAspect="1"/>
          </p:cNvSpPr>
          <p:nvPr/>
        </p:nvSpPr>
        <p:spPr bwMode="auto">
          <a:xfrm>
            <a:off x="2728840" y="3289553"/>
            <a:ext cx="3812540" cy="118872"/>
          </a:xfrm>
          <a:prstGeom prst="rect">
            <a:avLst/>
          </a:prstGeom>
          <a:solidFill>
            <a:schemeClr val="accent1">
              <a:alpha val="50000"/>
            </a:schemeClr>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765" name="Rectangle 1764"/>
          <p:cNvSpPr>
            <a:spLocks noChangeAspect="1"/>
          </p:cNvSpPr>
          <p:nvPr/>
        </p:nvSpPr>
        <p:spPr bwMode="auto">
          <a:xfrm>
            <a:off x="2728840" y="3408425"/>
            <a:ext cx="3812540" cy="118872"/>
          </a:xfrm>
          <a:prstGeom prst="rect">
            <a:avLst/>
          </a:prstGeom>
          <a:solidFill>
            <a:schemeClr val="accent1">
              <a:alpha val="50000"/>
            </a:schemeClr>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766" name="Rectangle 1765"/>
          <p:cNvSpPr>
            <a:spLocks noChangeAspect="1"/>
          </p:cNvSpPr>
          <p:nvPr/>
        </p:nvSpPr>
        <p:spPr bwMode="auto">
          <a:xfrm>
            <a:off x="2728840" y="3527297"/>
            <a:ext cx="3812540" cy="118872"/>
          </a:xfrm>
          <a:prstGeom prst="rect">
            <a:avLst/>
          </a:prstGeom>
          <a:solidFill>
            <a:schemeClr val="accent1">
              <a:alpha val="50000"/>
            </a:schemeClr>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767" name="Rectangle 1766"/>
          <p:cNvSpPr>
            <a:spLocks noChangeAspect="1"/>
          </p:cNvSpPr>
          <p:nvPr/>
        </p:nvSpPr>
        <p:spPr bwMode="auto">
          <a:xfrm>
            <a:off x="2728840" y="3646169"/>
            <a:ext cx="3812540" cy="118872"/>
          </a:xfrm>
          <a:prstGeom prst="rect">
            <a:avLst/>
          </a:prstGeom>
          <a:solidFill>
            <a:schemeClr val="accent1">
              <a:alpha val="50000"/>
            </a:schemeClr>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768" name="Rectangle 1767"/>
          <p:cNvSpPr>
            <a:spLocks noChangeAspect="1"/>
          </p:cNvSpPr>
          <p:nvPr/>
        </p:nvSpPr>
        <p:spPr bwMode="auto">
          <a:xfrm>
            <a:off x="2728840" y="3765041"/>
            <a:ext cx="3812540" cy="118872"/>
          </a:xfrm>
          <a:prstGeom prst="rect">
            <a:avLst/>
          </a:prstGeom>
          <a:solidFill>
            <a:schemeClr val="accent1">
              <a:alpha val="50000"/>
            </a:schemeClr>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769" name="Rectangle 1768"/>
          <p:cNvSpPr>
            <a:spLocks noChangeAspect="1"/>
          </p:cNvSpPr>
          <p:nvPr/>
        </p:nvSpPr>
        <p:spPr bwMode="auto">
          <a:xfrm>
            <a:off x="2728840" y="3883913"/>
            <a:ext cx="3812540" cy="118872"/>
          </a:xfrm>
          <a:prstGeom prst="rect">
            <a:avLst/>
          </a:prstGeom>
          <a:solidFill>
            <a:schemeClr val="accent1">
              <a:alpha val="50000"/>
            </a:schemeClr>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770" name="Rectangle 1769"/>
          <p:cNvSpPr>
            <a:spLocks noChangeAspect="1"/>
          </p:cNvSpPr>
          <p:nvPr/>
        </p:nvSpPr>
        <p:spPr bwMode="auto">
          <a:xfrm>
            <a:off x="2728840" y="4002785"/>
            <a:ext cx="3812540" cy="118872"/>
          </a:xfrm>
          <a:prstGeom prst="rect">
            <a:avLst/>
          </a:prstGeom>
          <a:solidFill>
            <a:schemeClr val="accent1">
              <a:alpha val="50000"/>
            </a:schemeClr>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771" name="Rectangle 1770"/>
          <p:cNvSpPr>
            <a:spLocks noChangeAspect="1"/>
          </p:cNvSpPr>
          <p:nvPr/>
        </p:nvSpPr>
        <p:spPr bwMode="auto">
          <a:xfrm>
            <a:off x="2728840" y="4121746"/>
            <a:ext cx="3812540" cy="118872"/>
          </a:xfrm>
          <a:prstGeom prst="rect">
            <a:avLst/>
          </a:prstGeom>
          <a:solidFill>
            <a:schemeClr val="accent1">
              <a:alpha val="50000"/>
            </a:schemeClr>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772" name="Rectangle 1771"/>
          <p:cNvSpPr>
            <a:spLocks noChangeAspect="1"/>
          </p:cNvSpPr>
          <p:nvPr/>
        </p:nvSpPr>
        <p:spPr bwMode="auto">
          <a:xfrm>
            <a:off x="2728840" y="4240618"/>
            <a:ext cx="3812540" cy="118872"/>
          </a:xfrm>
          <a:prstGeom prst="rect">
            <a:avLst/>
          </a:prstGeom>
          <a:solidFill>
            <a:schemeClr val="accent1">
              <a:alpha val="50000"/>
            </a:schemeClr>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773" name="Rectangle 1772"/>
          <p:cNvSpPr>
            <a:spLocks noChangeAspect="1"/>
          </p:cNvSpPr>
          <p:nvPr/>
        </p:nvSpPr>
        <p:spPr bwMode="auto">
          <a:xfrm>
            <a:off x="2728840" y="4359490"/>
            <a:ext cx="3812540" cy="118872"/>
          </a:xfrm>
          <a:prstGeom prst="rect">
            <a:avLst/>
          </a:prstGeom>
          <a:solidFill>
            <a:schemeClr val="accent1">
              <a:alpha val="50000"/>
            </a:schemeClr>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774" name="Rectangle 1773"/>
          <p:cNvSpPr>
            <a:spLocks noChangeAspect="1"/>
          </p:cNvSpPr>
          <p:nvPr/>
        </p:nvSpPr>
        <p:spPr bwMode="auto">
          <a:xfrm>
            <a:off x="2728840" y="4478362"/>
            <a:ext cx="3812540" cy="118872"/>
          </a:xfrm>
          <a:prstGeom prst="rect">
            <a:avLst/>
          </a:prstGeom>
          <a:solidFill>
            <a:schemeClr val="accent1">
              <a:alpha val="50000"/>
            </a:schemeClr>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775" name="Rectangle 1774"/>
          <p:cNvSpPr>
            <a:spLocks noChangeAspect="1"/>
          </p:cNvSpPr>
          <p:nvPr/>
        </p:nvSpPr>
        <p:spPr bwMode="auto">
          <a:xfrm>
            <a:off x="2728840" y="4596929"/>
            <a:ext cx="3812540" cy="118872"/>
          </a:xfrm>
          <a:prstGeom prst="rect">
            <a:avLst/>
          </a:prstGeom>
          <a:solidFill>
            <a:schemeClr val="accent1">
              <a:alpha val="50000"/>
            </a:schemeClr>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776" name="Rectangle 1775"/>
          <p:cNvSpPr>
            <a:spLocks noChangeAspect="1"/>
          </p:cNvSpPr>
          <p:nvPr/>
        </p:nvSpPr>
        <p:spPr bwMode="auto">
          <a:xfrm>
            <a:off x="2728840" y="4715801"/>
            <a:ext cx="3812540" cy="118872"/>
          </a:xfrm>
          <a:prstGeom prst="rect">
            <a:avLst/>
          </a:prstGeom>
          <a:solidFill>
            <a:schemeClr val="accent1">
              <a:alpha val="50000"/>
            </a:schemeClr>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777" name="Rectangle 1776"/>
          <p:cNvSpPr>
            <a:spLocks noChangeAspect="1"/>
          </p:cNvSpPr>
          <p:nvPr/>
        </p:nvSpPr>
        <p:spPr bwMode="auto">
          <a:xfrm>
            <a:off x="2728840" y="4834673"/>
            <a:ext cx="3812540" cy="118872"/>
          </a:xfrm>
          <a:prstGeom prst="rect">
            <a:avLst/>
          </a:prstGeom>
          <a:solidFill>
            <a:schemeClr val="accent1">
              <a:alpha val="50000"/>
            </a:schemeClr>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778" name="Rectangle 1777"/>
          <p:cNvSpPr>
            <a:spLocks noChangeAspect="1"/>
          </p:cNvSpPr>
          <p:nvPr/>
        </p:nvSpPr>
        <p:spPr bwMode="auto">
          <a:xfrm>
            <a:off x="2728840" y="4953545"/>
            <a:ext cx="3812540" cy="118872"/>
          </a:xfrm>
          <a:prstGeom prst="rect">
            <a:avLst/>
          </a:prstGeom>
          <a:solidFill>
            <a:schemeClr val="accent1">
              <a:alpha val="50000"/>
            </a:schemeClr>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779" name="Rectangle 1778"/>
          <p:cNvSpPr>
            <a:spLocks noChangeAspect="1"/>
          </p:cNvSpPr>
          <p:nvPr/>
        </p:nvSpPr>
        <p:spPr bwMode="auto">
          <a:xfrm>
            <a:off x="2728840" y="5072506"/>
            <a:ext cx="3812540" cy="118872"/>
          </a:xfrm>
          <a:prstGeom prst="rect">
            <a:avLst/>
          </a:prstGeom>
          <a:solidFill>
            <a:schemeClr val="accent1">
              <a:alpha val="50000"/>
            </a:schemeClr>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780" name="Rectangle 1779"/>
          <p:cNvSpPr>
            <a:spLocks noChangeAspect="1"/>
          </p:cNvSpPr>
          <p:nvPr/>
        </p:nvSpPr>
        <p:spPr bwMode="auto">
          <a:xfrm>
            <a:off x="2728840" y="5191378"/>
            <a:ext cx="3812540" cy="118872"/>
          </a:xfrm>
          <a:prstGeom prst="rect">
            <a:avLst/>
          </a:prstGeom>
          <a:solidFill>
            <a:schemeClr val="accent1">
              <a:alpha val="50000"/>
            </a:schemeClr>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781" name="Rectangle 1780"/>
          <p:cNvSpPr>
            <a:spLocks noChangeAspect="1"/>
          </p:cNvSpPr>
          <p:nvPr/>
        </p:nvSpPr>
        <p:spPr bwMode="auto">
          <a:xfrm>
            <a:off x="2728840" y="5310250"/>
            <a:ext cx="3812540" cy="118872"/>
          </a:xfrm>
          <a:prstGeom prst="rect">
            <a:avLst/>
          </a:prstGeom>
          <a:solidFill>
            <a:schemeClr val="accent1">
              <a:alpha val="50000"/>
            </a:schemeClr>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782" name="Rectangle 1781"/>
          <p:cNvSpPr>
            <a:spLocks noChangeAspect="1"/>
          </p:cNvSpPr>
          <p:nvPr/>
        </p:nvSpPr>
        <p:spPr bwMode="auto">
          <a:xfrm>
            <a:off x="2728840" y="5429122"/>
            <a:ext cx="3812540" cy="118872"/>
          </a:xfrm>
          <a:prstGeom prst="rect">
            <a:avLst/>
          </a:prstGeom>
          <a:solidFill>
            <a:schemeClr val="accent1">
              <a:alpha val="50000"/>
            </a:schemeClr>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783" name="Rectangle 1782"/>
          <p:cNvSpPr>
            <a:spLocks noChangeAspect="1"/>
          </p:cNvSpPr>
          <p:nvPr/>
        </p:nvSpPr>
        <p:spPr bwMode="auto">
          <a:xfrm>
            <a:off x="2728840" y="5547943"/>
            <a:ext cx="3812540" cy="118872"/>
          </a:xfrm>
          <a:prstGeom prst="rect">
            <a:avLst/>
          </a:prstGeom>
          <a:solidFill>
            <a:schemeClr val="accent1">
              <a:alpha val="50000"/>
            </a:schemeClr>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784" name="Rectangle 1783"/>
          <p:cNvSpPr>
            <a:spLocks noChangeAspect="1"/>
          </p:cNvSpPr>
          <p:nvPr/>
        </p:nvSpPr>
        <p:spPr bwMode="auto">
          <a:xfrm>
            <a:off x="2728840" y="5666815"/>
            <a:ext cx="3812540" cy="118872"/>
          </a:xfrm>
          <a:prstGeom prst="rect">
            <a:avLst/>
          </a:prstGeom>
          <a:solidFill>
            <a:schemeClr val="accent1">
              <a:alpha val="50000"/>
            </a:schemeClr>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785" name="Rectangle 1784"/>
          <p:cNvSpPr>
            <a:spLocks noChangeAspect="1"/>
          </p:cNvSpPr>
          <p:nvPr/>
        </p:nvSpPr>
        <p:spPr bwMode="auto">
          <a:xfrm>
            <a:off x="2728840" y="5785687"/>
            <a:ext cx="3812540" cy="118872"/>
          </a:xfrm>
          <a:prstGeom prst="rect">
            <a:avLst/>
          </a:prstGeom>
          <a:solidFill>
            <a:schemeClr val="accent1">
              <a:alpha val="50000"/>
            </a:schemeClr>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786" name="Rectangle 1785"/>
          <p:cNvSpPr>
            <a:spLocks noChangeAspect="1"/>
          </p:cNvSpPr>
          <p:nvPr/>
        </p:nvSpPr>
        <p:spPr bwMode="auto">
          <a:xfrm>
            <a:off x="2728840" y="5904559"/>
            <a:ext cx="3812540" cy="118872"/>
          </a:xfrm>
          <a:prstGeom prst="rect">
            <a:avLst/>
          </a:prstGeom>
          <a:solidFill>
            <a:schemeClr val="accent1">
              <a:alpha val="50000"/>
            </a:schemeClr>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787" name="Rectangle 1786"/>
          <p:cNvSpPr>
            <a:spLocks noChangeAspect="1"/>
          </p:cNvSpPr>
          <p:nvPr/>
        </p:nvSpPr>
        <p:spPr bwMode="auto">
          <a:xfrm>
            <a:off x="2728840" y="6023520"/>
            <a:ext cx="3812540" cy="118872"/>
          </a:xfrm>
          <a:prstGeom prst="rect">
            <a:avLst/>
          </a:prstGeom>
          <a:solidFill>
            <a:schemeClr val="accent1">
              <a:alpha val="50000"/>
            </a:schemeClr>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788" name="Rectangle 1787"/>
          <p:cNvSpPr>
            <a:spLocks noChangeAspect="1"/>
          </p:cNvSpPr>
          <p:nvPr/>
        </p:nvSpPr>
        <p:spPr bwMode="auto">
          <a:xfrm>
            <a:off x="2728840" y="6142392"/>
            <a:ext cx="3812540" cy="118872"/>
          </a:xfrm>
          <a:prstGeom prst="rect">
            <a:avLst/>
          </a:prstGeom>
          <a:solidFill>
            <a:schemeClr val="accent1">
              <a:alpha val="50000"/>
            </a:schemeClr>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789" name="Rectangle 1788"/>
          <p:cNvSpPr>
            <a:spLocks noChangeAspect="1"/>
          </p:cNvSpPr>
          <p:nvPr/>
        </p:nvSpPr>
        <p:spPr bwMode="auto">
          <a:xfrm>
            <a:off x="2728840" y="6261264"/>
            <a:ext cx="3812540" cy="118872"/>
          </a:xfrm>
          <a:prstGeom prst="rect">
            <a:avLst/>
          </a:prstGeom>
          <a:solidFill>
            <a:schemeClr val="accent1">
              <a:alpha val="50000"/>
            </a:schemeClr>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790" name="Rectangle 1789"/>
          <p:cNvSpPr>
            <a:spLocks noChangeAspect="1"/>
          </p:cNvSpPr>
          <p:nvPr/>
        </p:nvSpPr>
        <p:spPr bwMode="auto">
          <a:xfrm>
            <a:off x="2728840" y="6380136"/>
            <a:ext cx="3812540" cy="118872"/>
          </a:xfrm>
          <a:prstGeom prst="rect">
            <a:avLst/>
          </a:prstGeom>
          <a:solidFill>
            <a:schemeClr val="accent1">
              <a:alpha val="50000"/>
            </a:schemeClr>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2" name="Title 1"/>
          <p:cNvSpPr>
            <a:spLocks noGrp="1"/>
          </p:cNvSpPr>
          <p:nvPr>
            <p:ph type="title"/>
          </p:nvPr>
        </p:nvSpPr>
        <p:spPr>
          <a:solidFill>
            <a:schemeClr val="accent1"/>
          </a:solidFill>
        </p:spPr>
        <p:txBody>
          <a:bodyPr>
            <a:normAutofit fontScale="90000"/>
          </a:bodyPr>
          <a:lstStyle/>
          <a:p>
            <a:r>
              <a:rPr lang="en-US"/>
              <a:t>Synthesize</a:t>
            </a:r>
            <a:r>
              <a:rPr lang="en-US" smtClean="0"/>
              <a:t>: </a:t>
            </a:r>
            <a:r>
              <a:rPr lang="en-US" smtClean="0"/>
              <a:t>Limit Surface Extraction</a:t>
            </a:r>
            <a:endParaRPr lang="en-US"/>
          </a:p>
        </p:txBody>
      </p:sp>
      <p:grpSp>
        <p:nvGrpSpPr>
          <p:cNvPr id="1490" name="Group 1489"/>
          <p:cNvGrpSpPr/>
          <p:nvPr/>
        </p:nvGrpSpPr>
        <p:grpSpPr>
          <a:xfrm>
            <a:off x="2728722" y="2690710"/>
            <a:ext cx="3815715" cy="3813048"/>
            <a:chOff x="2728722" y="2690710"/>
            <a:chExt cx="3815715" cy="3813048"/>
          </a:xfrm>
        </p:grpSpPr>
        <p:grpSp>
          <p:nvGrpSpPr>
            <p:cNvPr id="1491" name="Group 1490"/>
            <p:cNvGrpSpPr/>
            <p:nvPr/>
          </p:nvGrpSpPr>
          <p:grpSpPr>
            <a:xfrm>
              <a:off x="2729179" y="2695104"/>
              <a:ext cx="3813048" cy="3804993"/>
              <a:chOff x="2729179" y="2695104"/>
              <a:chExt cx="3813048" cy="3804993"/>
            </a:xfrm>
          </p:grpSpPr>
          <p:cxnSp>
            <p:nvCxnSpPr>
              <p:cNvPr id="1526" name="Straight Connector 1525"/>
              <p:cNvCxnSpPr/>
              <p:nvPr/>
            </p:nvCxnSpPr>
            <p:spPr>
              <a:xfrm>
                <a:off x="2729179" y="2695104"/>
                <a:ext cx="3813048"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527" name="Straight Connector 1526"/>
              <p:cNvCxnSpPr/>
              <p:nvPr/>
            </p:nvCxnSpPr>
            <p:spPr>
              <a:xfrm>
                <a:off x="2729179" y="2813913"/>
                <a:ext cx="3813048"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528" name="Straight Connector 1527"/>
              <p:cNvCxnSpPr/>
              <p:nvPr/>
            </p:nvCxnSpPr>
            <p:spPr>
              <a:xfrm>
                <a:off x="2729179" y="2932848"/>
                <a:ext cx="3813048"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529" name="Straight Connector 1528"/>
              <p:cNvCxnSpPr/>
              <p:nvPr/>
            </p:nvCxnSpPr>
            <p:spPr>
              <a:xfrm>
                <a:off x="2729179" y="3050868"/>
                <a:ext cx="3813048"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530" name="Straight Connector 1529"/>
              <p:cNvCxnSpPr/>
              <p:nvPr/>
            </p:nvCxnSpPr>
            <p:spPr>
              <a:xfrm>
                <a:off x="2729179" y="3170592"/>
                <a:ext cx="3813048"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531" name="Straight Connector 1530"/>
              <p:cNvCxnSpPr/>
              <p:nvPr/>
            </p:nvCxnSpPr>
            <p:spPr>
              <a:xfrm>
                <a:off x="2729179" y="3289401"/>
                <a:ext cx="3813048"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532" name="Straight Connector 1531"/>
              <p:cNvCxnSpPr/>
              <p:nvPr/>
            </p:nvCxnSpPr>
            <p:spPr>
              <a:xfrm>
                <a:off x="2729179" y="3407954"/>
                <a:ext cx="3813048"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533" name="Straight Connector 1532"/>
              <p:cNvCxnSpPr/>
              <p:nvPr/>
            </p:nvCxnSpPr>
            <p:spPr>
              <a:xfrm>
                <a:off x="2729179" y="3526763"/>
                <a:ext cx="3813048"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534" name="Straight Connector 1533"/>
              <p:cNvCxnSpPr/>
              <p:nvPr/>
            </p:nvCxnSpPr>
            <p:spPr>
              <a:xfrm>
                <a:off x="2729179" y="3645698"/>
                <a:ext cx="3813048"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535" name="Straight Connector 1534"/>
              <p:cNvCxnSpPr/>
              <p:nvPr/>
            </p:nvCxnSpPr>
            <p:spPr>
              <a:xfrm>
                <a:off x="2729179" y="3763718"/>
                <a:ext cx="3813048"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536" name="Straight Connector 1535"/>
              <p:cNvCxnSpPr/>
              <p:nvPr/>
            </p:nvCxnSpPr>
            <p:spPr>
              <a:xfrm>
                <a:off x="2729179" y="3883442"/>
                <a:ext cx="3813048"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537" name="Straight Connector 1536"/>
              <p:cNvCxnSpPr/>
              <p:nvPr/>
            </p:nvCxnSpPr>
            <p:spPr>
              <a:xfrm>
                <a:off x="2729179" y="4002251"/>
                <a:ext cx="3813048"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538" name="Straight Connector 1537"/>
              <p:cNvCxnSpPr/>
              <p:nvPr/>
            </p:nvCxnSpPr>
            <p:spPr>
              <a:xfrm>
                <a:off x="2729179" y="4121186"/>
                <a:ext cx="3813048"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539" name="Straight Connector 1538"/>
              <p:cNvCxnSpPr/>
              <p:nvPr/>
            </p:nvCxnSpPr>
            <p:spPr>
              <a:xfrm>
                <a:off x="2729179" y="4239206"/>
                <a:ext cx="3813048"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540" name="Straight Connector 1539"/>
              <p:cNvCxnSpPr/>
              <p:nvPr/>
            </p:nvCxnSpPr>
            <p:spPr>
              <a:xfrm>
                <a:off x="2729179" y="4359312"/>
                <a:ext cx="3813048"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541" name="Straight Connector 1540"/>
              <p:cNvCxnSpPr/>
              <p:nvPr/>
            </p:nvCxnSpPr>
            <p:spPr>
              <a:xfrm>
                <a:off x="2729179" y="4478121"/>
                <a:ext cx="3813048"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542" name="Straight Connector 1541"/>
              <p:cNvCxnSpPr/>
              <p:nvPr/>
            </p:nvCxnSpPr>
            <p:spPr>
              <a:xfrm>
                <a:off x="2729179" y="4597056"/>
                <a:ext cx="3813048"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543" name="Straight Connector 1542"/>
              <p:cNvCxnSpPr/>
              <p:nvPr/>
            </p:nvCxnSpPr>
            <p:spPr>
              <a:xfrm>
                <a:off x="2729179" y="4715076"/>
                <a:ext cx="3813048"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544" name="Straight Connector 1543"/>
              <p:cNvCxnSpPr/>
              <p:nvPr/>
            </p:nvCxnSpPr>
            <p:spPr>
              <a:xfrm>
                <a:off x="2729179" y="4834800"/>
                <a:ext cx="3813048"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545" name="Straight Connector 1544"/>
              <p:cNvCxnSpPr/>
              <p:nvPr/>
            </p:nvCxnSpPr>
            <p:spPr>
              <a:xfrm>
                <a:off x="2729179" y="4953609"/>
                <a:ext cx="3813048"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546" name="Straight Connector 1545"/>
              <p:cNvCxnSpPr/>
              <p:nvPr/>
            </p:nvCxnSpPr>
            <p:spPr>
              <a:xfrm>
                <a:off x="2729179" y="5072162"/>
                <a:ext cx="3813048"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547" name="Straight Connector 1546"/>
              <p:cNvCxnSpPr/>
              <p:nvPr/>
            </p:nvCxnSpPr>
            <p:spPr>
              <a:xfrm>
                <a:off x="2729179" y="5190971"/>
                <a:ext cx="3813048"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548" name="Straight Connector 1547"/>
              <p:cNvCxnSpPr/>
              <p:nvPr/>
            </p:nvCxnSpPr>
            <p:spPr>
              <a:xfrm>
                <a:off x="2729179" y="5309906"/>
                <a:ext cx="3813048"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549" name="Straight Connector 1548"/>
              <p:cNvCxnSpPr/>
              <p:nvPr/>
            </p:nvCxnSpPr>
            <p:spPr>
              <a:xfrm>
                <a:off x="2729179" y="5427926"/>
                <a:ext cx="3813048"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550" name="Straight Connector 1549"/>
              <p:cNvCxnSpPr/>
              <p:nvPr/>
            </p:nvCxnSpPr>
            <p:spPr>
              <a:xfrm>
                <a:off x="2729179" y="5547650"/>
                <a:ext cx="3813048"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551" name="Straight Connector 1550"/>
              <p:cNvCxnSpPr/>
              <p:nvPr/>
            </p:nvCxnSpPr>
            <p:spPr>
              <a:xfrm>
                <a:off x="2729179" y="5666459"/>
                <a:ext cx="3813048"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552" name="Straight Connector 1551"/>
              <p:cNvCxnSpPr/>
              <p:nvPr/>
            </p:nvCxnSpPr>
            <p:spPr>
              <a:xfrm>
                <a:off x="2729179" y="5785394"/>
                <a:ext cx="3813048"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553" name="Straight Connector 1552"/>
              <p:cNvCxnSpPr/>
              <p:nvPr/>
            </p:nvCxnSpPr>
            <p:spPr>
              <a:xfrm>
                <a:off x="2729179" y="5903414"/>
                <a:ext cx="3813048"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554" name="Straight Connector 1553"/>
              <p:cNvCxnSpPr/>
              <p:nvPr/>
            </p:nvCxnSpPr>
            <p:spPr>
              <a:xfrm>
                <a:off x="2729179" y="6024609"/>
                <a:ext cx="3813048"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555" name="Straight Connector 1554"/>
              <p:cNvCxnSpPr/>
              <p:nvPr/>
            </p:nvCxnSpPr>
            <p:spPr>
              <a:xfrm>
                <a:off x="2729179" y="6144333"/>
                <a:ext cx="3813048"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556" name="Straight Connector 1555"/>
              <p:cNvCxnSpPr/>
              <p:nvPr/>
            </p:nvCxnSpPr>
            <p:spPr>
              <a:xfrm>
                <a:off x="2729179" y="6263142"/>
                <a:ext cx="3813048"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557" name="Straight Connector 1556"/>
              <p:cNvCxnSpPr/>
              <p:nvPr/>
            </p:nvCxnSpPr>
            <p:spPr>
              <a:xfrm>
                <a:off x="2729179" y="6382077"/>
                <a:ext cx="3813048"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558" name="Straight Connector 1557"/>
              <p:cNvCxnSpPr/>
              <p:nvPr/>
            </p:nvCxnSpPr>
            <p:spPr>
              <a:xfrm>
                <a:off x="2729179" y="6500097"/>
                <a:ext cx="3813048"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1492" name="Group 1491"/>
            <p:cNvGrpSpPr/>
            <p:nvPr/>
          </p:nvGrpSpPr>
          <p:grpSpPr>
            <a:xfrm>
              <a:off x="2728722" y="2690710"/>
              <a:ext cx="3815715" cy="3813048"/>
              <a:chOff x="2728722" y="2690710"/>
              <a:chExt cx="3815715" cy="3813048"/>
            </a:xfrm>
          </p:grpSpPr>
          <p:cxnSp>
            <p:nvCxnSpPr>
              <p:cNvPr id="1493" name="Straight Connector 1492"/>
              <p:cNvCxnSpPr/>
              <p:nvPr/>
            </p:nvCxnSpPr>
            <p:spPr>
              <a:xfrm flipH="1">
                <a:off x="6541380" y="2690710"/>
                <a:ext cx="3057" cy="3813048"/>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494" name="Straight Connector 1493"/>
              <p:cNvCxnSpPr/>
              <p:nvPr/>
            </p:nvCxnSpPr>
            <p:spPr>
              <a:xfrm flipH="1">
                <a:off x="6422508" y="2690710"/>
                <a:ext cx="3057" cy="3813048"/>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495" name="Straight Connector 1494"/>
              <p:cNvCxnSpPr/>
              <p:nvPr/>
            </p:nvCxnSpPr>
            <p:spPr>
              <a:xfrm flipH="1">
                <a:off x="6303518" y="2690710"/>
                <a:ext cx="3057" cy="3813048"/>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496" name="Straight Connector 1495"/>
              <p:cNvCxnSpPr/>
              <p:nvPr/>
            </p:nvCxnSpPr>
            <p:spPr>
              <a:xfrm flipH="1">
                <a:off x="6184646" y="2690710"/>
                <a:ext cx="3057" cy="3813048"/>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497" name="Straight Connector 1496"/>
              <p:cNvCxnSpPr/>
              <p:nvPr/>
            </p:nvCxnSpPr>
            <p:spPr>
              <a:xfrm flipH="1">
                <a:off x="6066908" y="2690710"/>
                <a:ext cx="3057" cy="3813048"/>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498" name="Straight Connector 1497"/>
              <p:cNvCxnSpPr/>
              <p:nvPr/>
            </p:nvCxnSpPr>
            <p:spPr>
              <a:xfrm flipH="1">
                <a:off x="5944861" y="2690710"/>
                <a:ext cx="3057" cy="3813048"/>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499" name="Straight Connector 1498"/>
              <p:cNvCxnSpPr/>
              <p:nvPr/>
            </p:nvCxnSpPr>
            <p:spPr>
              <a:xfrm flipH="1">
                <a:off x="5825871" y="2690710"/>
                <a:ext cx="3057" cy="3813048"/>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500" name="Straight Connector 1499"/>
              <p:cNvCxnSpPr/>
              <p:nvPr/>
            </p:nvCxnSpPr>
            <p:spPr>
              <a:xfrm flipH="1">
                <a:off x="5706999" y="2690710"/>
                <a:ext cx="3057" cy="3813048"/>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501" name="Straight Connector 1500"/>
              <p:cNvCxnSpPr/>
              <p:nvPr/>
            </p:nvCxnSpPr>
            <p:spPr>
              <a:xfrm flipH="1">
                <a:off x="5588127" y="2690710"/>
                <a:ext cx="3057" cy="3813048"/>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502" name="Straight Connector 1501"/>
              <p:cNvCxnSpPr/>
              <p:nvPr/>
            </p:nvCxnSpPr>
            <p:spPr>
              <a:xfrm flipH="1">
                <a:off x="5469255" y="2690710"/>
                <a:ext cx="3057" cy="3813048"/>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503" name="Straight Connector 1502"/>
              <p:cNvCxnSpPr/>
              <p:nvPr/>
            </p:nvCxnSpPr>
            <p:spPr>
              <a:xfrm flipH="1">
                <a:off x="5350265" y="2690710"/>
                <a:ext cx="3057" cy="3813048"/>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504" name="Straight Connector 1503"/>
              <p:cNvCxnSpPr/>
              <p:nvPr/>
            </p:nvCxnSpPr>
            <p:spPr>
              <a:xfrm flipH="1">
                <a:off x="5231393" y="2690710"/>
                <a:ext cx="3057" cy="3813048"/>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505" name="Straight Connector 1504"/>
              <p:cNvCxnSpPr/>
              <p:nvPr/>
            </p:nvCxnSpPr>
            <p:spPr>
              <a:xfrm flipH="1">
                <a:off x="5113655" y="2690710"/>
                <a:ext cx="3057" cy="3813048"/>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506" name="Straight Connector 1505"/>
              <p:cNvCxnSpPr/>
              <p:nvPr/>
            </p:nvCxnSpPr>
            <p:spPr>
              <a:xfrm flipH="1">
                <a:off x="4991608" y="2690710"/>
                <a:ext cx="3057" cy="3813048"/>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507" name="Straight Connector 1506"/>
              <p:cNvCxnSpPr/>
              <p:nvPr/>
            </p:nvCxnSpPr>
            <p:spPr>
              <a:xfrm flipH="1">
                <a:off x="4872618" y="2690710"/>
                <a:ext cx="3057" cy="3813048"/>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508" name="Straight Connector 1507"/>
              <p:cNvCxnSpPr/>
              <p:nvPr/>
            </p:nvCxnSpPr>
            <p:spPr>
              <a:xfrm flipH="1">
                <a:off x="4753746" y="2690710"/>
                <a:ext cx="3057" cy="3813048"/>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509" name="Straight Connector 1508"/>
              <p:cNvCxnSpPr/>
              <p:nvPr/>
            </p:nvCxnSpPr>
            <p:spPr>
              <a:xfrm flipH="1">
                <a:off x="4638167" y="2690710"/>
                <a:ext cx="3057" cy="3813048"/>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510" name="Straight Connector 1509"/>
              <p:cNvCxnSpPr/>
              <p:nvPr/>
            </p:nvCxnSpPr>
            <p:spPr>
              <a:xfrm flipH="1">
                <a:off x="4519295" y="2690710"/>
                <a:ext cx="3057" cy="3813048"/>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511" name="Straight Connector 1510"/>
              <p:cNvCxnSpPr/>
              <p:nvPr/>
            </p:nvCxnSpPr>
            <p:spPr>
              <a:xfrm flipH="1">
                <a:off x="4400305" y="2690710"/>
                <a:ext cx="3057" cy="3813048"/>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512" name="Straight Connector 1511"/>
              <p:cNvCxnSpPr/>
              <p:nvPr/>
            </p:nvCxnSpPr>
            <p:spPr>
              <a:xfrm flipH="1">
                <a:off x="4281433" y="2690710"/>
                <a:ext cx="3057" cy="3813048"/>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513" name="Straight Connector 1512"/>
              <p:cNvCxnSpPr/>
              <p:nvPr/>
            </p:nvCxnSpPr>
            <p:spPr>
              <a:xfrm flipH="1">
                <a:off x="4160520" y="2690710"/>
                <a:ext cx="3057" cy="3813048"/>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514" name="Straight Connector 1513"/>
              <p:cNvCxnSpPr/>
              <p:nvPr/>
            </p:nvCxnSpPr>
            <p:spPr>
              <a:xfrm flipH="1">
                <a:off x="4038473" y="2690710"/>
                <a:ext cx="3057" cy="3813048"/>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515" name="Straight Connector 1514"/>
              <p:cNvCxnSpPr/>
              <p:nvPr/>
            </p:nvCxnSpPr>
            <p:spPr>
              <a:xfrm flipH="1">
                <a:off x="3919483" y="2690710"/>
                <a:ext cx="3057" cy="3813048"/>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516" name="Straight Connector 1515"/>
              <p:cNvCxnSpPr/>
              <p:nvPr/>
            </p:nvCxnSpPr>
            <p:spPr>
              <a:xfrm flipH="1">
                <a:off x="3800611" y="2690710"/>
                <a:ext cx="3057" cy="3813048"/>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517" name="Straight Connector 1516"/>
              <p:cNvCxnSpPr/>
              <p:nvPr/>
            </p:nvCxnSpPr>
            <p:spPr>
              <a:xfrm flipH="1">
                <a:off x="3681739" y="2690710"/>
                <a:ext cx="3057" cy="3813048"/>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518" name="Straight Connector 1517"/>
              <p:cNvCxnSpPr/>
              <p:nvPr/>
            </p:nvCxnSpPr>
            <p:spPr>
              <a:xfrm flipH="1">
                <a:off x="3562867" y="2690710"/>
                <a:ext cx="3057" cy="3813048"/>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519" name="Straight Connector 1518"/>
              <p:cNvCxnSpPr/>
              <p:nvPr/>
            </p:nvCxnSpPr>
            <p:spPr>
              <a:xfrm flipH="1">
                <a:off x="3443877" y="2690710"/>
                <a:ext cx="3057" cy="3813048"/>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520" name="Straight Connector 1519"/>
              <p:cNvCxnSpPr/>
              <p:nvPr/>
            </p:nvCxnSpPr>
            <p:spPr>
              <a:xfrm flipH="1">
                <a:off x="3325005" y="2690710"/>
                <a:ext cx="3057" cy="3813048"/>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521" name="Straight Connector 1520"/>
              <p:cNvCxnSpPr/>
              <p:nvPr/>
            </p:nvCxnSpPr>
            <p:spPr>
              <a:xfrm flipH="1">
                <a:off x="3207267" y="2690710"/>
                <a:ext cx="3057" cy="3813048"/>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522" name="Straight Connector 1521"/>
              <p:cNvCxnSpPr/>
              <p:nvPr/>
            </p:nvCxnSpPr>
            <p:spPr>
              <a:xfrm flipH="1">
                <a:off x="3085220" y="2690710"/>
                <a:ext cx="3057" cy="3813048"/>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523" name="Straight Connector 1522"/>
              <p:cNvCxnSpPr/>
              <p:nvPr/>
            </p:nvCxnSpPr>
            <p:spPr>
              <a:xfrm flipH="1">
                <a:off x="2969405" y="2690710"/>
                <a:ext cx="3057" cy="3813048"/>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524" name="Straight Connector 1523"/>
              <p:cNvCxnSpPr/>
              <p:nvPr/>
            </p:nvCxnSpPr>
            <p:spPr>
              <a:xfrm flipH="1">
                <a:off x="2850533" y="2690710"/>
                <a:ext cx="3057" cy="3813048"/>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525" name="Straight Connector 1524"/>
              <p:cNvCxnSpPr/>
              <p:nvPr/>
            </p:nvCxnSpPr>
            <p:spPr>
              <a:xfrm flipH="1">
                <a:off x="2728722" y="2690710"/>
                <a:ext cx="3057" cy="3813048"/>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grpSp>
      </p:grpSp>
      <p:grpSp>
        <p:nvGrpSpPr>
          <p:cNvPr id="21" name="Group 20"/>
          <p:cNvGrpSpPr/>
          <p:nvPr/>
        </p:nvGrpSpPr>
        <p:grpSpPr>
          <a:xfrm>
            <a:off x="2731897" y="2695104"/>
            <a:ext cx="3812540" cy="3803904"/>
            <a:chOff x="2731897" y="2695104"/>
            <a:chExt cx="3812540" cy="3803904"/>
          </a:xfrm>
        </p:grpSpPr>
        <p:grpSp>
          <p:nvGrpSpPr>
            <p:cNvPr id="132" name="Group 131"/>
            <p:cNvGrpSpPr/>
            <p:nvPr/>
          </p:nvGrpSpPr>
          <p:grpSpPr>
            <a:xfrm>
              <a:off x="2731897" y="2695104"/>
              <a:ext cx="2859405" cy="713232"/>
              <a:chOff x="2731897" y="2695104"/>
              <a:chExt cx="2859405" cy="713232"/>
            </a:xfrm>
            <a:solidFill>
              <a:schemeClr val="tx2">
                <a:lumMod val="50000"/>
                <a:alpha val="70000"/>
              </a:schemeClr>
            </a:solidFill>
          </p:grpSpPr>
          <p:sp>
            <p:nvSpPr>
              <p:cNvPr id="102" name="Rectangle 101"/>
              <p:cNvSpPr>
                <a:spLocks noChangeAspect="1"/>
              </p:cNvSpPr>
              <p:nvPr/>
            </p:nvSpPr>
            <p:spPr bwMode="auto">
              <a:xfrm>
                <a:off x="2731897" y="3289464"/>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03" name="Rectangle 102"/>
              <p:cNvSpPr>
                <a:spLocks noChangeAspect="1"/>
              </p:cNvSpPr>
              <p:nvPr/>
            </p:nvSpPr>
            <p:spPr bwMode="auto">
              <a:xfrm>
                <a:off x="2850769" y="3289464"/>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06" name="Rectangle 105"/>
              <p:cNvSpPr>
                <a:spLocks noChangeAspect="1"/>
              </p:cNvSpPr>
              <p:nvPr/>
            </p:nvSpPr>
            <p:spPr bwMode="auto">
              <a:xfrm>
                <a:off x="2969641" y="3289464"/>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07" name="Rectangle 106"/>
              <p:cNvSpPr>
                <a:spLocks noChangeAspect="1"/>
              </p:cNvSpPr>
              <p:nvPr/>
            </p:nvSpPr>
            <p:spPr bwMode="auto">
              <a:xfrm>
                <a:off x="3088513" y="3289464"/>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18" name="Rectangle 117"/>
              <p:cNvSpPr>
                <a:spLocks noChangeAspect="1"/>
              </p:cNvSpPr>
              <p:nvPr/>
            </p:nvSpPr>
            <p:spPr bwMode="auto">
              <a:xfrm>
                <a:off x="3209544" y="3289464"/>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19" name="Rectangle 118"/>
              <p:cNvSpPr>
                <a:spLocks noChangeAspect="1"/>
              </p:cNvSpPr>
              <p:nvPr/>
            </p:nvSpPr>
            <p:spPr bwMode="auto">
              <a:xfrm>
                <a:off x="3328416" y="3289464"/>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22" name="Rectangle 121"/>
              <p:cNvSpPr>
                <a:spLocks noChangeAspect="1"/>
              </p:cNvSpPr>
              <p:nvPr/>
            </p:nvSpPr>
            <p:spPr bwMode="auto">
              <a:xfrm>
                <a:off x="3447288" y="3289464"/>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23" name="Rectangle 122"/>
              <p:cNvSpPr>
                <a:spLocks noChangeAspect="1"/>
              </p:cNvSpPr>
              <p:nvPr/>
            </p:nvSpPr>
            <p:spPr bwMode="auto">
              <a:xfrm>
                <a:off x="3566160" y="3289464"/>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68" name="Rectangle 167"/>
              <p:cNvSpPr>
                <a:spLocks noChangeAspect="1"/>
              </p:cNvSpPr>
              <p:nvPr/>
            </p:nvSpPr>
            <p:spPr bwMode="auto">
              <a:xfrm>
                <a:off x="3685032" y="3289464"/>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69" name="Rectangle 168"/>
              <p:cNvSpPr>
                <a:spLocks noChangeAspect="1"/>
              </p:cNvSpPr>
              <p:nvPr/>
            </p:nvSpPr>
            <p:spPr bwMode="auto">
              <a:xfrm>
                <a:off x="3803904" y="3289464"/>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72" name="Rectangle 171"/>
              <p:cNvSpPr>
                <a:spLocks noChangeAspect="1"/>
              </p:cNvSpPr>
              <p:nvPr/>
            </p:nvSpPr>
            <p:spPr bwMode="auto">
              <a:xfrm>
                <a:off x="3922776" y="3289464"/>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73" name="Rectangle 172"/>
              <p:cNvSpPr>
                <a:spLocks noChangeAspect="1"/>
              </p:cNvSpPr>
              <p:nvPr/>
            </p:nvSpPr>
            <p:spPr bwMode="auto">
              <a:xfrm>
                <a:off x="4041648" y="3289464"/>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84" name="Rectangle 183"/>
              <p:cNvSpPr>
                <a:spLocks noChangeAspect="1"/>
              </p:cNvSpPr>
              <p:nvPr/>
            </p:nvSpPr>
            <p:spPr bwMode="auto">
              <a:xfrm>
                <a:off x="4162679" y="3289464"/>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85" name="Rectangle 184"/>
              <p:cNvSpPr>
                <a:spLocks noChangeAspect="1"/>
              </p:cNvSpPr>
              <p:nvPr/>
            </p:nvSpPr>
            <p:spPr bwMode="auto">
              <a:xfrm>
                <a:off x="4281551" y="3289464"/>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88" name="Rectangle 187"/>
              <p:cNvSpPr>
                <a:spLocks noChangeAspect="1"/>
              </p:cNvSpPr>
              <p:nvPr/>
            </p:nvSpPr>
            <p:spPr bwMode="auto">
              <a:xfrm>
                <a:off x="4400423" y="3289464"/>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89" name="Rectangle 188"/>
              <p:cNvSpPr>
                <a:spLocks noChangeAspect="1"/>
              </p:cNvSpPr>
              <p:nvPr/>
            </p:nvSpPr>
            <p:spPr bwMode="auto">
              <a:xfrm>
                <a:off x="4519295" y="3289464"/>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346" name="Rectangle 345"/>
              <p:cNvSpPr>
                <a:spLocks noChangeAspect="1"/>
              </p:cNvSpPr>
              <p:nvPr/>
            </p:nvSpPr>
            <p:spPr bwMode="auto">
              <a:xfrm>
                <a:off x="5353558" y="2695104"/>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347" name="Rectangle 346"/>
              <p:cNvSpPr>
                <a:spLocks noChangeAspect="1"/>
              </p:cNvSpPr>
              <p:nvPr/>
            </p:nvSpPr>
            <p:spPr bwMode="auto">
              <a:xfrm>
                <a:off x="5472430" y="2695104"/>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348" name="Rectangle 347"/>
              <p:cNvSpPr>
                <a:spLocks noChangeAspect="1"/>
              </p:cNvSpPr>
              <p:nvPr/>
            </p:nvSpPr>
            <p:spPr bwMode="auto">
              <a:xfrm>
                <a:off x="5353558" y="2813976"/>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353" name="Rectangle 352"/>
              <p:cNvSpPr>
                <a:spLocks noChangeAspect="1"/>
              </p:cNvSpPr>
              <p:nvPr/>
            </p:nvSpPr>
            <p:spPr bwMode="auto">
              <a:xfrm>
                <a:off x="5234686" y="3051720"/>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354" name="Rectangle 353"/>
              <p:cNvSpPr>
                <a:spLocks noChangeAspect="1"/>
              </p:cNvSpPr>
              <p:nvPr/>
            </p:nvSpPr>
            <p:spPr bwMode="auto">
              <a:xfrm>
                <a:off x="5353558" y="2932848"/>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356" name="Rectangle 355"/>
              <p:cNvSpPr>
                <a:spLocks noChangeAspect="1"/>
              </p:cNvSpPr>
              <p:nvPr/>
            </p:nvSpPr>
            <p:spPr bwMode="auto">
              <a:xfrm>
                <a:off x="5353558" y="3051720"/>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360" name="Rectangle 359"/>
              <p:cNvSpPr>
                <a:spLocks noChangeAspect="1"/>
              </p:cNvSpPr>
              <p:nvPr/>
            </p:nvSpPr>
            <p:spPr bwMode="auto">
              <a:xfrm>
                <a:off x="4638167" y="3289464"/>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361" name="Rectangle 360"/>
              <p:cNvSpPr>
                <a:spLocks noChangeAspect="1"/>
              </p:cNvSpPr>
              <p:nvPr/>
            </p:nvSpPr>
            <p:spPr bwMode="auto">
              <a:xfrm>
                <a:off x="4757039" y="3289464"/>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364" name="Rectangle 363"/>
              <p:cNvSpPr>
                <a:spLocks noChangeAspect="1"/>
              </p:cNvSpPr>
              <p:nvPr/>
            </p:nvSpPr>
            <p:spPr bwMode="auto">
              <a:xfrm>
                <a:off x="4875911" y="3289464"/>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365" name="Rectangle 364"/>
              <p:cNvSpPr>
                <a:spLocks noChangeAspect="1"/>
              </p:cNvSpPr>
              <p:nvPr/>
            </p:nvSpPr>
            <p:spPr bwMode="auto">
              <a:xfrm>
                <a:off x="4994783" y="3289464"/>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374" name="Rectangle 373"/>
              <p:cNvSpPr>
                <a:spLocks noChangeAspect="1"/>
              </p:cNvSpPr>
              <p:nvPr/>
            </p:nvSpPr>
            <p:spPr bwMode="auto">
              <a:xfrm>
                <a:off x="5115814" y="3170592"/>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375" name="Rectangle 374"/>
              <p:cNvSpPr>
                <a:spLocks noChangeAspect="1"/>
              </p:cNvSpPr>
              <p:nvPr/>
            </p:nvSpPr>
            <p:spPr bwMode="auto">
              <a:xfrm>
                <a:off x="5234686" y="3170592"/>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376" name="Rectangle 375"/>
              <p:cNvSpPr>
                <a:spLocks noChangeAspect="1"/>
              </p:cNvSpPr>
              <p:nvPr/>
            </p:nvSpPr>
            <p:spPr bwMode="auto">
              <a:xfrm>
                <a:off x="5115814" y="3289464"/>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grpSp>
        <p:grpSp>
          <p:nvGrpSpPr>
            <p:cNvPr id="48" name="Group 47"/>
            <p:cNvGrpSpPr/>
            <p:nvPr/>
          </p:nvGrpSpPr>
          <p:grpSpPr>
            <a:xfrm>
              <a:off x="5591302" y="2695104"/>
              <a:ext cx="953135" cy="832104"/>
              <a:chOff x="5591302" y="2695104"/>
              <a:chExt cx="953135" cy="832104"/>
            </a:xfrm>
            <a:solidFill>
              <a:schemeClr val="tx2">
                <a:lumMod val="50000"/>
                <a:alpha val="70000"/>
              </a:schemeClr>
            </a:solidFill>
          </p:grpSpPr>
          <p:sp>
            <p:nvSpPr>
              <p:cNvPr id="390" name="Rectangle 389"/>
              <p:cNvSpPr>
                <a:spLocks noChangeAspect="1"/>
              </p:cNvSpPr>
              <p:nvPr/>
            </p:nvSpPr>
            <p:spPr bwMode="auto">
              <a:xfrm>
                <a:off x="5591302" y="2695104"/>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392" name="Rectangle 391"/>
              <p:cNvSpPr>
                <a:spLocks noChangeAspect="1"/>
              </p:cNvSpPr>
              <p:nvPr/>
            </p:nvSpPr>
            <p:spPr bwMode="auto">
              <a:xfrm>
                <a:off x="5591302" y="2813976"/>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398" name="Rectangle 397"/>
              <p:cNvSpPr>
                <a:spLocks noChangeAspect="1"/>
              </p:cNvSpPr>
              <p:nvPr/>
            </p:nvSpPr>
            <p:spPr bwMode="auto">
              <a:xfrm>
                <a:off x="5591302" y="2932848"/>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399" name="Rectangle 398"/>
              <p:cNvSpPr>
                <a:spLocks noChangeAspect="1"/>
              </p:cNvSpPr>
              <p:nvPr/>
            </p:nvSpPr>
            <p:spPr bwMode="auto">
              <a:xfrm>
                <a:off x="5710174" y="2932848"/>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401" name="Rectangle 400"/>
              <p:cNvSpPr>
                <a:spLocks noChangeAspect="1"/>
              </p:cNvSpPr>
              <p:nvPr/>
            </p:nvSpPr>
            <p:spPr bwMode="auto">
              <a:xfrm>
                <a:off x="5710174" y="3051720"/>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423" name="Rectangle 422"/>
              <p:cNvSpPr>
                <a:spLocks noChangeAspect="1"/>
              </p:cNvSpPr>
              <p:nvPr/>
            </p:nvSpPr>
            <p:spPr bwMode="auto">
              <a:xfrm>
                <a:off x="5710174" y="3170592"/>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426" name="Rectangle 425"/>
              <p:cNvSpPr>
                <a:spLocks noChangeAspect="1"/>
              </p:cNvSpPr>
              <p:nvPr/>
            </p:nvSpPr>
            <p:spPr bwMode="auto">
              <a:xfrm>
                <a:off x="5829046" y="3170592"/>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428" name="Rectangle 427"/>
              <p:cNvSpPr>
                <a:spLocks noChangeAspect="1"/>
              </p:cNvSpPr>
              <p:nvPr/>
            </p:nvSpPr>
            <p:spPr bwMode="auto">
              <a:xfrm>
                <a:off x="5829046" y="3289464"/>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429" name="Rectangle 428"/>
              <p:cNvSpPr>
                <a:spLocks noChangeAspect="1"/>
              </p:cNvSpPr>
              <p:nvPr/>
            </p:nvSpPr>
            <p:spPr bwMode="auto">
              <a:xfrm>
                <a:off x="5947918" y="3289464"/>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440" name="Rectangle 439"/>
              <p:cNvSpPr>
                <a:spLocks noChangeAspect="1"/>
              </p:cNvSpPr>
              <p:nvPr/>
            </p:nvSpPr>
            <p:spPr bwMode="auto">
              <a:xfrm>
                <a:off x="6068949" y="3289464"/>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441" name="Rectangle 440"/>
              <p:cNvSpPr>
                <a:spLocks noChangeAspect="1"/>
              </p:cNvSpPr>
              <p:nvPr/>
            </p:nvSpPr>
            <p:spPr bwMode="auto">
              <a:xfrm>
                <a:off x="6187821" y="3289464"/>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447" name="Rectangle 446"/>
              <p:cNvSpPr>
                <a:spLocks noChangeAspect="1"/>
              </p:cNvSpPr>
              <p:nvPr/>
            </p:nvSpPr>
            <p:spPr bwMode="auto">
              <a:xfrm>
                <a:off x="6187821" y="3408336"/>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450" name="Rectangle 449"/>
              <p:cNvSpPr>
                <a:spLocks noChangeAspect="1"/>
              </p:cNvSpPr>
              <p:nvPr/>
            </p:nvSpPr>
            <p:spPr bwMode="auto">
              <a:xfrm>
                <a:off x="6306693" y="3408336"/>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451" name="Rectangle 450"/>
              <p:cNvSpPr>
                <a:spLocks noChangeAspect="1"/>
              </p:cNvSpPr>
              <p:nvPr/>
            </p:nvSpPr>
            <p:spPr bwMode="auto">
              <a:xfrm>
                <a:off x="6425565" y="3408336"/>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grpSp>
        <p:grpSp>
          <p:nvGrpSpPr>
            <p:cNvPr id="22" name="Group 21"/>
            <p:cNvGrpSpPr/>
            <p:nvPr/>
          </p:nvGrpSpPr>
          <p:grpSpPr>
            <a:xfrm>
              <a:off x="2731897" y="3883824"/>
              <a:ext cx="2621661" cy="2615184"/>
              <a:chOff x="2731897" y="3883824"/>
              <a:chExt cx="2621661" cy="2615184"/>
            </a:xfrm>
            <a:solidFill>
              <a:schemeClr val="tx2">
                <a:lumMod val="50000"/>
                <a:alpha val="70000"/>
              </a:schemeClr>
            </a:solidFill>
          </p:grpSpPr>
          <p:sp>
            <p:nvSpPr>
              <p:cNvPr id="206" name="Rectangle 205"/>
              <p:cNvSpPr>
                <a:spLocks noChangeAspect="1"/>
              </p:cNvSpPr>
              <p:nvPr/>
            </p:nvSpPr>
            <p:spPr bwMode="auto">
              <a:xfrm>
                <a:off x="2731897" y="3883824"/>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207" name="Rectangle 206"/>
              <p:cNvSpPr>
                <a:spLocks noChangeAspect="1"/>
              </p:cNvSpPr>
              <p:nvPr/>
            </p:nvSpPr>
            <p:spPr bwMode="auto">
              <a:xfrm>
                <a:off x="2850769" y="3883824"/>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210" name="Rectangle 209"/>
              <p:cNvSpPr>
                <a:spLocks noChangeAspect="1"/>
              </p:cNvSpPr>
              <p:nvPr/>
            </p:nvSpPr>
            <p:spPr bwMode="auto">
              <a:xfrm>
                <a:off x="2969641" y="3883824"/>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211" name="Rectangle 210"/>
              <p:cNvSpPr>
                <a:spLocks noChangeAspect="1"/>
              </p:cNvSpPr>
              <p:nvPr/>
            </p:nvSpPr>
            <p:spPr bwMode="auto">
              <a:xfrm>
                <a:off x="3088513" y="3883824"/>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212" name="Rectangle 211"/>
              <p:cNvSpPr>
                <a:spLocks noChangeAspect="1"/>
              </p:cNvSpPr>
              <p:nvPr/>
            </p:nvSpPr>
            <p:spPr bwMode="auto">
              <a:xfrm>
                <a:off x="2969641" y="4002696"/>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213" name="Rectangle 212"/>
              <p:cNvSpPr>
                <a:spLocks noChangeAspect="1"/>
              </p:cNvSpPr>
              <p:nvPr/>
            </p:nvSpPr>
            <p:spPr bwMode="auto">
              <a:xfrm>
                <a:off x="3088513" y="4002696"/>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224" name="Rectangle 223"/>
              <p:cNvSpPr>
                <a:spLocks noChangeAspect="1"/>
              </p:cNvSpPr>
              <p:nvPr/>
            </p:nvSpPr>
            <p:spPr bwMode="auto">
              <a:xfrm>
                <a:off x="3209544" y="4002696"/>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225" name="Rectangle 224"/>
              <p:cNvSpPr>
                <a:spLocks noChangeAspect="1"/>
              </p:cNvSpPr>
              <p:nvPr/>
            </p:nvSpPr>
            <p:spPr bwMode="auto">
              <a:xfrm>
                <a:off x="3328416" y="4002696"/>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228" name="Rectangle 227"/>
              <p:cNvSpPr>
                <a:spLocks noChangeAspect="1"/>
              </p:cNvSpPr>
              <p:nvPr/>
            </p:nvSpPr>
            <p:spPr bwMode="auto">
              <a:xfrm>
                <a:off x="3447288" y="4002696"/>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229" name="Rectangle 228"/>
              <p:cNvSpPr>
                <a:spLocks noChangeAspect="1"/>
              </p:cNvSpPr>
              <p:nvPr/>
            </p:nvSpPr>
            <p:spPr bwMode="auto">
              <a:xfrm>
                <a:off x="3566160" y="4002696"/>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272" name="Rectangle 271"/>
              <p:cNvSpPr>
                <a:spLocks noChangeAspect="1"/>
              </p:cNvSpPr>
              <p:nvPr/>
            </p:nvSpPr>
            <p:spPr bwMode="auto">
              <a:xfrm>
                <a:off x="3685032" y="4002696"/>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273" name="Rectangle 272"/>
              <p:cNvSpPr>
                <a:spLocks noChangeAspect="1"/>
              </p:cNvSpPr>
              <p:nvPr/>
            </p:nvSpPr>
            <p:spPr bwMode="auto">
              <a:xfrm>
                <a:off x="3803904" y="4002696"/>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275" name="Rectangle 274"/>
              <p:cNvSpPr>
                <a:spLocks noChangeAspect="1"/>
              </p:cNvSpPr>
              <p:nvPr/>
            </p:nvSpPr>
            <p:spPr bwMode="auto">
              <a:xfrm>
                <a:off x="4041648" y="3883824"/>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276" name="Rectangle 275"/>
              <p:cNvSpPr>
                <a:spLocks noChangeAspect="1"/>
              </p:cNvSpPr>
              <p:nvPr/>
            </p:nvSpPr>
            <p:spPr bwMode="auto">
              <a:xfrm>
                <a:off x="3922776" y="4002696"/>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277" name="Rectangle 276"/>
              <p:cNvSpPr>
                <a:spLocks noChangeAspect="1"/>
              </p:cNvSpPr>
              <p:nvPr/>
            </p:nvSpPr>
            <p:spPr bwMode="auto">
              <a:xfrm>
                <a:off x="4041648" y="4002696"/>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286" name="Rectangle 285"/>
              <p:cNvSpPr>
                <a:spLocks noChangeAspect="1"/>
              </p:cNvSpPr>
              <p:nvPr/>
            </p:nvSpPr>
            <p:spPr bwMode="auto">
              <a:xfrm>
                <a:off x="4162679" y="3883824"/>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287" name="Rectangle 286"/>
              <p:cNvSpPr>
                <a:spLocks noChangeAspect="1"/>
              </p:cNvSpPr>
              <p:nvPr/>
            </p:nvSpPr>
            <p:spPr bwMode="auto">
              <a:xfrm>
                <a:off x="4281551" y="3883824"/>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288" name="Rectangle 287"/>
              <p:cNvSpPr>
                <a:spLocks noChangeAspect="1"/>
              </p:cNvSpPr>
              <p:nvPr/>
            </p:nvSpPr>
            <p:spPr bwMode="auto">
              <a:xfrm>
                <a:off x="4162679" y="4002696"/>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290" name="Rectangle 289"/>
              <p:cNvSpPr>
                <a:spLocks noChangeAspect="1"/>
              </p:cNvSpPr>
              <p:nvPr/>
            </p:nvSpPr>
            <p:spPr bwMode="auto">
              <a:xfrm>
                <a:off x="4400423" y="3883824"/>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291" name="Rectangle 290"/>
              <p:cNvSpPr>
                <a:spLocks noChangeAspect="1"/>
              </p:cNvSpPr>
              <p:nvPr/>
            </p:nvSpPr>
            <p:spPr bwMode="auto">
              <a:xfrm>
                <a:off x="4519295" y="3883824"/>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462" name="Rectangle 461"/>
              <p:cNvSpPr>
                <a:spLocks noChangeAspect="1"/>
              </p:cNvSpPr>
              <p:nvPr/>
            </p:nvSpPr>
            <p:spPr bwMode="auto">
              <a:xfrm>
                <a:off x="4638167" y="3883824"/>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463" name="Rectangle 462"/>
              <p:cNvSpPr>
                <a:spLocks noChangeAspect="1"/>
              </p:cNvSpPr>
              <p:nvPr/>
            </p:nvSpPr>
            <p:spPr bwMode="auto">
              <a:xfrm>
                <a:off x="4757039" y="3883824"/>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466" name="Rectangle 465"/>
              <p:cNvSpPr>
                <a:spLocks noChangeAspect="1"/>
              </p:cNvSpPr>
              <p:nvPr/>
            </p:nvSpPr>
            <p:spPr bwMode="auto">
              <a:xfrm>
                <a:off x="4875911" y="3883824"/>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467" name="Rectangle 466"/>
              <p:cNvSpPr>
                <a:spLocks noChangeAspect="1"/>
              </p:cNvSpPr>
              <p:nvPr/>
            </p:nvSpPr>
            <p:spPr bwMode="auto">
              <a:xfrm>
                <a:off x="4994783" y="3883824"/>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478" name="Rectangle 477"/>
              <p:cNvSpPr>
                <a:spLocks noChangeAspect="1"/>
              </p:cNvSpPr>
              <p:nvPr/>
            </p:nvSpPr>
            <p:spPr bwMode="auto">
              <a:xfrm>
                <a:off x="5115814" y="3883824"/>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480" name="Rectangle 479"/>
              <p:cNvSpPr>
                <a:spLocks noChangeAspect="1"/>
              </p:cNvSpPr>
              <p:nvPr/>
            </p:nvSpPr>
            <p:spPr bwMode="auto">
              <a:xfrm>
                <a:off x="5115814" y="4002696"/>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481" name="Rectangle 480"/>
              <p:cNvSpPr>
                <a:spLocks noChangeAspect="1"/>
              </p:cNvSpPr>
              <p:nvPr/>
            </p:nvSpPr>
            <p:spPr bwMode="auto">
              <a:xfrm>
                <a:off x="5234686" y="4002696"/>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503" name="Rectangle 502"/>
              <p:cNvSpPr>
                <a:spLocks noChangeAspect="1"/>
              </p:cNvSpPr>
              <p:nvPr/>
            </p:nvSpPr>
            <p:spPr bwMode="auto">
              <a:xfrm>
                <a:off x="5234686" y="4121568"/>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505" name="Rectangle 504"/>
              <p:cNvSpPr>
                <a:spLocks noChangeAspect="1"/>
              </p:cNvSpPr>
              <p:nvPr/>
            </p:nvSpPr>
            <p:spPr bwMode="auto">
              <a:xfrm>
                <a:off x="5234686" y="4240440"/>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511" name="Rectangle 510"/>
              <p:cNvSpPr>
                <a:spLocks noChangeAspect="1"/>
              </p:cNvSpPr>
              <p:nvPr/>
            </p:nvSpPr>
            <p:spPr bwMode="auto">
              <a:xfrm>
                <a:off x="5234686" y="4359312"/>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513" name="Rectangle 512"/>
              <p:cNvSpPr>
                <a:spLocks noChangeAspect="1"/>
              </p:cNvSpPr>
              <p:nvPr/>
            </p:nvSpPr>
            <p:spPr bwMode="auto">
              <a:xfrm>
                <a:off x="5234686" y="4478184"/>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117" name="Rectangle 1116"/>
              <p:cNvSpPr>
                <a:spLocks noChangeAspect="1"/>
              </p:cNvSpPr>
              <p:nvPr/>
            </p:nvSpPr>
            <p:spPr bwMode="auto">
              <a:xfrm>
                <a:off x="5234686" y="4597056"/>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118" name="Rectangle 1117"/>
              <p:cNvSpPr>
                <a:spLocks noChangeAspect="1"/>
              </p:cNvSpPr>
              <p:nvPr/>
            </p:nvSpPr>
            <p:spPr bwMode="auto">
              <a:xfrm>
                <a:off x="5115814" y="4715928"/>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119" name="Rectangle 1118"/>
              <p:cNvSpPr>
                <a:spLocks noChangeAspect="1"/>
              </p:cNvSpPr>
              <p:nvPr/>
            </p:nvSpPr>
            <p:spPr bwMode="auto">
              <a:xfrm>
                <a:off x="5234686" y="4715928"/>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124" name="Rectangle 1123"/>
              <p:cNvSpPr>
                <a:spLocks noChangeAspect="1"/>
              </p:cNvSpPr>
              <p:nvPr/>
            </p:nvSpPr>
            <p:spPr bwMode="auto">
              <a:xfrm>
                <a:off x="5115814" y="4834800"/>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126" name="Rectangle 1125"/>
              <p:cNvSpPr>
                <a:spLocks noChangeAspect="1"/>
              </p:cNvSpPr>
              <p:nvPr/>
            </p:nvSpPr>
            <p:spPr bwMode="auto">
              <a:xfrm>
                <a:off x="5115814" y="4953672"/>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139" name="Rectangle 1138"/>
              <p:cNvSpPr>
                <a:spLocks noChangeAspect="1"/>
              </p:cNvSpPr>
              <p:nvPr/>
            </p:nvSpPr>
            <p:spPr bwMode="auto">
              <a:xfrm>
                <a:off x="4994783" y="5191416"/>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145" name="Rectangle 1144"/>
              <p:cNvSpPr>
                <a:spLocks noChangeAspect="1"/>
              </p:cNvSpPr>
              <p:nvPr/>
            </p:nvSpPr>
            <p:spPr bwMode="auto">
              <a:xfrm>
                <a:off x="4994783" y="5310288"/>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147" name="Rectangle 1146"/>
              <p:cNvSpPr>
                <a:spLocks noChangeAspect="1"/>
              </p:cNvSpPr>
              <p:nvPr/>
            </p:nvSpPr>
            <p:spPr bwMode="auto">
              <a:xfrm>
                <a:off x="4994783" y="5429160"/>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148" name="Rectangle 1147"/>
              <p:cNvSpPr>
                <a:spLocks noChangeAspect="1"/>
              </p:cNvSpPr>
              <p:nvPr/>
            </p:nvSpPr>
            <p:spPr bwMode="auto">
              <a:xfrm>
                <a:off x="5115814" y="5072544"/>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150" name="Rectangle 1149"/>
              <p:cNvSpPr>
                <a:spLocks noChangeAspect="1"/>
              </p:cNvSpPr>
              <p:nvPr/>
            </p:nvSpPr>
            <p:spPr bwMode="auto">
              <a:xfrm>
                <a:off x="5115814" y="5191416"/>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233" name="Rectangle 1232"/>
              <p:cNvSpPr>
                <a:spLocks noChangeAspect="1"/>
              </p:cNvSpPr>
              <p:nvPr/>
            </p:nvSpPr>
            <p:spPr bwMode="auto">
              <a:xfrm>
                <a:off x="4994783" y="5548032"/>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235" name="Rectangle 1234"/>
              <p:cNvSpPr>
                <a:spLocks noChangeAspect="1"/>
              </p:cNvSpPr>
              <p:nvPr/>
            </p:nvSpPr>
            <p:spPr bwMode="auto">
              <a:xfrm>
                <a:off x="4994783" y="5666904"/>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246" name="Rectangle 1245"/>
              <p:cNvSpPr>
                <a:spLocks noChangeAspect="1"/>
              </p:cNvSpPr>
              <p:nvPr/>
            </p:nvSpPr>
            <p:spPr bwMode="auto">
              <a:xfrm>
                <a:off x="5115814" y="5666904"/>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252" name="Rectangle 1251"/>
              <p:cNvSpPr>
                <a:spLocks noChangeAspect="1"/>
              </p:cNvSpPr>
              <p:nvPr/>
            </p:nvSpPr>
            <p:spPr bwMode="auto">
              <a:xfrm>
                <a:off x="5115814" y="5785776"/>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254" name="Rectangle 1253"/>
              <p:cNvSpPr>
                <a:spLocks noChangeAspect="1"/>
              </p:cNvSpPr>
              <p:nvPr/>
            </p:nvSpPr>
            <p:spPr bwMode="auto">
              <a:xfrm>
                <a:off x="5115814" y="5904648"/>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276" name="Rectangle 1275"/>
              <p:cNvSpPr>
                <a:spLocks noChangeAspect="1"/>
              </p:cNvSpPr>
              <p:nvPr/>
            </p:nvSpPr>
            <p:spPr bwMode="auto">
              <a:xfrm>
                <a:off x="5115814" y="6023520"/>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278" name="Rectangle 1277"/>
              <p:cNvSpPr>
                <a:spLocks noChangeAspect="1"/>
              </p:cNvSpPr>
              <p:nvPr/>
            </p:nvSpPr>
            <p:spPr bwMode="auto">
              <a:xfrm>
                <a:off x="5115814" y="6142392"/>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279" name="Rectangle 1278"/>
              <p:cNvSpPr>
                <a:spLocks noChangeAspect="1"/>
              </p:cNvSpPr>
              <p:nvPr/>
            </p:nvSpPr>
            <p:spPr bwMode="auto">
              <a:xfrm>
                <a:off x="5234686" y="6142392"/>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285" name="Rectangle 1284"/>
              <p:cNvSpPr>
                <a:spLocks noChangeAspect="1"/>
              </p:cNvSpPr>
              <p:nvPr/>
            </p:nvSpPr>
            <p:spPr bwMode="auto">
              <a:xfrm>
                <a:off x="5234686" y="6261264"/>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287" name="Rectangle 1286"/>
              <p:cNvSpPr>
                <a:spLocks noChangeAspect="1"/>
              </p:cNvSpPr>
              <p:nvPr/>
            </p:nvSpPr>
            <p:spPr bwMode="auto">
              <a:xfrm>
                <a:off x="5234686" y="6380136"/>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grpSp>
        <p:grpSp>
          <p:nvGrpSpPr>
            <p:cNvPr id="28" name="Group 27"/>
            <p:cNvGrpSpPr/>
            <p:nvPr/>
          </p:nvGrpSpPr>
          <p:grpSpPr>
            <a:xfrm>
              <a:off x="5710174" y="3883824"/>
              <a:ext cx="834263" cy="2615184"/>
              <a:chOff x="5710174" y="3883824"/>
              <a:chExt cx="834263" cy="2615184"/>
            </a:xfrm>
            <a:solidFill>
              <a:schemeClr val="tx2">
                <a:lumMod val="50000"/>
                <a:alpha val="70000"/>
              </a:schemeClr>
            </a:solidFill>
          </p:grpSpPr>
          <p:sp>
            <p:nvSpPr>
              <p:cNvPr id="531" name="Rectangle 530"/>
              <p:cNvSpPr>
                <a:spLocks noChangeAspect="1"/>
              </p:cNvSpPr>
              <p:nvPr/>
            </p:nvSpPr>
            <p:spPr bwMode="auto">
              <a:xfrm>
                <a:off x="5947918" y="3883824"/>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532" name="Rectangle 531"/>
              <p:cNvSpPr>
                <a:spLocks noChangeAspect="1"/>
              </p:cNvSpPr>
              <p:nvPr/>
            </p:nvSpPr>
            <p:spPr bwMode="auto">
              <a:xfrm>
                <a:off x="5829046" y="4002696"/>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533" name="Rectangle 532"/>
              <p:cNvSpPr>
                <a:spLocks noChangeAspect="1"/>
              </p:cNvSpPr>
              <p:nvPr/>
            </p:nvSpPr>
            <p:spPr bwMode="auto">
              <a:xfrm>
                <a:off x="5947918" y="4002696"/>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542" name="Rectangle 541"/>
              <p:cNvSpPr>
                <a:spLocks noChangeAspect="1"/>
              </p:cNvSpPr>
              <p:nvPr/>
            </p:nvSpPr>
            <p:spPr bwMode="auto">
              <a:xfrm>
                <a:off x="6068949" y="3883824"/>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543" name="Rectangle 542"/>
              <p:cNvSpPr>
                <a:spLocks noChangeAspect="1"/>
              </p:cNvSpPr>
              <p:nvPr/>
            </p:nvSpPr>
            <p:spPr bwMode="auto">
              <a:xfrm>
                <a:off x="6187821" y="3883824"/>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546" name="Rectangle 545"/>
              <p:cNvSpPr>
                <a:spLocks noChangeAspect="1"/>
              </p:cNvSpPr>
              <p:nvPr/>
            </p:nvSpPr>
            <p:spPr bwMode="auto">
              <a:xfrm>
                <a:off x="6306693" y="3883824"/>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547" name="Rectangle 546"/>
              <p:cNvSpPr>
                <a:spLocks noChangeAspect="1"/>
              </p:cNvSpPr>
              <p:nvPr/>
            </p:nvSpPr>
            <p:spPr bwMode="auto">
              <a:xfrm>
                <a:off x="6425565" y="3883824"/>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551" name="Rectangle 550"/>
              <p:cNvSpPr>
                <a:spLocks noChangeAspect="1"/>
              </p:cNvSpPr>
              <p:nvPr/>
            </p:nvSpPr>
            <p:spPr bwMode="auto">
              <a:xfrm>
                <a:off x="5710174" y="4121568"/>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553" name="Rectangle 552"/>
              <p:cNvSpPr>
                <a:spLocks noChangeAspect="1"/>
              </p:cNvSpPr>
              <p:nvPr/>
            </p:nvSpPr>
            <p:spPr bwMode="auto">
              <a:xfrm>
                <a:off x="5710174" y="4240440"/>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554" name="Rectangle 553"/>
              <p:cNvSpPr>
                <a:spLocks noChangeAspect="1"/>
              </p:cNvSpPr>
              <p:nvPr/>
            </p:nvSpPr>
            <p:spPr bwMode="auto">
              <a:xfrm>
                <a:off x="5829046" y="4121568"/>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559" name="Rectangle 558"/>
              <p:cNvSpPr>
                <a:spLocks noChangeAspect="1"/>
              </p:cNvSpPr>
              <p:nvPr/>
            </p:nvSpPr>
            <p:spPr bwMode="auto">
              <a:xfrm>
                <a:off x="5710174" y="4359312"/>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561" name="Rectangle 560"/>
              <p:cNvSpPr>
                <a:spLocks noChangeAspect="1"/>
              </p:cNvSpPr>
              <p:nvPr/>
            </p:nvSpPr>
            <p:spPr bwMode="auto">
              <a:xfrm>
                <a:off x="5710174" y="4478184"/>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564" name="Rectangle 563"/>
              <p:cNvSpPr>
                <a:spLocks noChangeAspect="1"/>
              </p:cNvSpPr>
              <p:nvPr/>
            </p:nvSpPr>
            <p:spPr bwMode="auto">
              <a:xfrm>
                <a:off x="5829046" y="4478184"/>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168" name="Rectangle 1167"/>
              <p:cNvSpPr>
                <a:spLocks noChangeAspect="1"/>
              </p:cNvSpPr>
              <p:nvPr/>
            </p:nvSpPr>
            <p:spPr bwMode="auto">
              <a:xfrm>
                <a:off x="5829046" y="4597056"/>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170" name="Rectangle 1169"/>
              <p:cNvSpPr>
                <a:spLocks noChangeAspect="1"/>
              </p:cNvSpPr>
              <p:nvPr/>
            </p:nvSpPr>
            <p:spPr bwMode="auto">
              <a:xfrm>
                <a:off x="5829046" y="4715928"/>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176" name="Rectangle 1175"/>
              <p:cNvSpPr>
                <a:spLocks noChangeAspect="1"/>
              </p:cNvSpPr>
              <p:nvPr/>
            </p:nvSpPr>
            <p:spPr bwMode="auto">
              <a:xfrm>
                <a:off x="5829046" y="4834800"/>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178" name="Rectangle 1177"/>
              <p:cNvSpPr>
                <a:spLocks noChangeAspect="1"/>
              </p:cNvSpPr>
              <p:nvPr/>
            </p:nvSpPr>
            <p:spPr bwMode="auto">
              <a:xfrm>
                <a:off x="5829046" y="4953672"/>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179" name="Rectangle 1178"/>
              <p:cNvSpPr>
                <a:spLocks noChangeAspect="1"/>
              </p:cNvSpPr>
              <p:nvPr/>
            </p:nvSpPr>
            <p:spPr bwMode="auto">
              <a:xfrm>
                <a:off x="5947918" y="4953672"/>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201" name="Rectangle 1200"/>
              <p:cNvSpPr>
                <a:spLocks noChangeAspect="1"/>
              </p:cNvSpPr>
              <p:nvPr/>
            </p:nvSpPr>
            <p:spPr bwMode="auto">
              <a:xfrm>
                <a:off x="5947918" y="5072544"/>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203" name="Rectangle 1202"/>
              <p:cNvSpPr>
                <a:spLocks noChangeAspect="1"/>
              </p:cNvSpPr>
              <p:nvPr/>
            </p:nvSpPr>
            <p:spPr bwMode="auto">
              <a:xfrm>
                <a:off x="5947918" y="5191416"/>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209" name="Rectangle 1208"/>
              <p:cNvSpPr>
                <a:spLocks noChangeAspect="1"/>
              </p:cNvSpPr>
              <p:nvPr/>
            </p:nvSpPr>
            <p:spPr bwMode="auto">
              <a:xfrm>
                <a:off x="5947918" y="5310288"/>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211" name="Rectangle 1210"/>
              <p:cNvSpPr>
                <a:spLocks noChangeAspect="1"/>
              </p:cNvSpPr>
              <p:nvPr/>
            </p:nvSpPr>
            <p:spPr bwMode="auto">
              <a:xfrm>
                <a:off x="5947918" y="5429160"/>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297" name="Rectangle 1296"/>
              <p:cNvSpPr>
                <a:spLocks noChangeAspect="1"/>
              </p:cNvSpPr>
              <p:nvPr/>
            </p:nvSpPr>
            <p:spPr bwMode="auto">
              <a:xfrm>
                <a:off x="5947918" y="5548032"/>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299" name="Rectangle 1298"/>
              <p:cNvSpPr>
                <a:spLocks noChangeAspect="1"/>
              </p:cNvSpPr>
              <p:nvPr/>
            </p:nvSpPr>
            <p:spPr bwMode="auto">
              <a:xfrm>
                <a:off x="5947918" y="5666904"/>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305" name="Rectangle 1304"/>
              <p:cNvSpPr>
                <a:spLocks noChangeAspect="1"/>
              </p:cNvSpPr>
              <p:nvPr/>
            </p:nvSpPr>
            <p:spPr bwMode="auto">
              <a:xfrm>
                <a:off x="5947918" y="5785776"/>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307" name="Rectangle 1306"/>
              <p:cNvSpPr>
                <a:spLocks noChangeAspect="1"/>
              </p:cNvSpPr>
              <p:nvPr/>
            </p:nvSpPr>
            <p:spPr bwMode="auto">
              <a:xfrm>
                <a:off x="5947918" y="5904648"/>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328" name="Rectangle 1327"/>
              <p:cNvSpPr>
                <a:spLocks noChangeAspect="1"/>
              </p:cNvSpPr>
              <p:nvPr/>
            </p:nvSpPr>
            <p:spPr bwMode="auto">
              <a:xfrm>
                <a:off x="5829046" y="6023520"/>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329" name="Rectangle 1328"/>
              <p:cNvSpPr>
                <a:spLocks noChangeAspect="1"/>
              </p:cNvSpPr>
              <p:nvPr/>
            </p:nvSpPr>
            <p:spPr bwMode="auto">
              <a:xfrm>
                <a:off x="5947918" y="6023520"/>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330" name="Rectangle 1329"/>
              <p:cNvSpPr>
                <a:spLocks noChangeAspect="1"/>
              </p:cNvSpPr>
              <p:nvPr/>
            </p:nvSpPr>
            <p:spPr bwMode="auto">
              <a:xfrm>
                <a:off x="5829046" y="6142392"/>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336" name="Rectangle 1335"/>
              <p:cNvSpPr>
                <a:spLocks noChangeAspect="1"/>
              </p:cNvSpPr>
              <p:nvPr/>
            </p:nvSpPr>
            <p:spPr bwMode="auto">
              <a:xfrm>
                <a:off x="5829046" y="6261264"/>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338" name="Rectangle 1337"/>
              <p:cNvSpPr>
                <a:spLocks noChangeAspect="1"/>
              </p:cNvSpPr>
              <p:nvPr/>
            </p:nvSpPr>
            <p:spPr bwMode="auto">
              <a:xfrm>
                <a:off x="5829046" y="6380136"/>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grpSp>
        <p:grpSp>
          <p:nvGrpSpPr>
            <p:cNvPr id="20" name="Group 19"/>
            <p:cNvGrpSpPr/>
            <p:nvPr/>
          </p:nvGrpSpPr>
          <p:grpSpPr>
            <a:xfrm>
              <a:off x="3088513" y="5191416"/>
              <a:ext cx="1193038" cy="713232"/>
              <a:chOff x="3088513" y="5191416"/>
              <a:chExt cx="1193038" cy="713232"/>
            </a:xfrm>
          </p:grpSpPr>
          <p:sp>
            <p:nvSpPr>
              <p:cNvPr id="889" name="Rectangle 888"/>
              <p:cNvSpPr>
                <a:spLocks noChangeAspect="1"/>
              </p:cNvSpPr>
              <p:nvPr/>
            </p:nvSpPr>
            <p:spPr bwMode="auto">
              <a:xfrm>
                <a:off x="3088513" y="5310288"/>
                <a:ext cx="118872" cy="118872"/>
              </a:xfrm>
              <a:prstGeom prst="rect">
                <a:avLst/>
              </a:prstGeom>
              <a:solidFill>
                <a:schemeClr val="tx2">
                  <a:lumMod val="50000"/>
                  <a:alpha val="7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891" name="Rectangle 890"/>
              <p:cNvSpPr>
                <a:spLocks noChangeAspect="1"/>
              </p:cNvSpPr>
              <p:nvPr/>
            </p:nvSpPr>
            <p:spPr bwMode="auto">
              <a:xfrm>
                <a:off x="3088513" y="5429160"/>
                <a:ext cx="118872" cy="118872"/>
              </a:xfrm>
              <a:prstGeom prst="rect">
                <a:avLst/>
              </a:prstGeom>
              <a:solidFill>
                <a:schemeClr val="tx2">
                  <a:lumMod val="50000"/>
                  <a:alpha val="7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894" name="Rectangle 893"/>
              <p:cNvSpPr>
                <a:spLocks noChangeAspect="1"/>
              </p:cNvSpPr>
              <p:nvPr/>
            </p:nvSpPr>
            <p:spPr bwMode="auto">
              <a:xfrm>
                <a:off x="3209544" y="5191416"/>
                <a:ext cx="118872" cy="118872"/>
              </a:xfrm>
              <a:prstGeom prst="rect">
                <a:avLst/>
              </a:prstGeom>
              <a:solidFill>
                <a:schemeClr val="tx2">
                  <a:lumMod val="50000"/>
                  <a:alpha val="7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895" name="Rectangle 894"/>
              <p:cNvSpPr>
                <a:spLocks noChangeAspect="1"/>
              </p:cNvSpPr>
              <p:nvPr/>
            </p:nvSpPr>
            <p:spPr bwMode="auto">
              <a:xfrm>
                <a:off x="3328416" y="5191416"/>
                <a:ext cx="118872" cy="118872"/>
              </a:xfrm>
              <a:prstGeom prst="rect">
                <a:avLst/>
              </a:prstGeom>
              <a:solidFill>
                <a:schemeClr val="tx2">
                  <a:lumMod val="50000"/>
                  <a:alpha val="7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898" name="Rectangle 897"/>
              <p:cNvSpPr>
                <a:spLocks noChangeAspect="1"/>
              </p:cNvSpPr>
              <p:nvPr/>
            </p:nvSpPr>
            <p:spPr bwMode="auto">
              <a:xfrm>
                <a:off x="3447288" y="5191416"/>
                <a:ext cx="118872" cy="118872"/>
              </a:xfrm>
              <a:prstGeom prst="rect">
                <a:avLst/>
              </a:prstGeom>
              <a:solidFill>
                <a:schemeClr val="tx2">
                  <a:lumMod val="50000"/>
                  <a:alpha val="7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899" name="Rectangle 898"/>
              <p:cNvSpPr>
                <a:spLocks noChangeAspect="1"/>
              </p:cNvSpPr>
              <p:nvPr/>
            </p:nvSpPr>
            <p:spPr bwMode="auto">
              <a:xfrm>
                <a:off x="3566160" y="5191416"/>
                <a:ext cx="118872" cy="118872"/>
              </a:xfrm>
              <a:prstGeom prst="rect">
                <a:avLst/>
              </a:prstGeom>
              <a:solidFill>
                <a:schemeClr val="tx2">
                  <a:lumMod val="50000"/>
                  <a:alpha val="7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900" name="Rectangle 899"/>
              <p:cNvSpPr>
                <a:spLocks noChangeAspect="1"/>
              </p:cNvSpPr>
              <p:nvPr/>
            </p:nvSpPr>
            <p:spPr bwMode="auto">
              <a:xfrm>
                <a:off x="3209544" y="5310288"/>
                <a:ext cx="118872" cy="118872"/>
              </a:xfrm>
              <a:prstGeom prst="rect">
                <a:avLst/>
              </a:prstGeom>
              <a:solidFill>
                <a:schemeClr val="tx2">
                  <a:lumMod val="50000"/>
                  <a:alpha val="7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942" name="Rectangle 941"/>
              <p:cNvSpPr>
                <a:spLocks noChangeAspect="1"/>
              </p:cNvSpPr>
              <p:nvPr/>
            </p:nvSpPr>
            <p:spPr bwMode="auto">
              <a:xfrm>
                <a:off x="3685032" y="5191416"/>
                <a:ext cx="118872" cy="118872"/>
              </a:xfrm>
              <a:prstGeom prst="rect">
                <a:avLst/>
              </a:prstGeom>
              <a:solidFill>
                <a:schemeClr val="tx2">
                  <a:lumMod val="50000"/>
                  <a:alpha val="7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943" name="Rectangle 942"/>
              <p:cNvSpPr>
                <a:spLocks noChangeAspect="1"/>
              </p:cNvSpPr>
              <p:nvPr/>
            </p:nvSpPr>
            <p:spPr bwMode="auto">
              <a:xfrm>
                <a:off x="3803904" y="5191416"/>
                <a:ext cx="118872" cy="118872"/>
              </a:xfrm>
              <a:prstGeom prst="rect">
                <a:avLst/>
              </a:prstGeom>
              <a:solidFill>
                <a:schemeClr val="tx2">
                  <a:lumMod val="50000"/>
                  <a:alpha val="7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946" name="Rectangle 945"/>
              <p:cNvSpPr>
                <a:spLocks noChangeAspect="1"/>
              </p:cNvSpPr>
              <p:nvPr/>
            </p:nvSpPr>
            <p:spPr bwMode="auto">
              <a:xfrm>
                <a:off x="3922776" y="5191416"/>
                <a:ext cx="118872" cy="118872"/>
              </a:xfrm>
              <a:prstGeom prst="rect">
                <a:avLst/>
              </a:prstGeom>
              <a:solidFill>
                <a:schemeClr val="tx2">
                  <a:lumMod val="50000"/>
                  <a:alpha val="7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952" name="Rectangle 951"/>
              <p:cNvSpPr>
                <a:spLocks noChangeAspect="1"/>
              </p:cNvSpPr>
              <p:nvPr/>
            </p:nvSpPr>
            <p:spPr bwMode="auto">
              <a:xfrm>
                <a:off x="3922776" y="5310288"/>
                <a:ext cx="118872" cy="118872"/>
              </a:xfrm>
              <a:prstGeom prst="rect">
                <a:avLst/>
              </a:prstGeom>
              <a:solidFill>
                <a:schemeClr val="tx2">
                  <a:lumMod val="50000"/>
                  <a:alpha val="7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953" name="Rectangle 952"/>
              <p:cNvSpPr>
                <a:spLocks noChangeAspect="1"/>
              </p:cNvSpPr>
              <p:nvPr/>
            </p:nvSpPr>
            <p:spPr bwMode="auto">
              <a:xfrm>
                <a:off x="4041648" y="5310288"/>
                <a:ext cx="118872" cy="118872"/>
              </a:xfrm>
              <a:prstGeom prst="rect">
                <a:avLst/>
              </a:prstGeom>
              <a:solidFill>
                <a:schemeClr val="tx2">
                  <a:lumMod val="50000"/>
                  <a:alpha val="7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966" name="Rectangle 965"/>
              <p:cNvSpPr>
                <a:spLocks noChangeAspect="1"/>
              </p:cNvSpPr>
              <p:nvPr/>
            </p:nvSpPr>
            <p:spPr bwMode="auto">
              <a:xfrm>
                <a:off x="4162679" y="5429160"/>
                <a:ext cx="118872" cy="118872"/>
              </a:xfrm>
              <a:prstGeom prst="rect">
                <a:avLst/>
              </a:prstGeom>
              <a:solidFill>
                <a:schemeClr val="tx2">
                  <a:lumMod val="50000"/>
                  <a:alpha val="7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977" name="Rectangle 976"/>
              <p:cNvSpPr>
                <a:spLocks noChangeAspect="1"/>
              </p:cNvSpPr>
              <p:nvPr/>
            </p:nvSpPr>
            <p:spPr bwMode="auto">
              <a:xfrm>
                <a:off x="3088513" y="5548032"/>
                <a:ext cx="118872" cy="118872"/>
              </a:xfrm>
              <a:prstGeom prst="rect">
                <a:avLst/>
              </a:prstGeom>
              <a:solidFill>
                <a:schemeClr val="tx2">
                  <a:lumMod val="50000"/>
                  <a:alpha val="7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979" name="Rectangle 978"/>
              <p:cNvSpPr>
                <a:spLocks noChangeAspect="1"/>
              </p:cNvSpPr>
              <p:nvPr/>
            </p:nvSpPr>
            <p:spPr bwMode="auto">
              <a:xfrm>
                <a:off x="3088513" y="5666904"/>
                <a:ext cx="118872" cy="118872"/>
              </a:xfrm>
              <a:prstGeom prst="rect">
                <a:avLst/>
              </a:prstGeom>
              <a:solidFill>
                <a:schemeClr val="tx2">
                  <a:lumMod val="50000"/>
                  <a:alpha val="7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990" name="Rectangle 989"/>
              <p:cNvSpPr>
                <a:spLocks noChangeAspect="1"/>
              </p:cNvSpPr>
              <p:nvPr/>
            </p:nvSpPr>
            <p:spPr bwMode="auto">
              <a:xfrm>
                <a:off x="3209544" y="5666904"/>
                <a:ext cx="118872" cy="118872"/>
              </a:xfrm>
              <a:prstGeom prst="rect">
                <a:avLst/>
              </a:prstGeom>
              <a:solidFill>
                <a:schemeClr val="tx2">
                  <a:lumMod val="50000"/>
                  <a:alpha val="7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996" name="Rectangle 995"/>
              <p:cNvSpPr>
                <a:spLocks noChangeAspect="1"/>
              </p:cNvSpPr>
              <p:nvPr/>
            </p:nvSpPr>
            <p:spPr bwMode="auto">
              <a:xfrm>
                <a:off x="3209544" y="5785776"/>
                <a:ext cx="118872" cy="118872"/>
              </a:xfrm>
              <a:prstGeom prst="rect">
                <a:avLst/>
              </a:prstGeom>
              <a:solidFill>
                <a:schemeClr val="tx2">
                  <a:lumMod val="50000"/>
                  <a:alpha val="7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997" name="Rectangle 996"/>
              <p:cNvSpPr>
                <a:spLocks noChangeAspect="1"/>
              </p:cNvSpPr>
              <p:nvPr/>
            </p:nvSpPr>
            <p:spPr bwMode="auto">
              <a:xfrm>
                <a:off x="3328416" y="5785776"/>
                <a:ext cx="118872" cy="118872"/>
              </a:xfrm>
              <a:prstGeom prst="rect">
                <a:avLst/>
              </a:prstGeom>
              <a:solidFill>
                <a:schemeClr val="tx2">
                  <a:lumMod val="50000"/>
                  <a:alpha val="7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000" name="Rectangle 999"/>
              <p:cNvSpPr>
                <a:spLocks noChangeAspect="1"/>
              </p:cNvSpPr>
              <p:nvPr/>
            </p:nvSpPr>
            <p:spPr bwMode="auto">
              <a:xfrm>
                <a:off x="3447288" y="5785776"/>
                <a:ext cx="118872" cy="118872"/>
              </a:xfrm>
              <a:prstGeom prst="rect">
                <a:avLst/>
              </a:prstGeom>
              <a:solidFill>
                <a:schemeClr val="tx2">
                  <a:lumMod val="50000"/>
                  <a:alpha val="7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001" name="Rectangle 1000"/>
              <p:cNvSpPr>
                <a:spLocks noChangeAspect="1"/>
              </p:cNvSpPr>
              <p:nvPr/>
            </p:nvSpPr>
            <p:spPr bwMode="auto">
              <a:xfrm>
                <a:off x="3566160" y="5785776"/>
                <a:ext cx="118872" cy="118872"/>
              </a:xfrm>
              <a:prstGeom prst="rect">
                <a:avLst/>
              </a:prstGeom>
              <a:solidFill>
                <a:schemeClr val="tx2">
                  <a:lumMod val="50000"/>
                  <a:alpha val="7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043" name="Rectangle 1042"/>
              <p:cNvSpPr>
                <a:spLocks noChangeAspect="1"/>
              </p:cNvSpPr>
              <p:nvPr/>
            </p:nvSpPr>
            <p:spPr bwMode="auto">
              <a:xfrm>
                <a:off x="4041648" y="5666904"/>
                <a:ext cx="118872" cy="118872"/>
              </a:xfrm>
              <a:prstGeom prst="rect">
                <a:avLst/>
              </a:prstGeom>
              <a:solidFill>
                <a:schemeClr val="tx2">
                  <a:lumMod val="50000"/>
                  <a:alpha val="7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044" name="Rectangle 1043"/>
              <p:cNvSpPr>
                <a:spLocks noChangeAspect="1"/>
              </p:cNvSpPr>
              <p:nvPr/>
            </p:nvSpPr>
            <p:spPr bwMode="auto">
              <a:xfrm>
                <a:off x="3685032" y="5785776"/>
                <a:ext cx="118872" cy="118872"/>
              </a:xfrm>
              <a:prstGeom prst="rect">
                <a:avLst/>
              </a:prstGeom>
              <a:solidFill>
                <a:schemeClr val="tx2">
                  <a:lumMod val="50000"/>
                  <a:alpha val="7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045" name="Rectangle 1044"/>
              <p:cNvSpPr>
                <a:spLocks noChangeAspect="1"/>
              </p:cNvSpPr>
              <p:nvPr/>
            </p:nvSpPr>
            <p:spPr bwMode="auto">
              <a:xfrm>
                <a:off x="3803904" y="5785776"/>
                <a:ext cx="118872" cy="118872"/>
              </a:xfrm>
              <a:prstGeom prst="rect">
                <a:avLst/>
              </a:prstGeom>
              <a:solidFill>
                <a:schemeClr val="tx2">
                  <a:lumMod val="50000"/>
                  <a:alpha val="7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048" name="Rectangle 1047"/>
              <p:cNvSpPr>
                <a:spLocks noChangeAspect="1"/>
              </p:cNvSpPr>
              <p:nvPr/>
            </p:nvSpPr>
            <p:spPr bwMode="auto">
              <a:xfrm>
                <a:off x="3922776" y="5785776"/>
                <a:ext cx="118872" cy="118872"/>
              </a:xfrm>
              <a:prstGeom prst="rect">
                <a:avLst/>
              </a:prstGeom>
              <a:solidFill>
                <a:schemeClr val="tx2">
                  <a:lumMod val="50000"/>
                  <a:alpha val="7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049" name="Rectangle 1048"/>
              <p:cNvSpPr>
                <a:spLocks noChangeAspect="1"/>
              </p:cNvSpPr>
              <p:nvPr/>
            </p:nvSpPr>
            <p:spPr bwMode="auto">
              <a:xfrm>
                <a:off x="4041648" y="5785776"/>
                <a:ext cx="118872" cy="118872"/>
              </a:xfrm>
              <a:prstGeom prst="rect">
                <a:avLst/>
              </a:prstGeom>
              <a:solidFill>
                <a:schemeClr val="tx2">
                  <a:lumMod val="50000"/>
                  <a:alpha val="7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052" name="Rectangle 1051"/>
              <p:cNvSpPr>
                <a:spLocks noChangeAspect="1"/>
              </p:cNvSpPr>
              <p:nvPr/>
            </p:nvSpPr>
            <p:spPr bwMode="auto">
              <a:xfrm>
                <a:off x="4162679" y="5548032"/>
                <a:ext cx="118872" cy="118872"/>
              </a:xfrm>
              <a:prstGeom prst="rect">
                <a:avLst/>
              </a:prstGeom>
              <a:solidFill>
                <a:schemeClr val="tx2">
                  <a:lumMod val="50000"/>
                  <a:alpha val="7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054" name="Rectangle 1053"/>
              <p:cNvSpPr>
                <a:spLocks noChangeAspect="1"/>
              </p:cNvSpPr>
              <p:nvPr/>
            </p:nvSpPr>
            <p:spPr bwMode="auto">
              <a:xfrm>
                <a:off x="4162679" y="5666904"/>
                <a:ext cx="118872" cy="118872"/>
              </a:xfrm>
              <a:prstGeom prst="rect">
                <a:avLst/>
              </a:prstGeom>
              <a:solidFill>
                <a:schemeClr val="tx2">
                  <a:lumMod val="50000"/>
                  <a:alpha val="7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559" name="Rectangle 1558"/>
              <p:cNvSpPr>
                <a:spLocks noChangeAspect="1"/>
              </p:cNvSpPr>
              <p:nvPr/>
            </p:nvSpPr>
            <p:spPr bwMode="auto">
              <a:xfrm>
                <a:off x="4038473" y="5427926"/>
                <a:ext cx="118872" cy="118872"/>
              </a:xfrm>
              <a:prstGeom prst="rect">
                <a:avLst/>
              </a:prstGeom>
              <a:solidFill>
                <a:schemeClr val="tx2">
                  <a:lumMod val="50000"/>
                  <a:alpha val="7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grpSp>
      </p:grpSp>
      <p:sp>
        <p:nvSpPr>
          <p:cNvPr id="264" name="Content Placeholder 2"/>
          <p:cNvSpPr>
            <a:spLocks noGrp="1"/>
          </p:cNvSpPr>
          <p:nvPr>
            <p:ph idx="1"/>
          </p:nvPr>
        </p:nvSpPr>
        <p:spPr>
          <a:xfrm>
            <a:off x="0" y="704852"/>
            <a:ext cx="9144000" cy="5421312"/>
          </a:xfrm>
        </p:spPr>
        <p:txBody>
          <a:bodyPr/>
          <a:lstStyle/>
          <a:p>
            <a:pPr lvl="1"/>
            <a:r>
              <a:rPr lang="en-US" dirty="0" smtClean="0"/>
              <a:t>Build </a:t>
            </a:r>
            <a:r>
              <a:rPr lang="en-US" dirty="0" smtClean="0"/>
              <a:t>a surrogate from given data and compute </a:t>
            </a:r>
            <a:r>
              <a:rPr lang="en-US" dirty="0" err="1" smtClean="0"/>
              <a:t>levelset</a:t>
            </a:r>
            <a:r>
              <a:rPr lang="en-US" dirty="0" smtClean="0"/>
              <a:t> from a discretized grid of user-specified error </a:t>
            </a:r>
            <a:r>
              <a:rPr lang="en-US" dirty="0" smtClean="0"/>
              <a:t>tolerance</a:t>
            </a:r>
          </a:p>
        </p:txBody>
      </p:sp>
      <p:sp>
        <p:nvSpPr>
          <p:cNvPr id="3" name="Slide Number Placeholder 2"/>
          <p:cNvSpPr>
            <a:spLocks noGrp="1"/>
          </p:cNvSpPr>
          <p:nvPr>
            <p:ph type="sldNum" sz="quarter" idx="12"/>
          </p:nvPr>
        </p:nvSpPr>
        <p:spPr/>
        <p:txBody>
          <a:bodyPr/>
          <a:lstStyle/>
          <a:p>
            <a:fld id="{0C9D9FE6-5D08-3B48-9104-2B1B3E27A71F}" type="slidenum">
              <a:rPr lang="en-US" smtClean="0"/>
              <a:t>33</a:t>
            </a:fld>
            <a:endParaRPr lang="en-US"/>
          </a:p>
        </p:txBody>
      </p:sp>
    </p:spTree>
    <p:extLst>
      <p:ext uri="{BB962C8B-B14F-4D97-AF65-F5344CB8AC3E}">
        <p14:creationId xmlns:p14="http://schemas.microsoft.com/office/powerpoint/2010/main" val="36849985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759"/>
                                        </p:tgtEl>
                                        <p:attrNameLst>
                                          <p:attrName>style.visibility</p:attrName>
                                        </p:attrNameLst>
                                      </p:cBhvr>
                                      <p:to>
                                        <p:strVal val="visible"/>
                                      </p:to>
                                    </p:set>
                                    <p:animEffect transition="in" filter="wipe(left)">
                                      <p:cBhvr>
                                        <p:cTn id="7" dur="100"/>
                                        <p:tgtEl>
                                          <p:spTgt spid="1759"/>
                                        </p:tgtEl>
                                      </p:cBhvr>
                                    </p:animEffect>
                                  </p:childTnLst>
                                </p:cTn>
                              </p:par>
                            </p:childTnLst>
                          </p:cTn>
                        </p:par>
                        <p:par>
                          <p:cTn id="8" fill="hold">
                            <p:stCondLst>
                              <p:cond delay="100"/>
                            </p:stCondLst>
                            <p:childTnLst>
                              <p:par>
                                <p:cTn id="9" presetID="22" presetClass="entr" presetSubtype="8" fill="hold" grpId="0" nodeType="afterEffect">
                                  <p:stCondLst>
                                    <p:cond delay="0"/>
                                  </p:stCondLst>
                                  <p:childTnLst>
                                    <p:set>
                                      <p:cBhvr>
                                        <p:cTn id="10" dur="1" fill="hold">
                                          <p:stCondLst>
                                            <p:cond delay="0"/>
                                          </p:stCondLst>
                                        </p:cTn>
                                        <p:tgtEl>
                                          <p:spTgt spid="1760"/>
                                        </p:tgtEl>
                                        <p:attrNameLst>
                                          <p:attrName>style.visibility</p:attrName>
                                        </p:attrNameLst>
                                      </p:cBhvr>
                                      <p:to>
                                        <p:strVal val="visible"/>
                                      </p:to>
                                    </p:set>
                                    <p:animEffect transition="in" filter="wipe(left)">
                                      <p:cBhvr>
                                        <p:cTn id="11" dur="100"/>
                                        <p:tgtEl>
                                          <p:spTgt spid="1760"/>
                                        </p:tgtEl>
                                      </p:cBhvr>
                                    </p:animEffect>
                                  </p:childTnLst>
                                </p:cTn>
                              </p:par>
                            </p:childTnLst>
                          </p:cTn>
                        </p:par>
                        <p:par>
                          <p:cTn id="12" fill="hold">
                            <p:stCondLst>
                              <p:cond delay="200"/>
                            </p:stCondLst>
                            <p:childTnLst>
                              <p:par>
                                <p:cTn id="13" presetID="22" presetClass="entr" presetSubtype="8" fill="hold" grpId="0" nodeType="afterEffect">
                                  <p:stCondLst>
                                    <p:cond delay="0"/>
                                  </p:stCondLst>
                                  <p:childTnLst>
                                    <p:set>
                                      <p:cBhvr>
                                        <p:cTn id="14" dur="1" fill="hold">
                                          <p:stCondLst>
                                            <p:cond delay="0"/>
                                          </p:stCondLst>
                                        </p:cTn>
                                        <p:tgtEl>
                                          <p:spTgt spid="1761"/>
                                        </p:tgtEl>
                                        <p:attrNameLst>
                                          <p:attrName>style.visibility</p:attrName>
                                        </p:attrNameLst>
                                      </p:cBhvr>
                                      <p:to>
                                        <p:strVal val="visible"/>
                                      </p:to>
                                    </p:set>
                                    <p:animEffect transition="in" filter="wipe(left)">
                                      <p:cBhvr>
                                        <p:cTn id="15" dur="100"/>
                                        <p:tgtEl>
                                          <p:spTgt spid="1761"/>
                                        </p:tgtEl>
                                      </p:cBhvr>
                                    </p:animEffect>
                                  </p:childTnLst>
                                </p:cTn>
                              </p:par>
                            </p:childTnLst>
                          </p:cTn>
                        </p:par>
                        <p:par>
                          <p:cTn id="16" fill="hold">
                            <p:stCondLst>
                              <p:cond delay="300"/>
                            </p:stCondLst>
                            <p:childTnLst>
                              <p:par>
                                <p:cTn id="17" presetID="22" presetClass="entr" presetSubtype="8" fill="hold" grpId="0" nodeType="afterEffect">
                                  <p:stCondLst>
                                    <p:cond delay="0"/>
                                  </p:stCondLst>
                                  <p:childTnLst>
                                    <p:set>
                                      <p:cBhvr>
                                        <p:cTn id="18" dur="1" fill="hold">
                                          <p:stCondLst>
                                            <p:cond delay="0"/>
                                          </p:stCondLst>
                                        </p:cTn>
                                        <p:tgtEl>
                                          <p:spTgt spid="1762"/>
                                        </p:tgtEl>
                                        <p:attrNameLst>
                                          <p:attrName>style.visibility</p:attrName>
                                        </p:attrNameLst>
                                      </p:cBhvr>
                                      <p:to>
                                        <p:strVal val="visible"/>
                                      </p:to>
                                    </p:set>
                                    <p:animEffect transition="in" filter="wipe(left)">
                                      <p:cBhvr>
                                        <p:cTn id="19" dur="100"/>
                                        <p:tgtEl>
                                          <p:spTgt spid="1762"/>
                                        </p:tgtEl>
                                      </p:cBhvr>
                                    </p:animEffect>
                                  </p:childTnLst>
                                </p:cTn>
                              </p:par>
                            </p:childTnLst>
                          </p:cTn>
                        </p:par>
                        <p:par>
                          <p:cTn id="20" fill="hold">
                            <p:stCondLst>
                              <p:cond delay="400"/>
                            </p:stCondLst>
                            <p:childTnLst>
                              <p:par>
                                <p:cTn id="21" presetID="22" presetClass="entr" presetSubtype="8" fill="hold" grpId="0" nodeType="afterEffect">
                                  <p:stCondLst>
                                    <p:cond delay="0"/>
                                  </p:stCondLst>
                                  <p:childTnLst>
                                    <p:set>
                                      <p:cBhvr>
                                        <p:cTn id="22" dur="1" fill="hold">
                                          <p:stCondLst>
                                            <p:cond delay="0"/>
                                          </p:stCondLst>
                                        </p:cTn>
                                        <p:tgtEl>
                                          <p:spTgt spid="1763"/>
                                        </p:tgtEl>
                                        <p:attrNameLst>
                                          <p:attrName>style.visibility</p:attrName>
                                        </p:attrNameLst>
                                      </p:cBhvr>
                                      <p:to>
                                        <p:strVal val="visible"/>
                                      </p:to>
                                    </p:set>
                                    <p:animEffect transition="in" filter="wipe(left)">
                                      <p:cBhvr>
                                        <p:cTn id="23" dur="100"/>
                                        <p:tgtEl>
                                          <p:spTgt spid="1763"/>
                                        </p:tgtEl>
                                      </p:cBhvr>
                                    </p:animEffect>
                                  </p:childTnLst>
                                </p:cTn>
                              </p:par>
                            </p:childTnLst>
                          </p:cTn>
                        </p:par>
                        <p:par>
                          <p:cTn id="24" fill="hold">
                            <p:stCondLst>
                              <p:cond delay="500"/>
                            </p:stCondLst>
                            <p:childTnLst>
                              <p:par>
                                <p:cTn id="25" presetID="22" presetClass="entr" presetSubtype="8" fill="hold" grpId="0" nodeType="afterEffect">
                                  <p:stCondLst>
                                    <p:cond delay="0"/>
                                  </p:stCondLst>
                                  <p:childTnLst>
                                    <p:set>
                                      <p:cBhvr>
                                        <p:cTn id="26" dur="1" fill="hold">
                                          <p:stCondLst>
                                            <p:cond delay="0"/>
                                          </p:stCondLst>
                                        </p:cTn>
                                        <p:tgtEl>
                                          <p:spTgt spid="1764"/>
                                        </p:tgtEl>
                                        <p:attrNameLst>
                                          <p:attrName>style.visibility</p:attrName>
                                        </p:attrNameLst>
                                      </p:cBhvr>
                                      <p:to>
                                        <p:strVal val="visible"/>
                                      </p:to>
                                    </p:set>
                                    <p:animEffect transition="in" filter="wipe(left)">
                                      <p:cBhvr>
                                        <p:cTn id="27" dur="100"/>
                                        <p:tgtEl>
                                          <p:spTgt spid="1764"/>
                                        </p:tgtEl>
                                      </p:cBhvr>
                                    </p:animEffect>
                                  </p:childTnLst>
                                </p:cTn>
                              </p:par>
                            </p:childTnLst>
                          </p:cTn>
                        </p:par>
                        <p:par>
                          <p:cTn id="28" fill="hold">
                            <p:stCondLst>
                              <p:cond delay="600"/>
                            </p:stCondLst>
                            <p:childTnLst>
                              <p:par>
                                <p:cTn id="29" presetID="22" presetClass="entr" presetSubtype="8" fill="hold" grpId="0" nodeType="afterEffect">
                                  <p:stCondLst>
                                    <p:cond delay="0"/>
                                  </p:stCondLst>
                                  <p:childTnLst>
                                    <p:set>
                                      <p:cBhvr>
                                        <p:cTn id="30" dur="1" fill="hold">
                                          <p:stCondLst>
                                            <p:cond delay="0"/>
                                          </p:stCondLst>
                                        </p:cTn>
                                        <p:tgtEl>
                                          <p:spTgt spid="1765"/>
                                        </p:tgtEl>
                                        <p:attrNameLst>
                                          <p:attrName>style.visibility</p:attrName>
                                        </p:attrNameLst>
                                      </p:cBhvr>
                                      <p:to>
                                        <p:strVal val="visible"/>
                                      </p:to>
                                    </p:set>
                                    <p:animEffect transition="in" filter="wipe(left)">
                                      <p:cBhvr>
                                        <p:cTn id="31" dur="100"/>
                                        <p:tgtEl>
                                          <p:spTgt spid="1765"/>
                                        </p:tgtEl>
                                      </p:cBhvr>
                                    </p:animEffect>
                                  </p:childTnLst>
                                </p:cTn>
                              </p:par>
                            </p:childTnLst>
                          </p:cTn>
                        </p:par>
                        <p:par>
                          <p:cTn id="32" fill="hold">
                            <p:stCondLst>
                              <p:cond delay="700"/>
                            </p:stCondLst>
                            <p:childTnLst>
                              <p:par>
                                <p:cTn id="33" presetID="22" presetClass="entr" presetSubtype="8" fill="hold" grpId="0" nodeType="afterEffect">
                                  <p:stCondLst>
                                    <p:cond delay="0"/>
                                  </p:stCondLst>
                                  <p:childTnLst>
                                    <p:set>
                                      <p:cBhvr>
                                        <p:cTn id="34" dur="1" fill="hold">
                                          <p:stCondLst>
                                            <p:cond delay="0"/>
                                          </p:stCondLst>
                                        </p:cTn>
                                        <p:tgtEl>
                                          <p:spTgt spid="1766"/>
                                        </p:tgtEl>
                                        <p:attrNameLst>
                                          <p:attrName>style.visibility</p:attrName>
                                        </p:attrNameLst>
                                      </p:cBhvr>
                                      <p:to>
                                        <p:strVal val="visible"/>
                                      </p:to>
                                    </p:set>
                                    <p:animEffect transition="in" filter="wipe(left)">
                                      <p:cBhvr>
                                        <p:cTn id="35" dur="100"/>
                                        <p:tgtEl>
                                          <p:spTgt spid="1766"/>
                                        </p:tgtEl>
                                      </p:cBhvr>
                                    </p:animEffect>
                                  </p:childTnLst>
                                </p:cTn>
                              </p:par>
                            </p:childTnLst>
                          </p:cTn>
                        </p:par>
                        <p:par>
                          <p:cTn id="36" fill="hold">
                            <p:stCondLst>
                              <p:cond delay="800"/>
                            </p:stCondLst>
                            <p:childTnLst>
                              <p:par>
                                <p:cTn id="37" presetID="22" presetClass="entr" presetSubtype="8" fill="hold" grpId="0" nodeType="afterEffect">
                                  <p:stCondLst>
                                    <p:cond delay="0"/>
                                  </p:stCondLst>
                                  <p:childTnLst>
                                    <p:set>
                                      <p:cBhvr>
                                        <p:cTn id="38" dur="1" fill="hold">
                                          <p:stCondLst>
                                            <p:cond delay="0"/>
                                          </p:stCondLst>
                                        </p:cTn>
                                        <p:tgtEl>
                                          <p:spTgt spid="1767"/>
                                        </p:tgtEl>
                                        <p:attrNameLst>
                                          <p:attrName>style.visibility</p:attrName>
                                        </p:attrNameLst>
                                      </p:cBhvr>
                                      <p:to>
                                        <p:strVal val="visible"/>
                                      </p:to>
                                    </p:set>
                                    <p:animEffect transition="in" filter="wipe(left)">
                                      <p:cBhvr>
                                        <p:cTn id="39" dur="100"/>
                                        <p:tgtEl>
                                          <p:spTgt spid="1767"/>
                                        </p:tgtEl>
                                      </p:cBhvr>
                                    </p:animEffect>
                                  </p:childTnLst>
                                </p:cTn>
                              </p:par>
                            </p:childTnLst>
                          </p:cTn>
                        </p:par>
                        <p:par>
                          <p:cTn id="40" fill="hold">
                            <p:stCondLst>
                              <p:cond delay="900"/>
                            </p:stCondLst>
                            <p:childTnLst>
                              <p:par>
                                <p:cTn id="41" presetID="22" presetClass="entr" presetSubtype="8" fill="hold" grpId="0" nodeType="afterEffect">
                                  <p:stCondLst>
                                    <p:cond delay="0"/>
                                  </p:stCondLst>
                                  <p:childTnLst>
                                    <p:set>
                                      <p:cBhvr>
                                        <p:cTn id="42" dur="1" fill="hold">
                                          <p:stCondLst>
                                            <p:cond delay="0"/>
                                          </p:stCondLst>
                                        </p:cTn>
                                        <p:tgtEl>
                                          <p:spTgt spid="1768"/>
                                        </p:tgtEl>
                                        <p:attrNameLst>
                                          <p:attrName>style.visibility</p:attrName>
                                        </p:attrNameLst>
                                      </p:cBhvr>
                                      <p:to>
                                        <p:strVal val="visible"/>
                                      </p:to>
                                    </p:set>
                                    <p:animEffect transition="in" filter="wipe(left)">
                                      <p:cBhvr>
                                        <p:cTn id="43" dur="100"/>
                                        <p:tgtEl>
                                          <p:spTgt spid="1768"/>
                                        </p:tgtEl>
                                      </p:cBhvr>
                                    </p:animEffect>
                                  </p:childTnLst>
                                </p:cTn>
                              </p:par>
                            </p:childTnLst>
                          </p:cTn>
                        </p:par>
                        <p:par>
                          <p:cTn id="44" fill="hold">
                            <p:stCondLst>
                              <p:cond delay="1000"/>
                            </p:stCondLst>
                            <p:childTnLst>
                              <p:par>
                                <p:cTn id="45" presetID="22" presetClass="entr" presetSubtype="8" fill="hold" grpId="0" nodeType="afterEffect">
                                  <p:stCondLst>
                                    <p:cond delay="0"/>
                                  </p:stCondLst>
                                  <p:childTnLst>
                                    <p:set>
                                      <p:cBhvr>
                                        <p:cTn id="46" dur="1" fill="hold">
                                          <p:stCondLst>
                                            <p:cond delay="0"/>
                                          </p:stCondLst>
                                        </p:cTn>
                                        <p:tgtEl>
                                          <p:spTgt spid="1769"/>
                                        </p:tgtEl>
                                        <p:attrNameLst>
                                          <p:attrName>style.visibility</p:attrName>
                                        </p:attrNameLst>
                                      </p:cBhvr>
                                      <p:to>
                                        <p:strVal val="visible"/>
                                      </p:to>
                                    </p:set>
                                    <p:animEffect transition="in" filter="wipe(left)">
                                      <p:cBhvr>
                                        <p:cTn id="47" dur="100"/>
                                        <p:tgtEl>
                                          <p:spTgt spid="1769"/>
                                        </p:tgtEl>
                                      </p:cBhvr>
                                    </p:animEffect>
                                  </p:childTnLst>
                                </p:cTn>
                              </p:par>
                            </p:childTnLst>
                          </p:cTn>
                        </p:par>
                        <p:par>
                          <p:cTn id="48" fill="hold">
                            <p:stCondLst>
                              <p:cond delay="1100"/>
                            </p:stCondLst>
                            <p:childTnLst>
                              <p:par>
                                <p:cTn id="49" presetID="22" presetClass="entr" presetSubtype="8" fill="hold" grpId="0" nodeType="afterEffect">
                                  <p:stCondLst>
                                    <p:cond delay="0"/>
                                  </p:stCondLst>
                                  <p:childTnLst>
                                    <p:set>
                                      <p:cBhvr>
                                        <p:cTn id="50" dur="1" fill="hold">
                                          <p:stCondLst>
                                            <p:cond delay="0"/>
                                          </p:stCondLst>
                                        </p:cTn>
                                        <p:tgtEl>
                                          <p:spTgt spid="1770"/>
                                        </p:tgtEl>
                                        <p:attrNameLst>
                                          <p:attrName>style.visibility</p:attrName>
                                        </p:attrNameLst>
                                      </p:cBhvr>
                                      <p:to>
                                        <p:strVal val="visible"/>
                                      </p:to>
                                    </p:set>
                                    <p:animEffect transition="in" filter="wipe(left)">
                                      <p:cBhvr>
                                        <p:cTn id="51" dur="100"/>
                                        <p:tgtEl>
                                          <p:spTgt spid="1770"/>
                                        </p:tgtEl>
                                      </p:cBhvr>
                                    </p:animEffect>
                                  </p:childTnLst>
                                </p:cTn>
                              </p:par>
                            </p:childTnLst>
                          </p:cTn>
                        </p:par>
                        <p:par>
                          <p:cTn id="52" fill="hold">
                            <p:stCondLst>
                              <p:cond delay="1200"/>
                            </p:stCondLst>
                            <p:childTnLst>
                              <p:par>
                                <p:cTn id="53" presetID="22" presetClass="entr" presetSubtype="8" fill="hold" grpId="0" nodeType="afterEffect">
                                  <p:stCondLst>
                                    <p:cond delay="0"/>
                                  </p:stCondLst>
                                  <p:childTnLst>
                                    <p:set>
                                      <p:cBhvr>
                                        <p:cTn id="54" dur="1" fill="hold">
                                          <p:stCondLst>
                                            <p:cond delay="0"/>
                                          </p:stCondLst>
                                        </p:cTn>
                                        <p:tgtEl>
                                          <p:spTgt spid="1771"/>
                                        </p:tgtEl>
                                        <p:attrNameLst>
                                          <p:attrName>style.visibility</p:attrName>
                                        </p:attrNameLst>
                                      </p:cBhvr>
                                      <p:to>
                                        <p:strVal val="visible"/>
                                      </p:to>
                                    </p:set>
                                    <p:animEffect transition="in" filter="wipe(left)">
                                      <p:cBhvr>
                                        <p:cTn id="55" dur="100"/>
                                        <p:tgtEl>
                                          <p:spTgt spid="1771"/>
                                        </p:tgtEl>
                                      </p:cBhvr>
                                    </p:animEffect>
                                  </p:childTnLst>
                                </p:cTn>
                              </p:par>
                            </p:childTnLst>
                          </p:cTn>
                        </p:par>
                        <p:par>
                          <p:cTn id="56" fill="hold">
                            <p:stCondLst>
                              <p:cond delay="1300"/>
                            </p:stCondLst>
                            <p:childTnLst>
                              <p:par>
                                <p:cTn id="57" presetID="22" presetClass="entr" presetSubtype="8" fill="hold" grpId="0" nodeType="afterEffect">
                                  <p:stCondLst>
                                    <p:cond delay="0"/>
                                  </p:stCondLst>
                                  <p:childTnLst>
                                    <p:set>
                                      <p:cBhvr>
                                        <p:cTn id="58" dur="1" fill="hold">
                                          <p:stCondLst>
                                            <p:cond delay="0"/>
                                          </p:stCondLst>
                                        </p:cTn>
                                        <p:tgtEl>
                                          <p:spTgt spid="1772"/>
                                        </p:tgtEl>
                                        <p:attrNameLst>
                                          <p:attrName>style.visibility</p:attrName>
                                        </p:attrNameLst>
                                      </p:cBhvr>
                                      <p:to>
                                        <p:strVal val="visible"/>
                                      </p:to>
                                    </p:set>
                                    <p:animEffect transition="in" filter="wipe(left)">
                                      <p:cBhvr>
                                        <p:cTn id="59" dur="100"/>
                                        <p:tgtEl>
                                          <p:spTgt spid="1772"/>
                                        </p:tgtEl>
                                      </p:cBhvr>
                                    </p:animEffect>
                                  </p:childTnLst>
                                </p:cTn>
                              </p:par>
                            </p:childTnLst>
                          </p:cTn>
                        </p:par>
                        <p:par>
                          <p:cTn id="60" fill="hold">
                            <p:stCondLst>
                              <p:cond delay="1400"/>
                            </p:stCondLst>
                            <p:childTnLst>
                              <p:par>
                                <p:cTn id="61" presetID="22" presetClass="entr" presetSubtype="8" fill="hold" grpId="0" nodeType="afterEffect">
                                  <p:stCondLst>
                                    <p:cond delay="0"/>
                                  </p:stCondLst>
                                  <p:childTnLst>
                                    <p:set>
                                      <p:cBhvr>
                                        <p:cTn id="62" dur="1" fill="hold">
                                          <p:stCondLst>
                                            <p:cond delay="0"/>
                                          </p:stCondLst>
                                        </p:cTn>
                                        <p:tgtEl>
                                          <p:spTgt spid="1773"/>
                                        </p:tgtEl>
                                        <p:attrNameLst>
                                          <p:attrName>style.visibility</p:attrName>
                                        </p:attrNameLst>
                                      </p:cBhvr>
                                      <p:to>
                                        <p:strVal val="visible"/>
                                      </p:to>
                                    </p:set>
                                    <p:animEffect transition="in" filter="wipe(left)">
                                      <p:cBhvr>
                                        <p:cTn id="63" dur="100"/>
                                        <p:tgtEl>
                                          <p:spTgt spid="1773"/>
                                        </p:tgtEl>
                                      </p:cBhvr>
                                    </p:animEffect>
                                  </p:childTnLst>
                                </p:cTn>
                              </p:par>
                            </p:childTnLst>
                          </p:cTn>
                        </p:par>
                        <p:par>
                          <p:cTn id="64" fill="hold">
                            <p:stCondLst>
                              <p:cond delay="1500"/>
                            </p:stCondLst>
                            <p:childTnLst>
                              <p:par>
                                <p:cTn id="65" presetID="22" presetClass="entr" presetSubtype="8" fill="hold" grpId="0" nodeType="afterEffect">
                                  <p:stCondLst>
                                    <p:cond delay="0"/>
                                  </p:stCondLst>
                                  <p:childTnLst>
                                    <p:set>
                                      <p:cBhvr>
                                        <p:cTn id="66" dur="1" fill="hold">
                                          <p:stCondLst>
                                            <p:cond delay="0"/>
                                          </p:stCondLst>
                                        </p:cTn>
                                        <p:tgtEl>
                                          <p:spTgt spid="1774"/>
                                        </p:tgtEl>
                                        <p:attrNameLst>
                                          <p:attrName>style.visibility</p:attrName>
                                        </p:attrNameLst>
                                      </p:cBhvr>
                                      <p:to>
                                        <p:strVal val="visible"/>
                                      </p:to>
                                    </p:set>
                                    <p:animEffect transition="in" filter="wipe(left)">
                                      <p:cBhvr>
                                        <p:cTn id="67" dur="100"/>
                                        <p:tgtEl>
                                          <p:spTgt spid="1774"/>
                                        </p:tgtEl>
                                      </p:cBhvr>
                                    </p:animEffect>
                                  </p:childTnLst>
                                </p:cTn>
                              </p:par>
                            </p:childTnLst>
                          </p:cTn>
                        </p:par>
                        <p:par>
                          <p:cTn id="68" fill="hold">
                            <p:stCondLst>
                              <p:cond delay="1600"/>
                            </p:stCondLst>
                            <p:childTnLst>
                              <p:par>
                                <p:cTn id="69" presetID="22" presetClass="entr" presetSubtype="8" fill="hold" grpId="0" nodeType="afterEffect">
                                  <p:stCondLst>
                                    <p:cond delay="0"/>
                                  </p:stCondLst>
                                  <p:childTnLst>
                                    <p:set>
                                      <p:cBhvr>
                                        <p:cTn id="70" dur="1" fill="hold">
                                          <p:stCondLst>
                                            <p:cond delay="0"/>
                                          </p:stCondLst>
                                        </p:cTn>
                                        <p:tgtEl>
                                          <p:spTgt spid="1775"/>
                                        </p:tgtEl>
                                        <p:attrNameLst>
                                          <p:attrName>style.visibility</p:attrName>
                                        </p:attrNameLst>
                                      </p:cBhvr>
                                      <p:to>
                                        <p:strVal val="visible"/>
                                      </p:to>
                                    </p:set>
                                    <p:animEffect transition="in" filter="wipe(left)">
                                      <p:cBhvr>
                                        <p:cTn id="71" dur="100"/>
                                        <p:tgtEl>
                                          <p:spTgt spid="1775"/>
                                        </p:tgtEl>
                                      </p:cBhvr>
                                    </p:animEffect>
                                  </p:childTnLst>
                                </p:cTn>
                              </p:par>
                            </p:childTnLst>
                          </p:cTn>
                        </p:par>
                        <p:par>
                          <p:cTn id="72" fill="hold">
                            <p:stCondLst>
                              <p:cond delay="1700"/>
                            </p:stCondLst>
                            <p:childTnLst>
                              <p:par>
                                <p:cTn id="73" presetID="22" presetClass="entr" presetSubtype="8" fill="hold" grpId="0" nodeType="afterEffect">
                                  <p:stCondLst>
                                    <p:cond delay="0"/>
                                  </p:stCondLst>
                                  <p:childTnLst>
                                    <p:set>
                                      <p:cBhvr>
                                        <p:cTn id="74" dur="1" fill="hold">
                                          <p:stCondLst>
                                            <p:cond delay="0"/>
                                          </p:stCondLst>
                                        </p:cTn>
                                        <p:tgtEl>
                                          <p:spTgt spid="1776"/>
                                        </p:tgtEl>
                                        <p:attrNameLst>
                                          <p:attrName>style.visibility</p:attrName>
                                        </p:attrNameLst>
                                      </p:cBhvr>
                                      <p:to>
                                        <p:strVal val="visible"/>
                                      </p:to>
                                    </p:set>
                                    <p:animEffect transition="in" filter="wipe(left)">
                                      <p:cBhvr>
                                        <p:cTn id="75" dur="100"/>
                                        <p:tgtEl>
                                          <p:spTgt spid="1776"/>
                                        </p:tgtEl>
                                      </p:cBhvr>
                                    </p:animEffect>
                                  </p:childTnLst>
                                </p:cTn>
                              </p:par>
                            </p:childTnLst>
                          </p:cTn>
                        </p:par>
                        <p:par>
                          <p:cTn id="76" fill="hold">
                            <p:stCondLst>
                              <p:cond delay="1800"/>
                            </p:stCondLst>
                            <p:childTnLst>
                              <p:par>
                                <p:cTn id="77" presetID="22" presetClass="entr" presetSubtype="8" fill="hold" grpId="0" nodeType="afterEffect">
                                  <p:stCondLst>
                                    <p:cond delay="0"/>
                                  </p:stCondLst>
                                  <p:childTnLst>
                                    <p:set>
                                      <p:cBhvr>
                                        <p:cTn id="78" dur="1" fill="hold">
                                          <p:stCondLst>
                                            <p:cond delay="0"/>
                                          </p:stCondLst>
                                        </p:cTn>
                                        <p:tgtEl>
                                          <p:spTgt spid="1777"/>
                                        </p:tgtEl>
                                        <p:attrNameLst>
                                          <p:attrName>style.visibility</p:attrName>
                                        </p:attrNameLst>
                                      </p:cBhvr>
                                      <p:to>
                                        <p:strVal val="visible"/>
                                      </p:to>
                                    </p:set>
                                    <p:animEffect transition="in" filter="wipe(left)">
                                      <p:cBhvr>
                                        <p:cTn id="79" dur="100"/>
                                        <p:tgtEl>
                                          <p:spTgt spid="1777"/>
                                        </p:tgtEl>
                                      </p:cBhvr>
                                    </p:animEffect>
                                  </p:childTnLst>
                                </p:cTn>
                              </p:par>
                            </p:childTnLst>
                          </p:cTn>
                        </p:par>
                        <p:par>
                          <p:cTn id="80" fill="hold">
                            <p:stCondLst>
                              <p:cond delay="1900"/>
                            </p:stCondLst>
                            <p:childTnLst>
                              <p:par>
                                <p:cTn id="81" presetID="22" presetClass="entr" presetSubtype="8" fill="hold" grpId="0" nodeType="afterEffect">
                                  <p:stCondLst>
                                    <p:cond delay="0"/>
                                  </p:stCondLst>
                                  <p:childTnLst>
                                    <p:set>
                                      <p:cBhvr>
                                        <p:cTn id="82" dur="1" fill="hold">
                                          <p:stCondLst>
                                            <p:cond delay="0"/>
                                          </p:stCondLst>
                                        </p:cTn>
                                        <p:tgtEl>
                                          <p:spTgt spid="1778"/>
                                        </p:tgtEl>
                                        <p:attrNameLst>
                                          <p:attrName>style.visibility</p:attrName>
                                        </p:attrNameLst>
                                      </p:cBhvr>
                                      <p:to>
                                        <p:strVal val="visible"/>
                                      </p:to>
                                    </p:set>
                                    <p:animEffect transition="in" filter="wipe(left)">
                                      <p:cBhvr>
                                        <p:cTn id="83" dur="100"/>
                                        <p:tgtEl>
                                          <p:spTgt spid="1778"/>
                                        </p:tgtEl>
                                      </p:cBhvr>
                                    </p:animEffect>
                                  </p:childTnLst>
                                </p:cTn>
                              </p:par>
                            </p:childTnLst>
                          </p:cTn>
                        </p:par>
                        <p:par>
                          <p:cTn id="84" fill="hold">
                            <p:stCondLst>
                              <p:cond delay="2000"/>
                            </p:stCondLst>
                            <p:childTnLst>
                              <p:par>
                                <p:cTn id="85" presetID="22" presetClass="entr" presetSubtype="8" fill="hold" grpId="0" nodeType="afterEffect">
                                  <p:stCondLst>
                                    <p:cond delay="0"/>
                                  </p:stCondLst>
                                  <p:childTnLst>
                                    <p:set>
                                      <p:cBhvr>
                                        <p:cTn id="86" dur="1" fill="hold">
                                          <p:stCondLst>
                                            <p:cond delay="0"/>
                                          </p:stCondLst>
                                        </p:cTn>
                                        <p:tgtEl>
                                          <p:spTgt spid="1779"/>
                                        </p:tgtEl>
                                        <p:attrNameLst>
                                          <p:attrName>style.visibility</p:attrName>
                                        </p:attrNameLst>
                                      </p:cBhvr>
                                      <p:to>
                                        <p:strVal val="visible"/>
                                      </p:to>
                                    </p:set>
                                    <p:animEffect transition="in" filter="wipe(left)">
                                      <p:cBhvr>
                                        <p:cTn id="87" dur="100"/>
                                        <p:tgtEl>
                                          <p:spTgt spid="1779"/>
                                        </p:tgtEl>
                                      </p:cBhvr>
                                    </p:animEffect>
                                  </p:childTnLst>
                                </p:cTn>
                              </p:par>
                            </p:childTnLst>
                          </p:cTn>
                        </p:par>
                        <p:par>
                          <p:cTn id="88" fill="hold">
                            <p:stCondLst>
                              <p:cond delay="2100"/>
                            </p:stCondLst>
                            <p:childTnLst>
                              <p:par>
                                <p:cTn id="89" presetID="22" presetClass="entr" presetSubtype="8" fill="hold" grpId="0" nodeType="afterEffect">
                                  <p:stCondLst>
                                    <p:cond delay="0"/>
                                  </p:stCondLst>
                                  <p:childTnLst>
                                    <p:set>
                                      <p:cBhvr>
                                        <p:cTn id="90" dur="1" fill="hold">
                                          <p:stCondLst>
                                            <p:cond delay="0"/>
                                          </p:stCondLst>
                                        </p:cTn>
                                        <p:tgtEl>
                                          <p:spTgt spid="1780"/>
                                        </p:tgtEl>
                                        <p:attrNameLst>
                                          <p:attrName>style.visibility</p:attrName>
                                        </p:attrNameLst>
                                      </p:cBhvr>
                                      <p:to>
                                        <p:strVal val="visible"/>
                                      </p:to>
                                    </p:set>
                                    <p:animEffect transition="in" filter="wipe(left)">
                                      <p:cBhvr>
                                        <p:cTn id="91" dur="100"/>
                                        <p:tgtEl>
                                          <p:spTgt spid="1780"/>
                                        </p:tgtEl>
                                      </p:cBhvr>
                                    </p:animEffect>
                                  </p:childTnLst>
                                </p:cTn>
                              </p:par>
                            </p:childTnLst>
                          </p:cTn>
                        </p:par>
                        <p:par>
                          <p:cTn id="92" fill="hold">
                            <p:stCondLst>
                              <p:cond delay="2200"/>
                            </p:stCondLst>
                            <p:childTnLst>
                              <p:par>
                                <p:cTn id="93" presetID="22" presetClass="entr" presetSubtype="8" fill="hold" grpId="0" nodeType="afterEffect">
                                  <p:stCondLst>
                                    <p:cond delay="0"/>
                                  </p:stCondLst>
                                  <p:childTnLst>
                                    <p:set>
                                      <p:cBhvr>
                                        <p:cTn id="94" dur="1" fill="hold">
                                          <p:stCondLst>
                                            <p:cond delay="0"/>
                                          </p:stCondLst>
                                        </p:cTn>
                                        <p:tgtEl>
                                          <p:spTgt spid="1781"/>
                                        </p:tgtEl>
                                        <p:attrNameLst>
                                          <p:attrName>style.visibility</p:attrName>
                                        </p:attrNameLst>
                                      </p:cBhvr>
                                      <p:to>
                                        <p:strVal val="visible"/>
                                      </p:to>
                                    </p:set>
                                    <p:animEffect transition="in" filter="wipe(left)">
                                      <p:cBhvr>
                                        <p:cTn id="95" dur="100"/>
                                        <p:tgtEl>
                                          <p:spTgt spid="1781"/>
                                        </p:tgtEl>
                                      </p:cBhvr>
                                    </p:animEffect>
                                  </p:childTnLst>
                                </p:cTn>
                              </p:par>
                            </p:childTnLst>
                          </p:cTn>
                        </p:par>
                        <p:par>
                          <p:cTn id="96" fill="hold">
                            <p:stCondLst>
                              <p:cond delay="2300"/>
                            </p:stCondLst>
                            <p:childTnLst>
                              <p:par>
                                <p:cTn id="97" presetID="22" presetClass="entr" presetSubtype="8" fill="hold" grpId="0" nodeType="afterEffect">
                                  <p:stCondLst>
                                    <p:cond delay="0"/>
                                  </p:stCondLst>
                                  <p:childTnLst>
                                    <p:set>
                                      <p:cBhvr>
                                        <p:cTn id="98" dur="1" fill="hold">
                                          <p:stCondLst>
                                            <p:cond delay="0"/>
                                          </p:stCondLst>
                                        </p:cTn>
                                        <p:tgtEl>
                                          <p:spTgt spid="1782"/>
                                        </p:tgtEl>
                                        <p:attrNameLst>
                                          <p:attrName>style.visibility</p:attrName>
                                        </p:attrNameLst>
                                      </p:cBhvr>
                                      <p:to>
                                        <p:strVal val="visible"/>
                                      </p:to>
                                    </p:set>
                                    <p:animEffect transition="in" filter="wipe(left)">
                                      <p:cBhvr>
                                        <p:cTn id="99" dur="100"/>
                                        <p:tgtEl>
                                          <p:spTgt spid="1782"/>
                                        </p:tgtEl>
                                      </p:cBhvr>
                                    </p:animEffect>
                                  </p:childTnLst>
                                </p:cTn>
                              </p:par>
                            </p:childTnLst>
                          </p:cTn>
                        </p:par>
                        <p:par>
                          <p:cTn id="100" fill="hold">
                            <p:stCondLst>
                              <p:cond delay="2400"/>
                            </p:stCondLst>
                            <p:childTnLst>
                              <p:par>
                                <p:cTn id="101" presetID="22" presetClass="entr" presetSubtype="8" fill="hold" grpId="0" nodeType="afterEffect">
                                  <p:stCondLst>
                                    <p:cond delay="0"/>
                                  </p:stCondLst>
                                  <p:childTnLst>
                                    <p:set>
                                      <p:cBhvr>
                                        <p:cTn id="102" dur="1" fill="hold">
                                          <p:stCondLst>
                                            <p:cond delay="0"/>
                                          </p:stCondLst>
                                        </p:cTn>
                                        <p:tgtEl>
                                          <p:spTgt spid="1783"/>
                                        </p:tgtEl>
                                        <p:attrNameLst>
                                          <p:attrName>style.visibility</p:attrName>
                                        </p:attrNameLst>
                                      </p:cBhvr>
                                      <p:to>
                                        <p:strVal val="visible"/>
                                      </p:to>
                                    </p:set>
                                    <p:animEffect transition="in" filter="wipe(left)">
                                      <p:cBhvr>
                                        <p:cTn id="103" dur="100"/>
                                        <p:tgtEl>
                                          <p:spTgt spid="1783"/>
                                        </p:tgtEl>
                                      </p:cBhvr>
                                    </p:animEffect>
                                  </p:childTnLst>
                                </p:cTn>
                              </p:par>
                            </p:childTnLst>
                          </p:cTn>
                        </p:par>
                        <p:par>
                          <p:cTn id="104" fill="hold">
                            <p:stCondLst>
                              <p:cond delay="2500"/>
                            </p:stCondLst>
                            <p:childTnLst>
                              <p:par>
                                <p:cTn id="105" presetID="22" presetClass="entr" presetSubtype="8" fill="hold" grpId="0" nodeType="afterEffect">
                                  <p:stCondLst>
                                    <p:cond delay="0"/>
                                  </p:stCondLst>
                                  <p:childTnLst>
                                    <p:set>
                                      <p:cBhvr>
                                        <p:cTn id="106" dur="1" fill="hold">
                                          <p:stCondLst>
                                            <p:cond delay="0"/>
                                          </p:stCondLst>
                                        </p:cTn>
                                        <p:tgtEl>
                                          <p:spTgt spid="1784"/>
                                        </p:tgtEl>
                                        <p:attrNameLst>
                                          <p:attrName>style.visibility</p:attrName>
                                        </p:attrNameLst>
                                      </p:cBhvr>
                                      <p:to>
                                        <p:strVal val="visible"/>
                                      </p:to>
                                    </p:set>
                                    <p:animEffect transition="in" filter="wipe(left)">
                                      <p:cBhvr>
                                        <p:cTn id="107" dur="100"/>
                                        <p:tgtEl>
                                          <p:spTgt spid="1784"/>
                                        </p:tgtEl>
                                      </p:cBhvr>
                                    </p:animEffect>
                                  </p:childTnLst>
                                </p:cTn>
                              </p:par>
                            </p:childTnLst>
                          </p:cTn>
                        </p:par>
                        <p:par>
                          <p:cTn id="108" fill="hold">
                            <p:stCondLst>
                              <p:cond delay="2600"/>
                            </p:stCondLst>
                            <p:childTnLst>
                              <p:par>
                                <p:cTn id="109" presetID="22" presetClass="entr" presetSubtype="8" fill="hold" grpId="0" nodeType="afterEffect">
                                  <p:stCondLst>
                                    <p:cond delay="0"/>
                                  </p:stCondLst>
                                  <p:childTnLst>
                                    <p:set>
                                      <p:cBhvr>
                                        <p:cTn id="110" dur="1" fill="hold">
                                          <p:stCondLst>
                                            <p:cond delay="0"/>
                                          </p:stCondLst>
                                        </p:cTn>
                                        <p:tgtEl>
                                          <p:spTgt spid="1785"/>
                                        </p:tgtEl>
                                        <p:attrNameLst>
                                          <p:attrName>style.visibility</p:attrName>
                                        </p:attrNameLst>
                                      </p:cBhvr>
                                      <p:to>
                                        <p:strVal val="visible"/>
                                      </p:to>
                                    </p:set>
                                    <p:animEffect transition="in" filter="wipe(left)">
                                      <p:cBhvr>
                                        <p:cTn id="111" dur="100"/>
                                        <p:tgtEl>
                                          <p:spTgt spid="1785"/>
                                        </p:tgtEl>
                                      </p:cBhvr>
                                    </p:animEffect>
                                  </p:childTnLst>
                                </p:cTn>
                              </p:par>
                            </p:childTnLst>
                          </p:cTn>
                        </p:par>
                        <p:par>
                          <p:cTn id="112" fill="hold">
                            <p:stCondLst>
                              <p:cond delay="2700"/>
                            </p:stCondLst>
                            <p:childTnLst>
                              <p:par>
                                <p:cTn id="113" presetID="22" presetClass="entr" presetSubtype="8" fill="hold" grpId="0" nodeType="afterEffect">
                                  <p:stCondLst>
                                    <p:cond delay="0"/>
                                  </p:stCondLst>
                                  <p:childTnLst>
                                    <p:set>
                                      <p:cBhvr>
                                        <p:cTn id="114" dur="1" fill="hold">
                                          <p:stCondLst>
                                            <p:cond delay="0"/>
                                          </p:stCondLst>
                                        </p:cTn>
                                        <p:tgtEl>
                                          <p:spTgt spid="1786"/>
                                        </p:tgtEl>
                                        <p:attrNameLst>
                                          <p:attrName>style.visibility</p:attrName>
                                        </p:attrNameLst>
                                      </p:cBhvr>
                                      <p:to>
                                        <p:strVal val="visible"/>
                                      </p:to>
                                    </p:set>
                                    <p:animEffect transition="in" filter="wipe(left)">
                                      <p:cBhvr>
                                        <p:cTn id="115" dur="100"/>
                                        <p:tgtEl>
                                          <p:spTgt spid="1786"/>
                                        </p:tgtEl>
                                      </p:cBhvr>
                                    </p:animEffect>
                                  </p:childTnLst>
                                </p:cTn>
                              </p:par>
                            </p:childTnLst>
                          </p:cTn>
                        </p:par>
                        <p:par>
                          <p:cTn id="116" fill="hold">
                            <p:stCondLst>
                              <p:cond delay="2800"/>
                            </p:stCondLst>
                            <p:childTnLst>
                              <p:par>
                                <p:cTn id="117" presetID="22" presetClass="entr" presetSubtype="8" fill="hold" grpId="0" nodeType="afterEffect">
                                  <p:stCondLst>
                                    <p:cond delay="0"/>
                                  </p:stCondLst>
                                  <p:childTnLst>
                                    <p:set>
                                      <p:cBhvr>
                                        <p:cTn id="118" dur="1" fill="hold">
                                          <p:stCondLst>
                                            <p:cond delay="0"/>
                                          </p:stCondLst>
                                        </p:cTn>
                                        <p:tgtEl>
                                          <p:spTgt spid="1787"/>
                                        </p:tgtEl>
                                        <p:attrNameLst>
                                          <p:attrName>style.visibility</p:attrName>
                                        </p:attrNameLst>
                                      </p:cBhvr>
                                      <p:to>
                                        <p:strVal val="visible"/>
                                      </p:to>
                                    </p:set>
                                    <p:animEffect transition="in" filter="wipe(left)">
                                      <p:cBhvr>
                                        <p:cTn id="119" dur="100"/>
                                        <p:tgtEl>
                                          <p:spTgt spid="1787"/>
                                        </p:tgtEl>
                                      </p:cBhvr>
                                    </p:animEffect>
                                  </p:childTnLst>
                                </p:cTn>
                              </p:par>
                            </p:childTnLst>
                          </p:cTn>
                        </p:par>
                        <p:par>
                          <p:cTn id="120" fill="hold">
                            <p:stCondLst>
                              <p:cond delay="2900"/>
                            </p:stCondLst>
                            <p:childTnLst>
                              <p:par>
                                <p:cTn id="121" presetID="22" presetClass="entr" presetSubtype="8" fill="hold" grpId="0" nodeType="afterEffect">
                                  <p:stCondLst>
                                    <p:cond delay="0"/>
                                  </p:stCondLst>
                                  <p:childTnLst>
                                    <p:set>
                                      <p:cBhvr>
                                        <p:cTn id="122" dur="1" fill="hold">
                                          <p:stCondLst>
                                            <p:cond delay="0"/>
                                          </p:stCondLst>
                                        </p:cTn>
                                        <p:tgtEl>
                                          <p:spTgt spid="1788"/>
                                        </p:tgtEl>
                                        <p:attrNameLst>
                                          <p:attrName>style.visibility</p:attrName>
                                        </p:attrNameLst>
                                      </p:cBhvr>
                                      <p:to>
                                        <p:strVal val="visible"/>
                                      </p:to>
                                    </p:set>
                                    <p:animEffect transition="in" filter="wipe(left)">
                                      <p:cBhvr>
                                        <p:cTn id="123" dur="100"/>
                                        <p:tgtEl>
                                          <p:spTgt spid="1788"/>
                                        </p:tgtEl>
                                      </p:cBhvr>
                                    </p:animEffect>
                                  </p:childTnLst>
                                </p:cTn>
                              </p:par>
                            </p:childTnLst>
                          </p:cTn>
                        </p:par>
                        <p:par>
                          <p:cTn id="124" fill="hold">
                            <p:stCondLst>
                              <p:cond delay="3000"/>
                            </p:stCondLst>
                            <p:childTnLst>
                              <p:par>
                                <p:cTn id="125" presetID="22" presetClass="entr" presetSubtype="8" fill="hold" grpId="0" nodeType="afterEffect">
                                  <p:stCondLst>
                                    <p:cond delay="0"/>
                                  </p:stCondLst>
                                  <p:childTnLst>
                                    <p:set>
                                      <p:cBhvr>
                                        <p:cTn id="126" dur="1" fill="hold">
                                          <p:stCondLst>
                                            <p:cond delay="0"/>
                                          </p:stCondLst>
                                        </p:cTn>
                                        <p:tgtEl>
                                          <p:spTgt spid="1789"/>
                                        </p:tgtEl>
                                        <p:attrNameLst>
                                          <p:attrName>style.visibility</p:attrName>
                                        </p:attrNameLst>
                                      </p:cBhvr>
                                      <p:to>
                                        <p:strVal val="visible"/>
                                      </p:to>
                                    </p:set>
                                    <p:animEffect transition="in" filter="wipe(left)">
                                      <p:cBhvr>
                                        <p:cTn id="127" dur="100"/>
                                        <p:tgtEl>
                                          <p:spTgt spid="1789"/>
                                        </p:tgtEl>
                                      </p:cBhvr>
                                    </p:animEffect>
                                  </p:childTnLst>
                                </p:cTn>
                              </p:par>
                            </p:childTnLst>
                          </p:cTn>
                        </p:par>
                        <p:par>
                          <p:cTn id="128" fill="hold">
                            <p:stCondLst>
                              <p:cond delay="3100"/>
                            </p:stCondLst>
                            <p:childTnLst>
                              <p:par>
                                <p:cTn id="129" presetID="22" presetClass="entr" presetSubtype="8" fill="hold" grpId="0" nodeType="afterEffect">
                                  <p:stCondLst>
                                    <p:cond delay="0"/>
                                  </p:stCondLst>
                                  <p:childTnLst>
                                    <p:set>
                                      <p:cBhvr>
                                        <p:cTn id="130" dur="1" fill="hold">
                                          <p:stCondLst>
                                            <p:cond delay="0"/>
                                          </p:stCondLst>
                                        </p:cTn>
                                        <p:tgtEl>
                                          <p:spTgt spid="1790"/>
                                        </p:tgtEl>
                                        <p:attrNameLst>
                                          <p:attrName>style.visibility</p:attrName>
                                        </p:attrNameLst>
                                      </p:cBhvr>
                                      <p:to>
                                        <p:strVal val="visible"/>
                                      </p:to>
                                    </p:set>
                                    <p:animEffect transition="in" filter="wipe(left)">
                                      <p:cBhvr>
                                        <p:cTn id="131" dur="100"/>
                                        <p:tgtEl>
                                          <p:spTgt spid="1790"/>
                                        </p:tgtEl>
                                      </p:cBhvr>
                                    </p:animEffect>
                                  </p:childTnLst>
                                </p:cTn>
                              </p:par>
                            </p:childTnLst>
                          </p:cTn>
                        </p:par>
                      </p:childTnLst>
                    </p:cTn>
                  </p:par>
                  <p:par>
                    <p:cTn id="132" fill="hold">
                      <p:stCondLst>
                        <p:cond delay="indefinite"/>
                      </p:stCondLst>
                      <p:childTnLst>
                        <p:par>
                          <p:cTn id="133" fill="hold">
                            <p:stCondLst>
                              <p:cond delay="0"/>
                            </p:stCondLst>
                            <p:childTnLst>
                              <p:par>
                                <p:cTn id="134" presetID="10" presetClass="entr" presetSubtype="0" fill="hold" nodeType="clickEffect">
                                  <p:stCondLst>
                                    <p:cond delay="0"/>
                                  </p:stCondLst>
                                  <p:childTnLst>
                                    <p:set>
                                      <p:cBhvr>
                                        <p:cTn id="135" dur="1" fill="hold">
                                          <p:stCondLst>
                                            <p:cond delay="0"/>
                                          </p:stCondLst>
                                        </p:cTn>
                                        <p:tgtEl>
                                          <p:spTgt spid="21"/>
                                        </p:tgtEl>
                                        <p:attrNameLst>
                                          <p:attrName>style.visibility</p:attrName>
                                        </p:attrNameLst>
                                      </p:cBhvr>
                                      <p:to>
                                        <p:strVal val="visible"/>
                                      </p:to>
                                    </p:set>
                                    <p:animEffect transition="in" filter="fade">
                                      <p:cBhvr>
                                        <p:cTn id="136"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59" grpId="0" animBg="1"/>
      <p:bldP spid="1760" grpId="0" animBg="1"/>
      <p:bldP spid="1761" grpId="0" animBg="1"/>
      <p:bldP spid="1762" grpId="0" animBg="1"/>
      <p:bldP spid="1763" grpId="0" animBg="1"/>
      <p:bldP spid="1764" grpId="0" animBg="1"/>
      <p:bldP spid="1765" grpId="0" animBg="1"/>
      <p:bldP spid="1766" grpId="0" animBg="1"/>
      <p:bldP spid="1767" grpId="0" animBg="1"/>
      <p:bldP spid="1768" grpId="0" animBg="1"/>
      <p:bldP spid="1769" grpId="0" animBg="1"/>
      <p:bldP spid="1770" grpId="0" animBg="1"/>
      <p:bldP spid="1771" grpId="0" animBg="1"/>
      <p:bldP spid="1772" grpId="0" animBg="1"/>
      <p:bldP spid="1773" grpId="0" animBg="1"/>
      <p:bldP spid="1774" grpId="0" animBg="1"/>
      <p:bldP spid="1775" grpId="0" animBg="1"/>
      <p:bldP spid="1776" grpId="0" animBg="1"/>
      <p:bldP spid="1777" grpId="0" animBg="1"/>
      <p:bldP spid="1778" grpId="0" animBg="1"/>
      <p:bldP spid="1779" grpId="0" animBg="1"/>
      <p:bldP spid="1780" grpId="0" animBg="1"/>
      <p:bldP spid="1781" grpId="0" animBg="1"/>
      <p:bldP spid="1782" grpId="0" animBg="1"/>
      <p:bldP spid="1783" grpId="0" animBg="1"/>
      <p:bldP spid="1784" grpId="0" animBg="1"/>
      <p:bldP spid="1785" grpId="0" animBg="1"/>
      <p:bldP spid="1786" grpId="0" animBg="1"/>
      <p:bldP spid="1787" grpId="0" animBg="1"/>
      <p:bldP spid="1788" grpId="0" animBg="1"/>
      <p:bldP spid="1789" grpId="0" animBg="1"/>
      <p:bldP spid="1790"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figure_1.png"/>
          <p:cNvPicPr>
            <a:picLocks noChangeAspect="1"/>
          </p:cNvPicPr>
          <p:nvPr/>
        </p:nvPicPr>
        <p:blipFill rotWithShape="1">
          <a:blip r:embed="rId3">
            <a:extLst>
              <a:ext uri="{28A0092B-C50C-407E-A947-70E740481C1C}">
                <a14:useLocalDpi xmlns:a14="http://schemas.microsoft.com/office/drawing/2010/main" val="0"/>
              </a:ext>
            </a:extLst>
          </a:blip>
          <a:srcRect l="7476" t="5787" r="7474" b="6025"/>
          <a:stretch/>
        </p:blipFill>
        <p:spPr>
          <a:xfrm>
            <a:off x="2491207" y="2501809"/>
            <a:ext cx="4161587" cy="4183080"/>
          </a:xfrm>
          <a:prstGeom prst="rect">
            <a:avLst/>
          </a:prstGeom>
        </p:spPr>
      </p:pic>
      <p:sp>
        <p:nvSpPr>
          <p:cNvPr id="2" name="Title 1"/>
          <p:cNvSpPr>
            <a:spLocks noGrp="1"/>
          </p:cNvSpPr>
          <p:nvPr>
            <p:ph type="title"/>
          </p:nvPr>
        </p:nvSpPr>
        <p:spPr>
          <a:solidFill>
            <a:schemeClr val="accent1"/>
          </a:solidFill>
        </p:spPr>
        <p:txBody>
          <a:bodyPr>
            <a:normAutofit fontScale="90000"/>
          </a:bodyPr>
          <a:lstStyle/>
          <a:p>
            <a:r>
              <a:rPr lang="en-US"/>
              <a:t>Synthesize</a:t>
            </a:r>
            <a:r>
              <a:rPr lang="en-US" smtClean="0"/>
              <a:t>: State of the Art</a:t>
            </a:r>
            <a:endParaRPr lang="en-US"/>
          </a:p>
        </p:txBody>
      </p:sp>
      <p:grpSp>
        <p:nvGrpSpPr>
          <p:cNvPr id="4" name="Group 3"/>
          <p:cNvGrpSpPr/>
          <p:nvPr/>
        </p:nvGrpSpPr>
        <p:grpSpPr>
          <a:xfrm>
            <a:off x="2734056" y="2695104"/>
            <a:ext cx="3804932" cy="3794744"/>
            <a:chOff x="2734056" y="2695104"/>
            <a:chExt cx="3804932" cy="3794744"/>
          </a:xfrm>
          <a:solidFill>
            <a:schemeClr val="tx2">
              <a:lumMod val="50000"/>
              <a:alpha val="70000"/>
            </a:schemeClr>
          </a:solidFill>
        </p:grpSpPr>
        <p:sp>
          <p:nvSpPr>
            <p:cNvPr id="35" name="Rectangle 34"/>
            <p:cNvSpPr>
              <a:spLocks noChangeAspect="1"/>
            </p:cNvSpPr>
            <p:nvPr/>
          </p:nvSpPr>
          <p:spPr bwMode="auto">
            <a:xfrm>
              <a:off x="2734056" y="2695104"/>
              <a:ext cx="950976" cy="950976"/>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33" name="Rectangle 32"/>
            <p:cNvSpPr>
              <a:spLocks noChangeAspect="1"/>
            </p:cNvSpPr>
            <p:nvPr/>
          </p:nvSpPr>
          <p:spPr bwMode="auto">
            <a:xfrm>
              <a:off x="3685032" y="2695104"/>
              <a:ext cx="950976" cy="950976"/>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34" name="Rectangle 33"/>
            <p:cNvSpPr>
              <a:spLocks noChangeAspect="1"/>
            </p:cNvSpPr>
            <p:nvPr/>
          </p:nvSpPr>
          <p:spPr bwMode="auto">
            <a:xfrm>
              <a:off x="2734056" y="3643704"/>
              <a:ext cx="950976" cy="950976"/>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21" name="Rectangle 20"/>
            <p:cNvSpPr>
              <a:spLocks noChangeAspect="1"/>
            </p:cNvSpPr>
            <p:nvPr/>
          </p:nvSpPr>
          <p:spPr bwMode="auto">
            <a:xfrm>
              <a:off x="4637036" y="2695104"/>
              <a:ext cx="950976" cy="950976"/>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22" name="Rectangle 21"/>
            <p:cNvSpPr>
              <a:spLocks noChangeAspect="1"/>
            </p:cNvSpPr>
            <p:nvPr/>
          </p:nvSpPr>
          <p:spPr bwMode="auto">
            <a:xfrm>
              <a:off x="5588012" y="2695104"/>
              <a:ext cx="950976" cy="950976"/>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23" name="Rectangle 22"/>
            <p:cNvSpPr>
              <a:spLocks noChangeAspect="1"/>
            </p:cNvSpPr>
            <p:nvPr/>
          </p:nvSpPr>
          <p:spPr bwMode="auto">
            <a:xfrm>
              <a:off x="4637036" y="3643704"/>
              <a:ext cx="950976" cy="950976"/>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26" name="Rectangle 25"/>
            <p:cNvSpPr>
              <a:spLocks noChangeAspect="1"/>
            </p:cNvSpPr>
            <p:nvPr/>
          </p:nvSpPr>
          <p:spPr bwMode="auto">
            <a:xfrm>
              <a:off x="3685032" y="3643704"/>
              <a:ext cx="950976" cy="950976"/>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28" name="Rectangle 27"/>
            <p:cNvSpPr>
              <a:spLocks noChangeAspect="1"/>
            </p:cNvSpPr>
            <p:nvPr/>
          </p:nvSpPr>
          <p:spPr bwMode="auto">
            <a:xfrm>
              <a:off x="5588012" y="3643704"/>
              <a:ext cx="950976" cy="950976"/>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29" name="Rectangle 28"/>
            <p:cNvSpPr>
              <a:spLocks noChangeAspect="1"/>
            </p:cNvSpPr>
            <p:nvPr/>
          </p:nvSpPr>
          <p:spPr bwMode="auto">
            <a:xfrm>
              <a:off x="2734056" y="4590272"/>
              <a:ext cx="950976" cy="950976"/>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45" name="Rectangle 44"/>
            <p:cNvSpPr>
              <a:spLocks noChangeAspect="1"/>
            </p:cNvSpPr>
            <p:nvPr/>
          </p:nvSpPr>
          <p:spPr bwMode="auto">
            <a:xfrm>
              <a:off x="3685032" y="4590272"/>
              <a:ext cx="950976" cy="950976"/>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46" name="Rectangle 45"/>
            <p:cNvSpPr>
              <a:spLocks noChangeAspect="1"/>
            </p:cNvSpPr>
            <p:nvPr/>
          </p:nvSpPr>
          <p:spPr bwMode="auto">
            <a:xfrm>
              <a:off x="2734056" y="5538872"/>
              <a:ext cx="950976" cy="950976"/>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47" name="Rectangle 46"/>
            <p:cNvSpPr>
              <a:spLocks noChangeAspect="1"/>
            </p:cNvSpPr>
            <p:nvPr/>
          </p:nvSpPr>
          <p:spPr bwMode="auto">
            <a:xfrm>
              <a:off x="4637036" y="4590272"/>
              <a:ext cx="950976" cy="950976"/>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48" name="Rectangle 47"/>
            <p:cNvSpPr>
              <a:spLocks noChangeAspect="1"/>
            </p:cNvSpPr>
            <p:nvPr/>
          </p:nvSpPr>
          <p:spPr bwMode="auto">
            <a:xfrm>
              <a:off x="5588012" y="4590272"/>
              <a:ext cx="950976" cy="950976"/>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49" name="Rectangle 48"/>
            <p:cNvSpPr>
              <a:spLocks noChangeAspect="1"/>
            </p:cNvSpPr>
            <p:nvPr/>
          </p:nvSpPr>
          <p:spPr bwMode="auto">
            <a:xfrm>
              <a:off x="4637036" y="5538872"/>
              <a:ext cx="950976" cy="950976"/>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50" name="Rectangle 49"/>
            <p:cNvSpPr>
              <a:spLocks noChangeAspect="1"/>
            </p:cNvSpPr>
            <p:nvPr/>
          </p:nvSpPr>
          <p:spPr bwMode="auto">
            <a:xfrm>
              <a:off x="3685032" y="5538872"/>
              <a:ext cx="950976" cy="950976"/>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51" name="Rectangle 50"/>
            <p:cNvSpPr>
              <a:spLocks noChangeAspect="1"/>
            </p:cNvSpPr>
            <p:nvPr/>
          </p:nvSpPr>
          <p:spPr bwMode="auto">
            <a:xfrm>
              <a:off x="5588012" y="5538872"/>
              <a:ext cx="950976" cy="950976"/>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grpSp>
      <p:grpSp>
        <p:nvGrpSpPr>
          <p:cNvPr id="52" name="Group 51"/>
          <p:cNvGrpSpPr/>
          <p:nvPr/>
        </p:nvGrpSpPr>
        <p:grpSpPr>
          <a:xfrm>
            <a:off x="2728722" y="2690710"/>
            <a:ext cx="3815715" cy="3813048"/>
            <a:chOff x="2728722" y="2690710"/>
            <a:chExt cx="3815715" cy="3813048"/>
          </a:xfrm>
        </p:grpSpPr>
        <p:grpSp>
          <p:nvGrpSpPr>
            <p:cNvPr id="53" name="Group 52"/>
            <p:cNvGrpSpPr/>
            <p:nvPr/>
          </p:nvGrpSpPr>
          <p:grpSpPr>
            <a:xfrm>
              <a:off x="2729179" y="2695104"/>
              <a:ext cx="3813048" cy="3804993"/>
              <a:chOff x="2729179" y="2695104"/>
              <a:chExt cx="3813048" cy="3804993"/>
            </a:xfrm>
          </p:grpSpPr>
          <p:cxnSp>
            <p:nvCxnSpPr>
              <p:cNvPr id="65" name="Straight Connector 64"/>
              <p:cNvCxnSpPr/>
              <p:nvPr/>
            </p:nvCxnSpPr>
            <p:spPr>
              <a:xfrm>
                <a:off x="2729179" y="2695104"/>
                <a:ext cx="3813048"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p:cNvCxnSpPr/>
              <p:nvPr/>
            </p:nvCxnSpPr>
            <p:spPr>
              <a:xfrm>
                <a:off x="2729179" y="3645698"/>
                <a:ext cx="3813048"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9" name="Straight Connector 68"/>
              <p:cNvCxnSpPr/>
              <p:nvPr/>
            </p:nvCxnSpPr>
            <p:spPr>
              <a:xfrm>
                <a:off x="2729179" y="4591122"/>
                <a:ext cx="3813048"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p:cNvCxnSpPr/>
              <p:nvPr/>
            </p:nvCxnSpPr>
            <p:spPr>
              <a:xfrm>
                <a:off x="2729179" y="5541716"/>
                <a:ext cx="3813048"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73" name="Straight Connector 72"/>
              <p:cNvCxnSpPr/>
              <p:nvPr/>
            </p:nvCxnSpPr>
            <p:spPr>
              <a:xfrm>
                <a:off x="2729179" y="6500097"/>
                <a:ext cx="3813048"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54" name="Group 53"/>
            <p:cNvGrpSpPr/>
            <p:nvPr/>
          </p:nvGrpSpPr>
          <p:grpSpPr>
            <a:xfrm>
              <a:off x="2728722" y="2690710"/>
              <a:ext cx="3815715" cy="3813048"/>
              <a:chOff x="2728722" y="2690710"/>
              <a:chExt cx="3815715" cy="3813048"/>
            </a:xfrm>
          </p:grpSpPr>
          <p:cxnSp>
            <p:nvCxnSpPr>
              <p:cNvPr id="56" name="Straight Connector 55"/>
              <p:cNvCxnSpPr/>
              <p:nvPr/>
            </p:nvCxnSpPr>
            <p:spPr>
              <a:xfrm flipH="1">
                <a:off x="6541380" y="2690710"/>
                <a:ext cx="3057" cy="3813048"/>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8" name="Straight Connector 57"/>
              <p:cNvCxnSpPr/>
              <p:nvPr/>
            </p:nvCxnSpPr>
            <p:spPr>
              <a:xfrm flipH="1">
                <a:off x="5588127" y="2690710"/>
                <a:ext cx="3057" cy="3813048"/>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0" name="Straight Connector 59"/>
              <p:cNvCxnSpPr/>
              <p:nvPr/>
            </p:nvCxnSpPr>
            <p:spPr>
              <a:xfrm flipH="1">
                <a:off x="4632232" y="2690710"/>
                <a:ext cx="3057" cy="3813048"/>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2" name="Straight Connector 61"/>
              <p:cNvCxnSpPr/>
              <p:nvPr/>
            </p:nvCxnSpPr>
            <p:spPr>
              <a:xfrm flipH="1">
                <a:off x="3681739" y="2690710"/>
                <a:ext cx="3057" cy="3813048"/>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64" name="Straight Connector 63"/>
              <p:cNvCxnSpPr/>
              <p:nvPr/>
            </p:nvCxnSpPr>
            <p:spPr>
              <a:xfrm flipH="1">
                <a:off x="2728722" y="2690710"/>
                <a:ext cx="3057" cy="3813048"/>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grpSp>
      </p:grpSp>
      <p:sp>
        <p:nvSpPr>
          <p:cNvPr id="6" name="Content Placeholder 5"/>
          <p:cNvSpPr>
            <a:spLocks noGrp="1"/>
          </p:cNvSpPr>
          <p:nvPr>
            <p:ph idx="1"/>
          </p:nvPr>
        </p:nvSpPr>
        <p:spPr/>
        <p:txBody>
          <a:bodyPr/>
          <a:lstStyle/>
          <a:p>
            <a:r>
              <a:rPr lang="en-US"/>
              <a:t>Limit Surface Extraction</a:t>
            </a:r>
          </a:p>
          <a:p>
            <a:pPr lvl="1"/>
            <a:r>
              <a:rPr lang="en-US" smtClean="0"/>
              <a:t>Multigrid method</a:t>
            </a:r>
            <a:endParaRPr lang="en-US"/>
          </a:p>
        </p:txBody>
      </p:sp>
      <p:sp>
        <p:nvSpPr>
          <p:cNvPr id="7" name="Slide Number Placeholder 6"/>
          <p:cNvSpPr>
            <a:spLocks noGrp="1"/>
          </p:cNvSpPr>
          <p:nvPr>
            <p:ph type="sldNum" sz="quarter" idx="12"/>
          </p:nvPr>
        </p:nvSpPr>
        <p:spPr/>
        <p:txBody>
          <a:bodyPr/>
          <a:lstStyle/>
          <a:p>
            <a:fld id="{0C9D9FE6-5D08-3B48-9104-2B1B3E27A71F}" type="slidenum">
              <a:rPr lang="en-US" smtClean="0"/>
              <a:t>34</a:t>
            </a:fld>
            <a:endParaRPr lang="en-US"/>
          </a:p>
        </p:txBody>
      </p:sp>
    </p:spTree>
    <p:extLst>
      <p:ext uri="{BB962C8B-B14F-4D97-AF65-F5344CB8AC3E}">
        <p14:creationId xmlns:p14="http://schemas.microsoft.com/office/powerpoint/2010/main" val="38659141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figure_1.png"/>
          <p:cNvPicPr>
            <a:picLocks noChangeAspect="1"/>
          </p:cNvPicPr>
          <p:nvPr/>
        </p:nvPicPr>
        <p:blipFill rotWithShape="1">
          <a:blip r:embed="rId3">
            <a:extLst>
              <a:ext uri="{28A0092B-C50C-407E-A947-70E740481C1C}">
                <a14:useLocalDpi xmlns:a14="http://schemas.microsoft.com/office/drawing/2010/main" val="0"/>
              </a:ext>
            </a:extLst>
          </a:blip>
          <a:srcRect l="7476" t="5787" r="7474" b="6025"/>
          <a:stretch/>
        </p:blipFill>
        <p:spPr>
          <a:xfrm>
            <a:off x="2491207" y="2501809"/>
            <a:ext cx="4161587" cy="4183080"/>
          </a:xfrm>
          <a:prstGeom prst="rect">
            <a:avLst/>
          </a:prstGeom>
        </p:spPr>
      </p:pic>
      <p:sp>
        <p:nvSpPr>
          <p:cNvPr id="2" name="Title 1"/>
          <p:cNvSpPr>
            <a:spLocks noGrp="1"/>
          </p:cNvSpPr>
          <p:nvPr>
            <p:ph type="title"/>
          </p:nvPr>
        </p:nvSpPr>
        <p:spPr>
          <a:solidFill>
            <a:schemeClr val="accent1"/>
          </a:solidFill>
        </p:spPr>
        <p:txBody>
          <a:bodyPr>
            <a:normAutofit fontScale="90000"/>
          </a:bodyPr>
          <a:lstStyle/>
          <a:p>
            <a:r>
              <a:rPr lang="en-US"/>
              <a:t>Synthesize</a:t>
            </a:r>
            <a:r>
              <a:rPr lang="en-US" smtClean="0"/>
              <a:t>: State of the Art</a:t>
            </a:r>
            <a:endParaRPr lang="en-US"/>
          </a:p>
        </p:txBody>
      </p:sp>
      <p:grpSp>
        <p:nvGrpSpPr>
          <p:cNvPr id="10" name="Group 9"/>
          <p:cNvGrpSpPr/>
          <p:nvPr/>
        </p:nvGrpSpPr>
        <p:grpSpPr>
          <a:xfrm>
            <a:off x="2728722" y="2695104"/>
            <a:ext cx="3810381" cy="3804993"/>
            <a:chOff x="2728722" y="2695104"/>
            <a:chExt cx="3810381" cy="3804993"/>
          </a:xfrm>
        </p:grpSpPr>
        <p:sp>
          <p:nvSpPr>
            <p:cNvPr id="199" name="Rectangle 198"/>
            <p:cNvSpPr>
              <a:spLocks noChangeAspect="1"/>
            </p:cNvSpPr>
            <p:nvPr/>
          </p:nvSpPr>
          <p:spPr bwMode="auto">
            <a:xfrm>
              <a:off x="5583208" y="5070312"/>
              <a:ext cx="475488" cy="475488"/>
            </a:xfrm>
            <a:prstGeom prst="rect">
              <a:avLst/>
            </a:prstGeom>
            <a:solidFill>
              <a:srgbClr val="10253F">
                <a:alpha val="70000"/>
              </a:srgb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85" name="Rectangle 184"/>
            <p:cNvSpPr>
              <a:spLocks noChangeAspect="1"/>
            </p:cNvSpPr>
            <p:nvPr/>
          </p:nvSpPr>
          <p:spPr bwMode="auto">
            <a:xfrm>
              <a:off x="2728722" y="3165524"/>
              <a:ext cx="475488" cy="475488"/>
            </a:xfrm>
            <a:prstGeom prst="rect">
              <a:avLst/>
            </a:prstGeom>
            <a:solidFill>
              <a:srgbClr val="10253F">
                <a:alpha val="70000"/>
              </a:srgb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86" name="Rectangle 185"/>
            <p:cNvSpPr>
              <a:spLocks noChangeAspect="1"/>
            </p:cNvSpPr>
            <p:nvPr/>
          </p:nvSpPr>
          <p:spPr bwMode="auto">
            <a:xfrm>
              <a:off x="3207149" y="3165524"/>
              <a:ext cx="475488" cy="475488"/>
            </a:xfrm>
            <a:prstGeom prst="rect">
              <a:avLst/>
            </a:prstGeom>
            <a:solidFill>
              <a:srgbClr val="10253F">
                <a:alpha val="70000"/>
              </a:srgb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87" name="Rectangle 186"/>
            <p:cNvSpPr>
              <a:spLocks noChangeAspect="1"/>
            </p:cNvSpPr>
            <p:nvPr/>
          </p:nvSpPr>
          <p:spPr bwMode="auto">
            <a:xfrm>
              <a:off x="3681739" y="3165524"/>
              <a:ext cx="475488" cy="475488"/>
            </a:xfrm>
            <a:prstGeom prst="rect">
              <a:avLst/>
            </a:prstGeom>
            <a:solidFill>
              <a:srgbClr val="10253F">
                <a:alpha val="70000"/>
              </a:srgb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88" name="Rectangle 187"/>
            <p:cNvSpPr>
              <a:spLocks noChangeAspect="1"/>
            </p:cNvSpPr>
            <p:nvPr/>
          </p:nvSpPr>
          <p:spPr bwMode="auto">
            <a:xfrm>
              <a:off x="4158574" y="3165524"/>
              <a:ext cx="475488" cy="475488"/>
            </a:xfrm>
            <a:prstGeom prst="rect">
              <a:avLst/>
            </a:prstGeom>
            <a:solidFill>
              <a:srgbClr val="10253F">
                <a:alpha val="70000"/>
              </a:srgb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89" name="Rectangle 188"/>
            <p:cNvSpPr>
              <a:spLocks noChangeAspect="1"/>
            </p:cNvSpPr>
            <p:nvPr/>
          </p:nvSpPr>
          <p:spPr bwMode="auto">
            <a:xfrm>
              <a:off x="4632232" y="3165524"/>
              <a:ext cx="475488" cy="475488"/>
            </a:xfrm>
            <a:prstGeom prst="rect">
              <a:avLst/>
            </a:prstGeom>
            <a:solidFill>
              <a:srgbClr val="10253F">
                <a:alpha val="70000"/>
              </a:srgb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90" name="Rectangle 189"/>
            <p:cNvSpPr>
              <a:spLocks noChangeAspect="1"/>
            </p:cNvSpPr>
            <p:nvPr/>
          </p:nvSpPr>
          <p:spPr bwMode="auto">
            <a:xfrm>
              <a:off x="5101370" y="3165524"/>
              <a:ext cx="475488" cy="475488"/>
            </a:xfrm>
            <a:prstGeom prst="rect">
              <a:avLst/>
            </a:prstGeom>
            <a:solidFill>
              <a:srgbClr val="10253F">
                <a:alpha val="70000"/>
              </a:srgb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91" name="Rectangle 190"/>
            <p:cNvSpPr>
              <a:spLocks noChangeAspect="1"/>
            </p:cNvSpPr>
            <p:nvPr/>
          </p:nvSpPr>
          <p:spPr bwMode="auto">
            <a:xfrm>
              <a:off x="5101370" y="2695104"/>
              <a:ext cx="475488" cy="475488"/>
            </a:xfrm>
            <a:prstGeom prst="rect">
              <a:avLst/>
            </a:prstGeom>
            <a:solidFill>
              <a:srgbClr val="10253F">
                <a:alpha val="70000"/>
              </a:srgb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92" name="Rectangle 191"/>
            <p:cNvSpPr>
              <a:spLocks noChangeAspect="1"/>
            </p:cNvSpPr>
            <p:nvPr/>
          </p:nvSpPr>
          <p:spPr bwMode="auto">
            <a:xfrm>
              <a:off x="5583208" y="2695104"/>
              <a:ext cx="475488" cy="475488"/>
            </a:xfrm>
            <a:prstGeom prst="rect">
              <a:avLst/>
            </a:prstGeom>
            <a:solidFill>
              <a:srgbClr val="10253F">
                <a:alpha val="70000"/>
              </a:srgb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93" name="Rectangle 192"/>
            <p:cNvSpPr>
              <a:spLocks noChangeAspect="1"/>
            </p:cNvSpPr>
            <p:nvPr/>
          </p:nvSpPr>
          <p:spPr bwMode="auto">
            <a:xfrm>
              <a:off x="5583208" y="3165524"/>
              <a:ext cx="475488" cy="475488"/>
            </a:xfrm>
            <a:prstGeom prst="rect">
              <a:avLst/>
            </a:prstGeom>
            <a:solidFill>
              <a:srgbClr val="10253F">
                <a:alpha val="70000"/>
              </a:srgb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94" name="Rectangle 193"/>
            <p:cNvSpPr>
              <a:spLocks noChangeAspect="1"/>
            </p:cNvSpPr>
            <p:nvPr/>
          </p:nvSpPr>
          <p:spPr bwMode="auto">
            <a:xfrm>
              <a:off x="6063615" y="3165524"/>
              <a:ext cx="475488" cy="475488"/>
            </a:xfrm>
            <a:prstGeom prst="rect">
              <a:avLst/>
            </a:prstGeom>
            <a:solidFill>
              <a:srgbClr val="10253F">
                <a:alpha val="70000"/>
              </a:srgb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95" name="Rectangle 194"/>
            <p:cNvSpPr>
              <a:spLocks noChangeAspect="1"/>
            </p:cNvSpPr>
            <p:nvPr/>
          </p:nvSpPr>
          <p:spPr bwMode="auto">
            <a:xfrm>
              <a:off x="6063615" y="3645698"/>
              <a:ext cx="475488" cy="475488"/>
            </a:xfrm>
            <a:prstGeom prst="rect">
              <a:avLst/>
            </a:prstGeom>
            <a:solidFill>
              <a:srgbClr val="10253F">
                <a:alpha val="70000"/>
              </a:srgb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96" name="Rectangle 195"/>
            <p:cNvSpPr>
              <a:spLocks noChangeAspect="1"/>
            </p:cNvSpPr>
            <p:nvPr/>
          </p:nvSpPr>
          <p:spPr bwMode="auto">
            <a:xfrm>
              <a:off x="5583208" y="3645698"/>
              <a:ext cx="475488" cy="475488"/>
            </a:xfrm>
            <a:prstGeom prst="rect">
              <a:avLst/>
            </a:prstGeom>
            <a:solidFill>
              <a:srgbClr val="10253F">
                <a:alpha val="70000"/>
              </a:srgb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97" name="Rectangle 196"/>
            <p:cNvSpPr>
              <a:spLocks noChangeAspect="1"/>
            </p:cNvSpPr>
            <p:nvPr/>
          </p:nvSpPr>
          <p:spPr bwMode="auto">
            <a:xfrm>
              <a:off x="5583208" y="4121186"/>
              <a:ext cx="475488" cy="475488"/>
            </a:xfrm>
            <a:prstGeom prst="rect">
              <a:avLst/>
            </a:prstGeom>
            <a:solidFill>
              <a:srgbClr val="10253F">
                <a:alpha val="70000"/>
              </a:srgb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98" name="Rectangle 197"/>
            <p:cNvSpPr>
              <a:spLocks noChangeAspect="1"/>
            </p:cNvSpPr>
            <p:nvPr/>
          </p:nvSpPr>
          <p:spPr bwMode="auto">
            <a:xfrm>
              <a:off x="5583208" y="4591122"/>
              <a:ext cx="475488" cy="475488"/>
            </a:xfrm>
            <a:prstGeom prst="rect">
              <a:avLst/>
            </a:prstGeom>
            <a:solidFill>
              <a:srgbClr val="10253F">
                <a:alpha val="70000"/>
              </a:srgb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200" name="Rectangle 199"/>
            <p:cNvSpPr>
              <a:spLocks noChangeAspect="1"/>
            </p:cNvSpPr>
            <p:nvPr/>
          </p:nvSpPr>
          <p:spPr bwMode="auto">
            <a:xfrm>
              <a:off x="5583208" y="5541716"/>
              <a:ext cx="475488" cy="475488"/>
            </a:xfrm>
            <a:prstGeom prst="rect">
              <a:avLst/>
            </a:prstGeom>
            <a:solidFill>
              <a:srgbClr val="10253F">
                <a:alpha val="70000"/>
              </a:srgb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201" name="Rectangle 200"/>
            <p:cNvSpPr>
              <a:spLocks noChangeAspect="1"/>
            </p:cNvSpPr>
            <p:nvPr/>
          </p:nvSpPr>
          <p:spPr bwMode="auto">
            <a:xfrm>
              <a:off x="5583208" y="6024609"/>
              <a:ext cx="475488" cy="475488"/>
            </a:xfrm>
            <a:prstGeom prst="rect">
              <a:avLst/>
            </a:prstGeom>
            <a:solidFill>
              <a:srgbClr val="10253F">
                <a:alpha val="70000"/>
              </a:srgb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202" name="Rectangle 201"/>
            <p:cNvSpPr>
              <a:spLocks noChangeAspect="1"/>
            </p:cNvSpPr>
            <p:nvPr/>
          </p:nvSpPr>
          <p:spPr bwMode="auto">
            <a:xfrm>
              <a:off x="5101370" y="6024609"/>
              <a:ext cx="475488" cy="475488"/>
            </a:xfrm>
            <a:prstGeom prst="rect">
              <a:avLst/>
            </a:prstGeom>
            <a:solidFill>
              <a:srgbClr val="10253F">
                <a:alpha val="70000"/>
              </a:srgb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203" name="Rectangle 202"/>
            <p:cNvSpPr>
              <a:spLocks noChangeAspect="1"/>
            </p:cNvSpPr>
            <p:nvPr/>
          </p:nvSpPr>
          <p:spPr bwMode="auto">
            <a:xfrm>
              <a:off x="5101370" y="5541716"/>
              <a:ext cx="475488" cy="475488"/>
            </a:xfrm>
            <a:prstGeom prst="rect">
              <a:avLst/>
            </a:prstGeom>
            <a:solidFill>
              <a:srgbClr val="10253F">
                <a:alpha val="70000"/>
              </a:srgb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204" name="Rectangle 203"/>
            <p:cNvSpPr>
              <a:spLocks noChangeAspect="1"/>
            </p:cNvSpPr>
            <p:nvPr/>
          </p:nvSpPr>
          <p:spPr bwMode="auto">
            <a:xfrm>
              <a:off x="4632232" y="5541716"/>
              <a:ext cx="475488" cy="475488"/>
            </a:xfrm>
            <a:prstGeom prst="rect">
              <a:avLst/>
            </a:prstGeom>
            <a:solidFill>
              <a:srgbClr val="10253F">
                <a:alpha val="70000"/>
              </a:srgb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205" name="Rectangle 204"/>
            <p:cNvSpPr>
              <a:spLocks noChangeAspect="1"/>
            </p:cNvSpPr>
            <p:nvPr/>
          </p:nvSpPr>
          <p:spPr bwMode="auto">
            <a:xfrm>
              <a:off x="5101370" y="5070312"/>
              <a:ext cx="475488" cy="475488"/>
            </a:xfrm>
            <a:prstGeom prst="rect">
              <a:avLst/>
            </a:prstGeom>
            <a:solidFill>
              <a:srgbClr val="10253F">
                <a:alpha val="70000"/>
              </a:srgb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206" name="Rectangle 205"/>
            <p:cNvSpPr>
              <a:spLocks noChangeAspect="1"/>
            </p:cNvSpPr>
            <p:nvPr/>
          </p:nvSpPr>
          <p:spPr bwMode="auto">
            <a:xfrm>
              <a:off x="4632232" y="5070312"/>
              <a:ext cx="475488" cy="475488"/>
            </a:xfrm>
            <a:prstGeom prst="rect">
              <a:avLst/>
            </a:prstGeom>
            <a:solidFill>
              <a:srgbClr val="10253F">
                <a:alpha val="70000"/>
              </a:srgb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207" name="Rectangle 206"/>
            <p:cNvSpPr>
              <a:spLocks noChangeAspect="1"/>
            </p:cNvSpPr>
            <p:nvPr/>
          </p:nvSpPr>
          <p:spPr bwMode="auto">
            <a:xfrm>
              <a:off x="5101370" y="4591122"/>
              <a:ext cx="475488" cy="475488"/>
            </a:xfrm>
            <a:prstGeom prst="rect">
              <a:avLst/>
            </a:prstGeom>
            <a:solidFill>
              <a:srgbClr val="10253F">
                <a:alpha val="70000"/>
              </a:srgb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209" name="Rectangle 208"/>
            <p:cNvSpPr>
              <a:spLocks noChangeAspect="1"/>
            </p:cNvSpPr>
            <p:nvPr/>
          </p:nvSpPr>
          <p:spPr bwMode="auto">
            <a:xfrm>
              <a:off x="5101370" y="4121186"/>
              <a:ext cx="475488" cy="475488"/>
            </a:xfrm>
            <a:prstGeom prst="rect">
              <a:avLst/>
            </a:prstGeom>
            <a:solidFill>
              <a:srgbClr val="10253F">
                <a:alpha val="70000"/>
              </a:srgb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210" name="Rectangle 209"/>
            <p:cNvSpPr>
              <a:spLocks noChangeAspect="1"/>
            </p:cNvSpPr>
            <p:nvPr/>
          </p:nvSpPr>
          <p:spPr bwMode="auto">
            <a:xfrm>
              <a:off x="5101370" y="3645698"/>
              <a:ext cx="475488" cy="475488"/>
            </a:xfrm>
            <a:prstGeom prst="rect">
              <a:avLst/>
            </a:prstGeom>
            <a:solidFill>
              <a:srgbClr val="10253F">
                <a:alpha val="70000"/>
              </a:srgb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211" name="Rectangle 210"/>
            <p:cNvSpPr>
              <a:spLocks noChangeAspect="1"/>
            </p:cNvSpPr>
            <p:nvPr/>
          </p:nvSpPr>
          <p:spPr bwMode="auto">
            <a:xfrm>
              <a:off x="4632232" y="3645698"/>
              <a:ext cx="475488" cy="475488"/>
            </a:xfrm>
            <a:prstGeom prst="rect">
              <a:avLst/>
            </a:prstGeom>
            <a:solidFill>
              <a:srgbClr val="10253F">
                <a:alpha val="70000"/>
              </a:srgb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212" name="Rectangle 211"/>
            <p:cNvSpPr>
              <a:spLocks noChangeAspect="1"/>
            </p:cNvSpPr>
            <p:nvPr/>
          </p:nvSpPr>
          <p:spPr bwMode="auto">
            <a:xfrm>
              <a:off x="4158574" y="3645698"/>
              <a:ext cx="475488" cy="475488"/>
            </a:xfrm>
            <a:prstGeom prst="rect">
              <a:avLst/>
            </a:prstGeom>
            <a:solidFill>
              <a:srgbClr val="10253F">
                <a:alpha val="70000"/>
              </a:srgb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213" name="Rectangle 212"/>
            <p:cNvSpPr>
              <a:spLocks noChangeAspect="1"/>
            </p:cNvSpPr>
            <p:nvPr/>
          </p:nvSpPr>
          <p:spPr bwMode="auto">
            <a:xfrm>
              <a:off x="3681739" y="3645698"/>
              <a:ext cx="475488" cy="475488"/>
            </a:xfrm>
            <a:prstGeom prst="rect">
              <a:avLst/>
            </a:prstGeom>
            <a:solidFill>
              <a:srgbClr val="10253F">
                <a:alpha val="70000"/>
              </a:srgb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214" name="Rectangle 213"/>
            <p:cNvSpPr>
              <a:spLocks noChangeAspect="1"/>
            </p:cNvSpPr>
            <p:nvPr/>
          </p:nvSpPr>
          <p:spPr bwMode="auto">
            <a:xfrm>
              <a:off x="3207149" y="3645698"/>
              <a:ext cx="475488" cy="475488"/>
            </a:xfrm>
            <a:prstGeom prst="rect">
              <a:avLst/>
            </a:prstGeom>
            <a:solidFill>
              <a:srgbClr val="10253F">
                <a:alpha val="70000"/>
              </a:srgb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215" name="Rectangle 214"/>
            <p:cNvSpPr>
              <a:spLocks noChangeAspect="1"/>
            </p:cNvSpPr>
            <p:nvPr/>
          </p:nvSpPr>
          <p:spPr bwMode="auto">
            <a:xfrm>
              <a:off x="2728722" y="3645698"/>
              <a:ext cx="475488" cy="475488"/>
            </a:xfrm>
            <a:prstGeom prst="rect">
              <a:avLst/>
            </a:prstGeom>
            <a:solidFill>
              <a:srgbClr val="10253F">
                <a:alpha val="70000"/>
              </a:srgb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216" name="Rectangle 215"/>
            <p:cNvSpPr>
              <a:spLocks noChangeAspect="1"/>
            </p:cNvSpPr>
            <p:nvPr/>
          </p:nvSpPr>
          <p:spPr bwMode="auto">
            <a:xfrm>
              <a:off x="3207149" y="5070312"/>
              <a:ext cx="475488" cy="475488"/>
            </a:xfrm>
            <a:prstGeom prst="rect">
              <a:avLst/>
            </a:prstGeom>
            <a:solidFill>
              <a:srgbClr val="10253F">
                <a:alpha val="70000"/>
              </a:srgb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217" name="Rectangle 216"/>
            <p:cNvSpPr>
              <a:spLocks noChangeAspect="1"/>
            </p:cNvSpPr>
            <p:nvPr/>
          </p:nvSpPr>
          <p:spPr bwMode="auto">
            <a:xfrm>
              <a:off x="2728722" y="5070312"/>
              <a:ext cx="475488" cy="475488"/>
            </a:xfrm>
            <a:prstGeom prst="rect">
              <a:avLst/>
            </a:prstGeom>
            <a:solidFill>
              <a:srgbClr val="10253F">
                <a:alpha val="70000"/>
              </a:srgb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218" name="Rectangle 217"/>
            <p:cNvSpPr>
              <a:spLocks noChangeAspect="1"/>
            </p:cNvSpPr>
            <p:nvPr/>
          </p:nvSpPr>
          <p:spPr bwMode="auto">
            <a:xfrm>
              <a:off x="2728722" y="5541716"/>
              <a:ext cx="475488" cy="475488"/>
            </a:xfrm>
            <a:prstGeom prst="rect">
              <a:avLst/>
            </a:prstGeom>
            <a:solidFill>
              <a:srgbClr val="10253F">
                <a:alpha val="70000"/>
              </a:srgb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219" name="Rectangle 218"/>
            <p:cNvSpPr>
              <a:spLocks noChangeAspect="1"/>
            </p:cNvSpPr>
            <p:nvPr/>
          </p:nvSpPr>
          <p:spPr bwMode="auto">
            <a:xfrm>
              <a:off x="3207149" y="5541716"/>
              <a:ext cx="475488" cy="475488"/>
            </a:xfrm>
            <a:prstGeom prst="rect">
              <a:avLst/>
            </a:prstGeom>
            <a:solidFill>
              <a:srgbClr val="10253F">
                <a:alpha val="70000"/>
              </a:srgb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220" name="Rectangle 219"/>
            <p:cNvSpPr>
              <a:spLocks noChangeAspect="1"/>
            </p:cNvSpPr>
            <p:nvPr/>
          </p:nvSpPr>
          <p:spPr bwMode="auto">
            <a:xfrm>
              <a:off x="3681739" y="5070312"/>
              <a:ext cx="475488" cy="475488"/>
            </a:xfrm>
            <a:prstGeom prst="rect">
              <a:avLst/>
            </a:prstGeom>
            <a:solidFill>
              <a:srgbClr val="10253F">
                <a:alpha val="70000"/>
              </a:srgb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221" name="Rectangle 220"/>
            <p:cNvSpPr>
              <a:spLocks noChangeAspect="1"/>
            </p:cNvSpPr>
            <p:nvPr/>
          </p:nvSpPr>
          <p:spPr bwMode="auto">
            <a:xfrm>
              <a:off x="3681739" y="5541716"/>
              <a:ext cx="475488" cy="475488"/>
            </a:xfrm>
            <a:prstGeom prst="rect">
              <a:avLst/>
            </a:prstGeom>
            <a:solidFill>
              <a:srgbClr val="10253F">
                <a:alpha val="70000"/>
              </a:srgb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222" name="Rectangle 221"/>
            <p:cNvSpPr>
              <a:spLocks noChangeAspect="1"/>
            </p:cNvSpPr>
            <p:nvPr/>
          </p:nvSpPr>
          <p:spPr bwMode="auto">
            <a:xfrm>
              <a:off x="4158574" y="5070312"/>
              <a:ext cx="475488" cy="475488"/>
            </a:xfrm>
            <a:prstGeom prst="rect">
              <a:avLst/>
            </a:prstGeom>
            <a:solidFill>
              <a:srgbClr val="10253F">
                <a:alpha val="70000"/>
              </a:srgb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223" name="Rectangle 222"/>
            <p:cNvSpPr>
              <a:spLocks noChangeAspect="1"/>
            </p:cNvSpPr>
            <p:nvPr/>
          </p:nvSpPr>
          <p:spPr bwMode="auto">
            <a:xfrm>
              <a:off x="4158574" y="5541716"/>
              <a:ext cx="475488" cy="475488"/>
            </a:xfrm>
            <a:prstGeom prst="rect">
              <a:avLst/>
            </a:prstGeom>
            <a:solidFill>
              <a:srgbClr val="10253F">
                <a:alpha val="70000"/>
              </a:srgb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grpSp>
      <p:grpSp>
        <p:nvGrpSpPr>
          <p:cNvPr id="9" name="Group 8"/>
          <p:cNvGrpSpPr/>
          <p:nvPr/>
        </p:nvGrpSpPr>
        <p:grpSpPr>
          <a:xfrm>
            <a:off x="2728722" y="2690710"/>
            <a:ext cx="3815715" cy="3813048"/>
            <a:chOff x="2728722" y="2690710"/>
            <a:chExt cx="3815715" cy="3813048"/>
          </a:xfrm>
        </p:grpSpPr>
        <p:grpSp>
          <p:nvGrpSpPr>
            <p:cNvPr id="6" name="Group 5"/>
            <p:cNvGrpSpPr/>
            <p:nvPr/>
          </p:nvGrpSpPr>
          <p:grpSpPr>
            <a:xfrm>
              <a:off x="2729179" y="2695104"/>
              <a:ext cx="3813048" cy="3804993"/>
              <a:chOff x="2729179" y="2695104"/>
              <a:chExt cx="3813048" cy="3804993"/>
            </a:xfrm>
          </p:grpSpPr>
          <p:cxnSp>
            <p:nvCxnSpPr>
              <p:cNvPr id="152" name="Straight Connector 151"/>
              <p:cNvCxnSpPr/>
              <p:nvPr/>
            </p:nvCxnSpPr>
            <p:spPr>
              <a:xfrm>
                <a:off x="2729179" y="2695104"/>
                <a:ext cx="3813048"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56" name="Straight Connector 155"/>
              <p:cNvCxnSpPr/>
              <p:nvPr/>
            </p:nvCxnSpPr>
            <p:spPr>
              <a:xfrm>
                <a:off x="2729179" y="3165524"/>
                <a:ext cx="3813048"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60" name="Straight Connector 159"/>
              <p:cNvCxnSpPr/>
              <p:nvPr/>
            </p:nvCxnSpPr>
            <p:spPr>
              <a:xfrm>
                <a:off x="2729179" y="3645698"/>
                <a:ext cx="3813048"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64" name="Straight Connector 163"/>
              <p:cNvCxnSpPr/>
              <p:nvPr/>
            </p:nvCxnSpPr>
            <p:spPr>
              <a:xfrm>
                <a:off x="2729179" y="4121186"/>
                <a:ext cx="3813048"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68" name="Straight Connector 167"/>
              <p:cNvCxnSpPr/>
              <p:nvPr/>
            </p:nvCxnSpPr>
            <p:spPr>
              <a:xfrm>
                <a:off x="2729179" y="4591122"/>
                <a:ext cx="3813048"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72" name="Straight Connector 171"/>
              <p:cNvCxnSpPr/>
              <p:nvPr/>
            </p:nvCxnSpPr>
            <p:spPr>
              <a:xfrm>
                <a:off x="2729179" y="5070312"/>
                <a:ext cx="3813048"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76" name="Straight Connector 175"/>
              <p:cNvCxnSpPr/>
              <p:nvPr/>
            </p:nvCxnSpPr>
            <p:spPr>
              <a:xfrm>
                <a:off x="2729179" y="5541716"/>
                <a:ext cx="3813048"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80" name="Straight Connector 179"/>
              <p:cNvCxnSpPr/>
              <p:nvPr/>
            </p:nvCxnSpPr>
            <p:spPr>
              <a:xfrm>
                <a:off x="2729179" y="6024609"/>
                <a:ext cx="3813048"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84" name="Straight Connector 183"/>
              <p:cNvCxnSpPr/>
              <p:nvPr/>
            </p:nvCxnSpPr>
            <p:spPr>
              <a:xfrm>
                <a:off x="2729179" y="6500097"/>
                <a:ext cx="3813048"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8" name="Group 7"/>
            <p:cNvGrpSpPr/>
            <p:nvPr/>
          </p:nvGrpSpPr>
          <p:grpSpPr>
            <a:xfrm>
              <a:off x="2728722" y="2690710"/>
              <a:ext cx="3815715" cy="3813048"/>
              <a:chOff x="2728722" y="2690710"/>
              <a:chExt cx="3815715" cy="3813048"/>
            </a:xfrm>
          </p:grpSpPr>
          <p:cxnSp>
            <p:nvCxnSpPr>
              <p:cNvPr id="119" name="Straight Connector 118"/>
              <p:cNvCxnSpPr/>
              <p:nvPr/>
            </p:nvCxnSpPr>
            <p:spPr>
              <a:xfrm flipH="1">
                <a:off x="6541380" y="2690710"/>
                <a:ext cx="3057" cy="3813048"/>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p:cNvCxnSpPr/>
              <p:nvPr/>
            </p:nvCxnSpPr>
            <p:spPr>
              <a:xfrm flipH="1">
                <a:off x="6063615" y="2690710"/>
                <a:ext cx="3057" cy="3813048"/>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7" name="Straight Connector 126"/>
              <p:cNvCxnSpPr/>
              <p:nvPr/>
            </p:nvCxnSpPr>
            <p:spPr>
              <a:xfrm flipH="1">
                <a:off x="5583208" y="2690710"/>
                <a:ext cx="3057" cy="3813048"/>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1" name="Straight Connector 130"/>
              <p:cNvCxnSpPr/>
              <p:nvPr/>
            </p:nvCxnSpPr>
            <p:spPr>
              <a:xfrm flipH="1">
                <a:off x="5101370" y="2690710"/>
                <a:ext cx="3057" cy="3813048"/>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5" name="Straight Connector 134"/>
              <p:cNvCxnSpPr/>
              <p:nvPr/>
            </p:nvCxnSpPr>
            <p:spPr>
              <a:xfrm flipH="1">
                <a:off x="4632232" y="2690710"/>
                <a:ext cx="3057" cy="3813048"/>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9" name="Straight Connector 138"/>
              <p:cNvCxnSpPr/>
              <p:nvPr/>
            </p:nvCxnSpPr>
            <p:spPr>
              <a:xfrm flipH="1">
                <a:off x="4158574" y="2690710"/>
                <a:ext cx="3057" cy="3813048"/>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p:cNvCxnSpPr/>
              <p:nvPr/>
            </p:nvCxnSpPr>
            <p:spPr>
              <a:xfrm flipH="1">
                <a:off x="3681739" y="2690710"/>
                <a:ext cx="3057" cy="3813048"/>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47" name="Straight Connector 146"/>
              <p:cNvCxnSpPr/>
              <p:nvPr/>
            </p:nvCxnSpPr>
            <p:spPr>
              <a:xfrm flipH="1">
                <a:off x="3207149" y="2690710"/>
                <a:ext cx="3057" cy="3813048"/>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51" name="Straight Connector 150"/>
              <p:cNvCxnSpPr/>
              <p:nvPr/>
            </p:nvCxnSpPr>
            <p:spPr>
              <a:xfrm flipH="1">
                <a:off x="2728722" y="2690710"/>
                <a:ext cx="3057" cy="3813048"/>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grpSp>
      </p:grpSp>
      <p:sp>
        <p:nvSpPr>
          <p:cNvPr id="64" name="Content Placeholder 5"/>
          <p:cNvSpPr>
            <a:spLocks noGrp="1"/>
          </p:cNvSpPr>
          <p:nvPr>
            <p:ph idx="1"/>
          </p:nvPr>
        </p:nvSpPr>
        <p:spPr>
          <a:xfrm>
            <a:off x="0" y="704852"/>
            <a:ext cx="9144000" cy="5421312"/>
          </a:xfrm>
        </p:spPr>
        <p:txBody>
          <a:bodyPr/>
          <a:lstStyle/>
          <a:p>
            <a:r>
              <a:rPr lang="en-US"/>
              <a:t>Limit Surface Extraction</a:t>
            </a:r>
          </a:p>
          <a:p>
            <a:pPr lvl="1"/>
            <a:r>
              <a:rPr lang="en-US" smtClean="0"/>
              <a:t>Multigrid method</a:t>
            </a:r>
            <a:endParaRPr lang="en-US"/>
          </a:p>
        </p:txBody>
      </p:sp>
      <p:sp>
        <p:nvSpPr>
          <p:cNvPr id="3" name="Slide Number Placeholder 2"/>
          <p:cNvSpPr>
            <a:spLocks noGrp="1"/>
          </p:cNvSpPr>
          <p:nvPr>
            <p:ph type="sldNum" sz="quarter" idx="12"/>
          </p:nvPr>
        </p:nvSpPr>
        <p:spPr/>
        <p:txBody>
          <a:bodyPr/>
          <a:lstStyle/>
          <a:p>
            <a:fld id="{0C9D9FE6-5D08-3B48-9104-2B1B3E27A71F}" type="slidenum">
              <a:rPr lang="en-US" smtClean="0"/>
              <a:t>35</a:t>
            </a:fld>
            <a:endParaRPr lang="en-US"/>
          </a:p>
        </p:txBody>
      </p:sp>
    </p:spTree>
    <p:extLst>
      <p:ext uri="{BB962C8B-B14F-4D97-AF65-F5344CB8AC3E}">
        <p14:creationId xmlns:p14="http://schemas.microsoft.com/office/powerpoint/2010/main" val="24362284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figure_1.png"/>
          <p:cNvPicPr>
            <a:picLocks noChangeAspect="1"/>
          </p:cNvPicPr>
          <p:nvPr/>
        </p:nvPicPr>
        <p:blipFill rotWithShape="1">
          <a:blip r:embed="rId3">
            <a:extLst>
              <a:ext uri="{28A0092B-C50C-407E-A947-70E740481C1C}">
                <a14:useLocalDpi xmlns:a14="http://schemas.microsoft.com/office/drawing/2010/main" val="0"/>
              </a:ext>
            </a:extLst>
          </a:blip>
          <a:srcRect l="7476" t="5787" r="7474" b="6025"/>
          <a:stretch/>
        </p:blipFill>
        <p:spPr>
          <a:xfrm>
            <a:off x="2491207" y="2501809"/>
            <a:ext cx="4161587" cy="4183080"/>
          </a:xfrm>
          <a:prstGeom prst="rect">
            <a:avLst/>
          </a:prstGeom>
        </p:spPr>
      </p:pic>
      <p:sp>
        <p:nvSpPr>
          <p:cNvPr id="2" name="Title 1"/>
          <p:cNvSpPr>
            <a:spLocks noGrp="1"/>
          </p:cNvSpPr>
          <p:nvPr>
            <p:ph type="title"/>
          </p:nvPr>
        </p:nvSpPr>
        <p:spPr>
          <a:solidFill>
            <a:schemeClr val="accent1"/>
          </a:solidFill>
        </p:spPr>
        <p:txBody>
          <a:bodyPr>
            <a:normAutofit fontScale="90000"/>
          </a:bodyPr>
          <a:lstStyle/>
          <a:p>
            <a:r>
              <a:rPr lang="en-US"/>
              <a:t>Synthesize</a:t>
            </a:r>
            <a:r>
              <a:rPr lang="en-US" smtClean="0"/>
              <a:t>: State of the Art</a:t>
            </a:r>
            <a:endParaRPr lang="en-US"/>
          </a:p>
        </p:txBody>
      </p:sp>
      <p:grpSp>
        <p:nvGrpSpPr>
          <p:cNvPr id="116" name="Group 115"/>
          <p:cNvGrpSpPr/>
          <p:nvPr/>
        </p:nvGrpSpPr>
        <p:grpSpPr>
          <a:xfrm>
            <a:off x="2728722" y="2690710"/>
            <a:ext cx="3815715" cy="3813048"/>
            <a:chOff x="2728722" y="2690710"/>
            <a:chExt cx="3815715" cy="3813048"/>
          </a:xfrm>
        </p:grpSpPr>
        <p:grpSp>
          <p:nvGrpSpPr>
            <p:cNvPr id="117" name="Group 116"/>
            <p:cNvGrpSpPr/>
            <p:nvPr/>
          </p:nvGrpSpPr>
          <p:grpSpPr>
            <a:xfrm>
              <a:off x="2729179" y="2695104"/>
              <a:ext cx="3813048" cy="3804993"/>
              <a:chOff x="2729179" y="2695104"/>
              <a:chExt cx="3813048" cy="3804993"/>
            </a:xfrm>
          </p:grpSpPr>
          <p:cxnSp>
            <p:nvCxnSpPr>
              <p:cNvPr id="152" name="Straight Connector 151"/>
              <p:cNvCxnSpPr/>
              <p:nvPr/>
            </p:nvCxnSpPr>
            <p:spPr>
              <a:xfrm>
                <a:off x="2729179" y="2695104"/>
                <a:ext cx="3813048"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54" name="Straight Connector 153"/>
              <p:cNvCxnSpPr>
                <a:stCxn id="96" idx="1"/>
                <a:endCxn id="97" idx="3"/>
              </p:cNvCxnSpPr>
              <p:nvPr/>
            </p:nvCxnSpPr>
            <p:spPr>
              <a:xfrm>
                <a:off x="5101370" y="2932848"/>
                <a:ext cx="957326"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56" name="Straight Connector 155"/>
              <p:cNvCxnSpPr/>
              <p:nvPr/>
            </p:nvCxnSpPr>
            <p:spPr>
              <a:xfrm>
                <a:off x="2729179" y="3170592"/>
                <a:ext cx="3813048"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58" name="Straight Connector 157"/>
              <p:cNvCxnSpPr/>
              <p:nvPr/>
            </p:nvCxnSpPr>
            <p:spPr>
              <a:xfrm>
                <a:off x="2729179" y="3407954"/>
                <a:ext cx="3813048"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60" name="Straight Connector 159"/>
              <p:cNvCxnSpPr/>
              <p:nvPr/>
            </p:nvCxnSpPr>
            <p:spPr>
              <a:xfrm>
                <a:off x="2729179" y="3645698"/>
                <a:ext cx="3813048"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62" name="Straight Connector 161"/>
              <p:cNvCxnSpPr/>
              <p:nvPr/>
            </p:nvCxnSpPr>
            <p:spPr>
              <a:xfrm>
                <a:off x="2729179" y="3883442"/>
                <a:ext cx="3813048"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64" name="Straight Connector 163"/>
              <p:cNvCxnSpPr/>
              <p:nvPr/>
            </p:nvCxnSpPr>
            <p:spPr>
              <a:xfrm>
                <a:off x="2729179" y="4121186"/>
                <a:ext cx="3813048"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66" name="Straight Connector 165"/>
              <p:cNvCxnSpPr>
                <a:stCxn id="112" idx="1"/>
                <a:endCxn id="102" idx="3"/>
              </p:cNvCxnSpPr>
              <p:nvPr/>
            </p:nvCxnSpPr>
            <p:spPr>
              <a:xfrm>
                <a:off x="5101370" y="4358930"/>
                <a:ext cx="957326"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68" name="Straight Connector 167"/>
              <p:cNvCxnSpPr/>
              <p:nvPr/>
            </p:nvCxnSpPr>
            <p:spPr>
              <a:xfrm>
                <a:off x="2729179" y="4591122"/>
                <a:ext cx="3813048"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70" name="Straight Connector 169"/>
              <p:cNvCxnSpPr>
                <a:stCxn id="111" idx="1"/>
                <a:endCxn id="103" idx="3"/>
              </p:cNvCxnSpPr>
              <p:nvPr/>
            </p:nvCxnSpPr>
            <p:spPr>
              <a:xfrm>
                <a:off x="5101370" y="4828866"/>
                <a:ext cx="957326"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72" name="Straight Connector 171"/>
              <p:cNvCxnSpPr/>
              <p:nvPr/>
            </p:nvCxnSpPr>
            <p:spPr>
              <a:xfrm>
                <a:off x="2729179" y="5072162"/>
                <a:ext cx="3813048"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74" name="Straight Connector 173"/>
              <p:cNvCxnSpPr/>
              <p:nvPr/>
            </p:nvCxnSpPr>
            <p:spPr>
              <a:xfrm>
                <a:off x="2729179" y="5309906"/>
                <a:ext cx="3329517"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76" name="Straight Connector 175"/>
              <p:cNvCxnSpPr/>
              <p:nvPr/>
            </p:nvCxnSpPr>
            <p:spPr>
              <a:xfrm>
                <a:off x="2729179" y="5541716"/>
                <a:ext cx="3813048"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78" name="Straight Connector 177"/>
              <p:cNvCxnSpPr/>
              <p:nvPr/>
            </p:nvCxnSpPr>
            <p:spPr>
              <a:xfrm>
                <a:off x="2729179" y="5785394"/>
                <a:ext cx="3813048"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80" name="Straight Connector 179"/>
              <p:cNvCxnSpPr/>
              <p:nvPr/>
            </p:nvCxnSpPr>
            <p:spPr>
              <a:xfrm>
                <a:off x="2729179" y="6024609"/>
                <a:ext cx="3813048"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82" name="Straight Connector 181"/>
              <p:cNvCxnSpPr>
                <a:stCxn id="106" idx="1"/>
                <a:endCxn id="105" idx="3"/>
              </p:cNvCxnSpPr>
              <p:nvPr/>
            </p:nvCxnSpPr>
            <p:spPr>
              <a:xfrm>
                <a:off x="5101370" y="6262353"/>
                <a:ext cx="957326"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84" name="Straight Connector 183"/>
              <p:cNvCxnSpPr/>
              <p:nvPr/>
            </p:nvCxnSpPr>
            <p:spPr>
              <a:xfrm>
                <a:off x="2729179" y="6500097"/>
                <a:ext cx="3813048"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118" name="Group 117"/>
            <p:cNvGrpSpPr/>
            <p:nvPr/>
          </p:nvGrpSpPr>
          <p:grpSpPr>
            <a:xfrm>
              <a:off x="2728722" y="2690710"/>
              <a:ext cx="3815715" cy="3813048"/>
              <a:chOff x="2728722" y="2690710"/>
              <a:chExt cx="3815715" cy="3813048"/>
            </a:xfrm>
          </p:grpSpPr>
          <p:cxnSp>
            <p:nvCxnSpPr>
              <p:cNvPr id="119" name="Straight Connector 118"/>
              <p:cNvCxnSpPr/>
              <p:nvPr/>
            </p:nvCxnSpPr>
            <p:spPr>
              <a:xfrm flipH="1">
                <a:off x="6541380" y="2690710"/>
                <a:ext cx="3057" cy="3813048"/>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p:cNvCxnSpPr>
                <a:stCxn id="99" idx="0"/>
                <a:endCxn id="100" idx="2"/>
              </p:cNvCxnSpPr>
              <p:nvPr/>
            </p:nvCxnSpPr>
            <p:spPr>
              <a:xfrm>
                <a:off x="6301359" y="3165524"/>
                <a:ext cx="0" cy="955662"/>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p:cNvCxnSpPr/>
              <p:nvPr/>
            </p:nvCxnSpPr>
            <p:spPr>
              <a:xfrm flipH="1">
                <a:off x="6066908" y="2690710"/>
                <a:ext cx="3057" cy="3813048"/>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5" name="Straight Connector 124"/>
              <p:cNvCxnSpPr/>
              <p:nvPr/>
            </p:nvCxnSpPr>
            <p:spPr>
              <a:xfrm flipH="1">
                <a:off x="5825871" y="2690710"/>
                <a:ext cx="3057" cy="3813048"/>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7" name="Straight Connector 126"/>
              <p:cNvCxnSpPr/>
              <p:nvPr/>
            </p:nvCxnSpPr>
            <p:spPr>
              <a:xfrm flipH="1">
                <a:off x="5588127" y="2690710"/>
                <a:ext cx="3057" cy="3813048"/>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9" name="Straight Connector 128"/>
              <p:cNvCxnSpPr/>
              <p:nvPr/>
            </p:nvCxnSpPr>
            <p:spPr>
              <a:xfrm flipH="1">
                <a:off x="5350265" y="2690710"/>
                <a:ext cx="3057" cy="3813048"/>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1" name="Straight Connector 130"/>
              <p:cNvCxnSpPr/>
              <p:nvPr/>
            </p:nvCxnSpPr>
            <p:spPr>
              <a:xfrm flipH="1">
                <a:off x="5113655" y="2690710"/>
                <a:ext cx="3057" cy="3813048"/>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3" name="Straight Connector 132"/>
              <p:cNvCxnSpPr>
                <a:stCxn id="94" idx="0"/>
                <a:endCxn id="114" idx="2"/>
              </p:cNvCxnSpPr>
              <p:nvPr/>
            </p:nvCxnSpPr>
            <p:spPr>
              <a:xfrm>
                <a:off x="4869976" y="3165524"/>
                <a:ext cx="0" cy="955662"/>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5" name="Straight Connector 134"/>
              <p:cNvCxnSpPr/>
              <p:nvPr/>
            </p:nvCxnSpPr>
            <p:spPr>
              <a:xfrm flipH="1">
                <a:off x="4632232" y="2690710"/>
                <a:ext cx="3057" cy="3813048"/>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7" name="Straight Connector 136"/>
              <p:cNvCxnSpPr>
                <a:stCxn id="93" idx="0"/>
                <a:endCxn id="115" idx="2"/>
              </p:cNvCxnSpPr>
              <p:nvPr/>
            </p:nvCxnSpPr>
            <p:spPr>
              <a:xfrm>
                <a:off x="4396318" y="3165524"/>
                <a:ext cx="0" cy="955662"/>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9" name="Straight Connector 138"/>
              <p:cNvCxnSpPr/>
              <p:nvPr/>
            </p:nvCxnSpPr>
            <p:spPr>
              <a:xfrm flipH="1">
                <a:off x="4160520" y="2690710"/>
                <a:ext cx="3057" cy="3813048"/>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41" name="Straight Connector 140"/>
              <p:cNvCxnSpPr>
                <a:stCxn id="92" idx="0"/>
                <a:endCxn id="185" idx="2"/>
              </p:cNvCxnSpPr>
              <p:nvPr/>
            </p:nvCxnSpPr>
            <p:spPr>
              <a:xfrm>
                <a:off x="3919483" y="3165524"/>
                <a:ext cx="0" cy="955662"/>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p:cNvCxnSpPr/>
              <p:nvPr/>
            </p:nvCxnSpPr>
            <p:spPr>
              <a:xfrm flipH="1">
                <a:off x="3681739" y="2690710"/>
                <a:ext cx="3057" cy="3813048"/>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45" name="Straight Connector 144"/>
              <p:cNvCxnSpPr>
                <a:stCxn id="91" idx="0"/>
                <a:endCxn id="186" idx="2"/>
              </p:cNvCxnSpPr>
              <p:nvPr/>
            </p:nvCxnSpPr>
            <p:spPr>
              <a:xfrm>
                <a:off x="3444893" y="3165524"/>
                <a:ext cx="0" cy="955662"/>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47" name="Straight Connector 146"/>
              <p:cNvCxnSpPr/>
              <p:nvPr/>
            </p:nvCxnSpPr>
            <p:spPr>
              <a:xfrm flipH="1">
                <a:off x="3207267" y="2690710"/>
                <a:ext cx="3057" cy="3813048"/>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49" name="Straight Connector 148"/>
              <p:cNvCxnSpPr>
                <a:stCxn id="90" idx="0"/>
                <a:endCxn id="187" idx="2"/>
              </p:cNvCxnSpPr>
              <p:nvPr/>
            </p:nvCxnSpPr>
            <p:spPr>
              <a:xfrm>
                <a:off x="2966466" y="3165524"/>
                <a:ext cx="0" cy="955662"/>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51" name="Straight Connector 150"/>
              <p:cNvCxnSpPr/>
              <p:nvPr/>
            </p:nvCxnSpPr>
            <p:spPr>
              <a:xfrm flipH="1">
                <a:off x="2728722" y="2690710"/>
                <a:ext cx="3057" cy="3813048"/>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grpSp>
      </p:grpSp>
      <p:cxnSp>
        <p:nvCxnSpPr>
          <p:cNvPr id="196" name="Straight Connector 195"/>
          <p:cNvCxnSpPr>
            <a:stCxn id="110" idx="0"/>
            <a:endCxn id="108" idx="2"/>
          </p:cNvCxnSpPr>
          <p:nvPr/>
        </p:nvCxnSpPr>
        <p:spPr>
          <a:xfrm>
            <a:off x="4869976" y="5070312"/>
            <a:ext cx="0" cy="946892"/>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97" name="Straight Connector 196"/>
          <p:cNvCxnSpPr>
            <a:stCxn id="194" idx="0"/>
            <a:endCxn id="195" idx="2"/>
          </p:cNvCxnSpPr>
          <p:nvPr/>
        </p:nvCxnSpPr>
        <p:spPr>
          <a:xfrm>
            <a:off x="4396318" y="5070312"/>
            <a:ext cx="0" cy="946892"/>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98" name="Straight Connector 197"/>
          <p:cNvCxnSpPr>
            <a:stCxn id="192" idx="0"/>
            <a:endCxn id="193" idx="2"/>
          </p:cNvCxnSpPr>
          <p:nvPr/>
        </p:nvCxnSpPr>
        <p:spPr>
          <a:xfrm>
            <a:off x="3919483" y="5070312"/>
            <a:ext cx="0" cy="946892"/>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99" name="Straight Connector 198"/>
          <p:cNvCxnSpPr>
            <a:stCxn id="188" idx="0"/>
            <a:endCxn id="191" idx="2"/>
          </p:cNvCxnSpPr>
          <p:nvPr/>
        </p:nvCxnSpPr>
        <p:spPr>
          <a:xfrm>
            <a:off x="3444893" y="5070312"/>
            <a:ext cx="0" cy="946892"/>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00" name="Straight Connector 199"/>
          <p:cNvCxnSpPr>
            <a:stCxn id="189" idx="0"/>
            <a:endCxn id="190" idx="2"/>
          </p:cNvCxnSpPr>
          <p:nvPr/>
        </p:nvCxnSpPr>
        <p:spPr>
          <a:xfrm>
            <a:off x="2966466" y="5070312"/>
            <a:ext cx="0" cy="946892"/>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57" name="Group 56"/>
          <p:cNvGrpSpPr/>
          <p:nvPr/>
        </p:nvGrpSpPr>
        <p:grpSpPr>
          <a:xfrm>
            <a:off x="2730231" y="2697060"/>
            <a:ext cx="3812047" cy="3801115"/>
            <a:chOff x="2730231" y="2697060"/>
            <a:chExt cx="3812047" cy="3801115"/>
          </a:xfrm>
          <a:solidFill>
            <a:schemeClr val="tx2">
              <a:lumMod val="50000"/>
              <a:alpha val="70000"/>
            </a:schemeClr>
          </a:solidFill>
        </p:grpSpPr>
        <p:sp>
          <p:nvSpPr>
            <p:cNvPr id="201" name="Rectangle 200"/>
            <p:cNvSpPr>
              <a:spLocks noChangeAspect="1"/>
            </p:cNvSpPr>
            <p:nvPr/>
          </p:nvSpPr>
          <p:spPr bwMode="auto">
            <a:xfrm>
              <a:off x="2972580" y="3170210"/>
              <a:ext cx="237744" cy="237744"/>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202" name="Rectangle 201"/>
            <p:cNvSpPr>
              <a:spLocks noChangeAspect="1"/>
            </p:cNvSpPr>
            <p:nvPr/>
          </p:nvSpPr>
          <p:spPr bwMode="auto">
            <a:xfrm>
              <a:off x="2731779" y="3170210"/>
              <a:ext cx="237744" cy="237744"/>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203" name="Rectangle 202"/>
            <p:cNvSpPr>
              <a:spLocks noChangeAspect="1"/>
            </p:cNvSpPr>
            <p:nvPr/>
          </p:nvSpPr>
          <p:spPr bwMode="auto">
            <a:xfrm>
              <a:off x="3451125" y="3170210"/>
              <a:ext cx="237744" cy="237744"/>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204" name="Rectangle 203"/>
            <p:cNvSpPr>
              <a:spLocks noChangeAspect="1"/>
            </p:cNvSpPr>
            <p:nvPr/>
          </p:nvSpPr>
          <p:spPr bwMode="auto">
            <a:xfrm>
              <a:off x="3210324" y="3170210"/>
              <a:ext cx="237744" cy="237744"/>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205" name="Rectangle 204"/>
            <p:cNvSpPr>
              <a:spLocks noChangeAspect="1"/>
            </p:cNvSpPr>
            <p:nvPr/>
          </p:nvSpPr>
          <p:spPr bwMode="auto">
            <a:xfrm>
              <a:off x="3925851" y="3170210"/>
              <a:ext cx="237744" cy="237744"/>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206" name="Rectangle 205"/>
            <p:cNvSpPr>
              <a:spLocks noChangeAspect="1"/>
            </p:cNvSpPr>
            <p:nvPr/>
          </p:nvSpPr>
          <p:spPr bwMode="auto">
            <a:xfrm>
              <a:off x="3685050" y="3170210"/>
              <a:ext cx="237744" cy="237744"/>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207" name="Rectangle 206"/>
            <p:cNvSpPr>
              <a:spLocks noChangeAspect="1"/>
            </p:cNvSpPr>
            <p:nvPr/>
          </p:nvSpPr>
          <p:spPr bwMode="auto">
            <a:xfrm>
              <a:off x="4401321" y="3170210"/>
              <a:ext cx="237744" cy="237744"/>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208" name="Rectangle 207"/>
            <p:cNvSpPr>
              <a:spLocks noChangeAspect="1"/>
            </p:cNvSpPr>
            <p:nvPr/>
          </p:nvSpPr>
          <p:spPr bwMode="auto">
            <a:xfrm>
              <a:off x="4160520" y="3170210"/>
              <a:ext cx="237744" cy="237744"/>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209" name="Rectangle 208"/>
            <p:cNvSpPr>
              <a:spLocks noChangeAspect="1"/>
            </p:cNvSpPr>
            <p:nvPr/>
          </p:nvSpPr>
          <p:spPr bwMode="auto">
            <a:xfrm>
              <a:off x="4873804" y="3178484"/>
              <a:ext cx="237744" cy="237744"/>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210" name="Rectangle 209"/>
            <p:cNvSpPr>
              <a:spLocks noChangeAspect="1"/>
            </p:cNvSpPr>
            <p:nvPr/>
          </p:nvSpPr>
          <p:spPr bwMode="auto">
            <a:xfrm>
              <a:off x="4633003" y="3170210"/>
              <a:ext cx="237744" cy="237744"/>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211" name="Rectangle 210"/>
            <p:cNvSpPr>
              <a:spLocks noChangeAspect="1"/>
            </p:cNvSpPr>
            <p:nvPr/>
          </p:nvSpPr>
          <p:spPr bwMode="auto">
            <a:xfrm>
              <a:off x="5116712" y="2933973"/>
              <a:ext cx="237744" cy="237744"/>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212" name="Rectangle 211"/>
            <p:cNvSpPr>
              <a:spLocks noChangeAspect="1"/>
            </p:cNvSpPr>
            <p:nvPr/>
          </p:nvSpPr>
          <p:spPr bwMode="auto">
            <a:xfrm>
              <a:off x="5116712" y="3178484"/>
              <a:ext cx="237744" cy="237744"/>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213" name="Rectangle 212"/>
            <p:cNvSpPr>
              <a:spLocks noChangeAspect="1"/>
            </p:cNvSpPr>
            <p:nvPr/>
          </p:nvSpPr>
          <p:spPr bwMode="auto">
            <a:xfrm>
              <a:off x="5350265" y="2933973"/>
              <a:ext cx="237744" cy="237744"/>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214" name="Rectangle 213"/>
            <p:cNvSpPr>
              <a:spLocks noChangeAspect="1"/>
            </p:cNvSpPr>
            <p:nvPr/>
          </p:nvSpPr>
          <p:spPr bwMode="auto">
            <a:xfrm>
              <a:off x="5354456" y="2697060"/>
              <a:ext cx="237744" cy="237744"/>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215" name="Rectangle 214"/>
            <p:cNvSpPr>
              <a:spLocks noChangeAspect="1"/>
            </p:cNvSpPr>
            <p:nvPr/>
          </p:nvSpPr>
          <p:spPr bwMode="auto">
            <a:xfrm>
              <a:off x="5588127" y="2697060"/>
              <a:ext cx="237744" cy="237744"/>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216" name="Rectangle 215"/>
            <p:cNvSpPr>
              <a:spLocks noChangeAspect="1"/>
            </p:cNvSpPr>
            <p:nvPr/>
          </p:nvSpPr>
          <p:spPr bwMode="auto">
            <a:xfrm>
              <a:off x="5588009" y="2932466"/>
              <a:ext cx="237744" cy="237744"/>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217" name="Rectangle 216"/>
            <p:cNvSpPr>
              <a:spLocks noChangeAspect="1"/>
            </p:cNvSpPr>
            <p:nvPr/>
          </p:nvSpPr>
          <p:spPr bwMode="auto">
            <a:xfrm>
              <a:off x="5832221" y="2927780"/>
              <a:ext cx="237744" cy="237744"/>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218" name="Rectangle 217"/>
            <p:cNvSpPr>
              <a:spLocks noChangeAspect="1"/>
            </p:cNvSpPr>
            <p:nvPr/>
          </p:nvSpPr>
          <p:spPr bwMode="auto">
            <a:xfrm>
              <a:off x="5832221" y="3170210"/>
              <a:ext cx="237744" cy="237744"/>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219" name="Rectangle 218"/>
            <p:cNvSpPr>
              <a:spLocks noChangeAspect="1"/>
            </p:cNvSpPr>
            <p:nvPr/>
          </p:nvSpPr>
          <p:spPr bwMode="auto">
            <a:xfrm>
              <a:off x="6069965" y="3172968"/>
              <a:ext cx="237744" cy="237744"/>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220" name="Rectangle 219"/>
            <p:cNvSpPr>
              <a:spLocks noChangeAspect="1"/>
            </p:cNvSpPr>
            <p:nvPr/>
          </p:nvSpPr>
          <p:spPr bwMode="auto">
            <a:xfrm>
              <a:off x="6304534" y="3410712"/>
              <a:ext cx="237744" cy="237744"/>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221" name="Rectangle 220"/>
            <p:cNvSpPr>
              <a:spLocks noChangeAspect="1"/>
            </p:cNvSpPr>
            <p:nvPr/>
          </p:nvSpPr>
          <p:spPr bwMode="auto">
            <a:xfrm>
              <a:off x="6304534" y="3178484"/>
              <a:ext cx="237744" cy="237744"/>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222" name="Rectangle 221"/>
            <p:cNvSpPr>
              <a:spLocks noChangeAspect="1"/>
            </p:cNvSpPr>
            <p:nvPr/>
          </p:nvSpPr>
          <p:spPr bwMode="auto">
            <a:xfrm>
              <a:off x="6301359" y="3645698"/>
              <a:ext cx="237744" cy="237744"/>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223" name="Rectangle 222"/>
            <p:cNvSpPr>
              <a:spLocks noChangeAspect="1"/>
            </p:cNvSpPr>
            <p:nvPr/>
          </p:nvSpPr>
          <p:spPr bwMode="auto">
            <a:xfrm>
              <a:off x="6301359" y="3883442"/>
              <a:ext cx="237744" cy="237744"/>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224" name="Rectangle 223"/>
            <p:cNvSpPr>
              <a:spLocks noChangeAspect="1"/>
            </p:cNvSpPr>
            <p:nvPr/>
          </p:nvSpPr>
          <p:spPr bwMode="auto">
            <a:xfrm>
              <a:off x="6069965" y="3883442"/>
              <a:ext cx="237744" cy="237744"/>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225" name="Rectangle 224"/>
            <p:cNvSpPr>
              <a:spLocks noChangeAspect="1"/>
            </p:cNvSpPr>
            <p:nvPr/>
          </p:nvSpPr>
          <p:spPr bwMode="auto">
            <a:xfrm>
              <a:off x="5832221" y="3883442"/>
              <a:ext cx="237744" cy="237744"/>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226" name="Rectangle 225"/>
            <p:cNvSpPr>
              <a:spLocks noChangeAspect="1"/>
            </p:cNvSpPr>
            <p:nvPr/>
          </p:nvSpPr>
          <p:spPr bwMode="auto">
            <a:xfrm>
              <a:off x="5832221" y="4121186"/>
              <a:ext cx="237744" cy="237744"/>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227" name="Rectangle 226"/>
            <p:cNvSpPr>
              <a:spLocks noChangeAspect="1"/>
            </p:cNvSpPr>
            <p:nvPr/>
          </p:nvSpPr>
          <p:spPr bwMode="auto">
            <a:xfrm>
              <a:off x="5594477" y="4121186"/>
              <a:ext cx="237744" cy="237744"/>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228" name="Rectangle 227"/>
            <p:cNvSpPr>
              <a:spLocks noChangeAspect="1"/>
            </p:cNvSpPr>
            <p:nvPr/>
          </p:nvSpPr>
          <p:spPr bwMode="auto">
            <a:xfrm>
              <a:off x="5588009" y="4358930"/>
              <a:ext cx="237744" cy="237744"/>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229" name="Rectangle 228"/>
            <p:cNvSpPr>
              <a:spLocks noChangeAspect="1"/>
            </p:cNvSpPr>
            <p:nvPr/>
          </p:nvSpPr>
          <p:spPr bwMode="auto">
            <a:xfrm>
              <a:off x="5832221" y="4353378"/>
              <a:ext cx="237744" cy="237744"/>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230" name="Rectangle 229"/>
            <p:cNvSpPr>
              <a:spLocks noChangeAspect="1"/>
            </p:cNvSpPr>
            <p:nvPr/>
          </p:nvSpPr>
          <p:spPr bwMode="auto">
            <a:xfrm>
              <a:off x="5832221" y="4596674"/>
              <a:ext cx="237744" cy="237744"/>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231" name="Rectangle 230"/>
            <p:cNvSpPr>
              <a:spLocks noChangeAspect="1"/>
            </p:cNvSpPr>
            <p:nvPr/>
          </p:nvSpPr>
          <p:spPr bwMode="auto">
            <a:xfrm>
              <a:off x="5832221" y="4834418"/>
              <a:ext cx="237744" cy="237744"/>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232" name="Rectangle 231"/>
            <p:cNvSpPr>
              <a:spLocks noChangeAspect="1"/>
            </p:cNvSpPr>
            <p:nvPr/>
          </p:nvSpPr>
          <p:spPr bwMode="auto">
            <a:xfrm>
              <a:off x="5832221" y="5070312"/>
              <a:ext cx="237744" cy="237744"/>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233" name="Rectangle 232"/>
            <p:cNvSpPr>
              <a:spLocks noChangeAspect="1"/>
            </p:cNvSpPr>
            <p:nvPr/>
          </p:nvSpPr>
          <p:spPr bwMode="auto">
            <a:xfrm>
              <a:off x="5832221" y="5308262"/>
              <a:ext cx="237744" cy="237744"/>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234" name="Rectangle 233"/>
            <p:cNvSpPr>
              <a:spLocks noChangeAspect="1"/>
            </p:cNvSpPr>
            <p:nvPr/>
          </p:nvSpPr>
          <p:spPr bwMode="auto">
            <a:xfrm>
              <a:off x="5832221" y="5546211"/>
              <a:ext cx="237744" cy="237744"/>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235" name="Rectangle 234"/>
            <p:cNvSpPr>
              <a:spLocks noChangeAspect="1"/>
            </p:cNvSpPr>
            <p:nvPr/>
          </p:nvSpPr>
          <p:spPr bwMode="auto">
            <a:xfrm>
              <a:off x="5832221" y="5788715"/>
              <a:ext cx="237744" cy="237744"/>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236" name="Rectangle 235"/>
            <p:cNvSpPr>
              <a:spLocks noChangeAspect="1"/>
            </p:cNvSpPr>
            <p:nvPr/>
          </p:nvSpPr>
          <p:spPr bwMode="auto">
            <a:xfrm>
              <a:off x="5832221" y="6024609"/>
              <a:ext cx="237744" cy="237744"/>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237" name="Rectangle 236"/>
            <p:cNvSpPr>
              <a:spLocks noChangeAspect="1"/>
            </p:cNvSpPr>
            <p:nvPr/>
          </p:nvSpPr>
          <p:spPr bwMode="auto">
            <a:xfrm>
              <a:off x="5116712" y="5546211"/>
              <a:ext cx="237744" cy="237744"/>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238" name="Rectangle 237"/>
            <p:cNvSpPr>
              <a:spLocks noChangeAspect="1"/>
            </p:cNvSpPr>
            <p:nvPr/>
          </p:nvSpPr>
          <p:spPr bwMode="auto">
            <a:xfrm>
              <a:off x="5116712" y="5785012"/>
              <a:ext cx="237744" cy="237744"/>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239" name="Rectangle 238"/>
            <p:cNvSpPr>
              <a:spLocks noChangeAspect="1"/>
            </p:cNvSpPr>
            <p:nvPr/>
          </p:nvSpPr>
          <p:spPr bwMode="auto">
            <a:xfrm>
              <a:off x="5116712" y="6022756"/>
              <a:ext cx="237744" cy="237744"/>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240" name="Rectangle 239"/>
            <p:cNvSpPr>
              <a:spLocks noChangeAspect="1"/>
            </p:cNvSpPr>
            <p:nvPr/>
          </p:nvSpPr>
          <p:spPr bwMode="auto">
            <a:xfrm>
              <a:off x="5116712" y="6258650"/>
              <a:ext cx="237744" cy="237744"/>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241" name="Rectangle 240"/>
            <p:cNvSpPr>
              <a:spLocks noChangeAspect="1"/>
            </p:cNvSpPr>
            <p:nvPr/>
          </p:nvSpPr>
          <p:spPr bwMode="auto">
            <a:xfrm>
              <a:off x="5832221" y="6260431"/>
              <a:ext cx="237744" cy="237744"/>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242" name="Rectangle 241"/>
            <p:cNvSpPr>
              <a:spLocks noChangeAspect="1"/>
            </p:cNvSpPr>
            <p:nvPr/>
          </p:nvSpPr>
          <p:spPr bwMode="auto">
            <a:xfrm>
              <a:off x="4878968" y="5546211"/>
              <a:ext cx="237744" cy="237744"/>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243" name="Rectangle 242"/>
            <p:cNvSpPr>
              <a:spLocks noChangeAspect="1"/>
            </p:cNvSpPr>
            <p:nvPr/>
          </p:nvSpPr>
          <p:spPr bwMode="auto">
            <a:xfrm>
              <a:off x="5116712" y="5312170"/>
              <a:ext cx="237744" cy="237744"/>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244" name="Rectangle 243"/>
            <p:cNvSpPr>
              <a:spLocks noChangeAspect="1"/>
            </p:cNvSpPr>
            <p:nvPr/>
          </p:nvSpPr>
          <p:spPr bwMode="auto">
            <a:xfrm>
              <a:off x="4878968" y="5312170"/>
              <a:ext cx="237744" cy="237744"/>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245" name="Rectangle 244"/>
            <p:cNvSpPr>
              <a:spLocks noChangeAspect="1"/>
            </p:cNvSpPr>
            <p:nvPr/>
          </p:nvSpPr>
          <p:spPr bwMode="auto">
            <a:xfrm>
              <a:off x="5116712" y="5072162"/>
              <a:ext cx="237744" cy="237744"/>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246" name="Rectangle 245"/>
            <p:cNvSpPr>
              <a:spLocks noChangeAspect="1"/>
            </p:cNvSpPr>
            <p:nvPr/>
          </p:nvSpPr>
          <p:spPr bwMode="auto">
            <a:xfrm>
              <a:off x="5116712" y="4834418"/>
              <a:ext cx="237744" cy="237744"/>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247" name="Rectangle 246"/>
            <p:cNvSpPr>
              <a:spLocks noChangeAspect="1"/>
            </p:cNvSpPr>
            <p:nvPr/>
          </p:nvSpPr>
          <p:spPr bwMode="auto">
            <a:xfrm>
              <a:off x="5116712" y="4596674"/>
              <a:ext cx="237744" cy="237744"/>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248" name="Rectangle 247"/>
            <p:cNvSpPr>
              <a:spLocks noChangeAspect="1"/>
            </p:cNvSpPr>
            <p:nvPr/>
          </p:nvSpPr>
          <p:spPr bwMode="auto">
            <a:xfrm>
              <a:off x="5111548" y="4358930"/>
              <a:ext cx="237744" cy="237744"/>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249" name="Rectangle 248"/>
            <p:cNvSpPr>
              <a:spLocks noChangeAspect="1"/>
            </p:cNvSpPr>
            <p:nvPr/>
          </p:nvSpPr>
          <p:spPr bwMode="auto">
            <a:xfrm>
              <a:off x="5111548" y="4121186"/>
              <a:ext cx="237744" cy="237744"/>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250" name="Rectangle 249"/>
            <p:cNvSpPr>
              <a:spLocks noChangeAspect="1"/>
            </p:cNvSpPr>
            <p:nvPr/>
          </p:nvSpPr>
          <p:spPr bwMode="auto">
            <a:xfrm>
              <a:off x="5116712" y="3883442"/>
              <a:ext cx="237744" cy="237744"/>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251" name="Rectangle 250"/>
            <p:cNvSpPr>
              <a:spLocks noChangeAspect="1"/>
            </p:cNvSpPr>
            <p:nvPr/>
          </p:nvSpPr>
          <p:spPr bwMode="auto">
            <a:xfrm>
              <a:off x="4863626" y="3883442"/>
              <a:ext cx="237744" cy="237744"/>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253" name="Rectangle 252"/>
            <p:cNvSpPr>
              <a:spLocks noChangeAspect="1"/>
            </p:cNvSpPr>
            <p:nvPr/>
          </p:nvSpPr>
          <p:spPr bwMode="auto">
            <a:xfrm>
              <a:off x="2971032" y="3883442"/>
              <a:ext cx="237744" cy="237744"/>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254" name="Rectangle 253"/>
            <p:cNvSpPr>
              <a:spLocks noChangeAspect="1"/>
            </p:cNvSpPr>
            <p:nvPr/>
          </p:nvSpPr>
          <p:spPr bwMode="auto">
            <a:xfrm>
              <a:off x="2730231" y="3883442"/>
              <a:ext cx="237744" cy="237744"/>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255" name="Rectangle 254"/>
            <p:cNvSpPr>
              <a:spLocks noChangeAspect="1"/>
            </p:cNvSpPr>
            <p:nvPr/>
          </p:nvSpPr>
          <p:spPr bwMode="auto">
            <a:xfrm>
              <a:off x="3449577" y="3883442"/>
              <a:ext cx="237744" cy="237744"/>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256" name="Rectangle 255"/>
            <p:cNvSpPr>
              <a:spLocks noChangeAspect="1"/>
            </p:cNvSpPr>
            <p:nvPr/>
          </p:nvSpPr>
          <p:spPr bwMode="auto">
            <a:xfrm>
              <a:off x="3208776" y="3883442"/>
              <a:ext cx="237744" cy="237744"/>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257" name="Rectangle 256"/>
            <p:cNvSpPr>
              <a:spLocks noChangeAspect="1"/>
            </p:cNvSpPr>
            <p:nvPr/>
          </p:nvSpPr>
          <p:spPr bwMode="auto">
            <a:xfrm>
              <a:off x="3924303" y="3883442"/>
              <a:ext cx="237744" cy="237744"/>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258" name="Rectangle 257"/>
            <p:cNvSpPr>
              <a:spLocks noChangeAspect="1"/>
            </p:cNvSpPr>
            <p:nvPr/>
          </p:nvSpPr>
          <p:spPr bwMode="auto">
            <a:xfrm>
              <a:off x="3683502" y="3883442"/>
              <a:ext cx="237744" cy="237744"/>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259" name="Rectangle 258"/>
            <p:cNvSpPr>
              <a:spLocks noChangeAspect="1"/>
            </p:cNvSpPr>
            <p:nvPr/>
          </p:nvSpPr>
          <p:spPr bwMode="auto">
            <a:xfrm>
              <a:off x="4399773" y="3883442"/>
              <a:ext cx="237744" cy="237744"/>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260" name="Rectangle 259"/>
            <p:cNvSpPr>
              <a:spLocks noChangeAspect="1"/>
            </p:cNvSpPr>
            <p:nvPr/>
          </p:nvSpPr>
          <p:spPr bwMode="auto">
            <a:xfrm>
              <a:off x="4158972" y="3883442"/>
              <a:ext cx="237744" cy="237744"/>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261" name="Rectangle 260"/>
            <p:cNvSpPr>
              <a:spLocks noChangeAspect="1"/>
            </p:cNvSpPr>
            <p:nvPr/>
          </p:nvSpPr>
          <p:spPr bwMode="auto">
            <a:xfrm>
              <a:off x="4631455" y="3883442"/>
              <a:ext cx="237744" cy="237744"/>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271" name="Rectangle 270"/>
            <p:cNvSpPr>
              <a:spLocks noChangeAspect="1"/>
            </p:cNvSpPr>
            <p:nvPr/>
          </p:nvSpPr>
          <p:spPr bwMode="auto">
            <a:xfrm>
              <a:off x="4158574" y="5546211"/>
              <a:ext cx="237744" cy="237744"/>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272" name="Rectangle 271"/>
            <p:cNvSpPr>
              <a:spLocks noChangeAspect="1"/>
            </p:cNvSpPr>
            <p:nvPr/>
          </p:nvSpPr>
          <p:spPr bwMode="auto">
            <a:xfrm>
              <a:off x="3920830" y="5546211"/>
              <a:ext cx="237744" cy="237744"/>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273" name="Rectangle 272"/>
            <p:cNvSpPr>
              <a:spLocks noChangeAspect="1"/>
            </p:cNvSpPr>
            <p:nvPr/>
          </p:nvSpPr>
          <p:spPr bwMode="auto">
            <a:xfrm>
              <a:off x="4158574" y="5312170"/>
              <a:ext cx="237744" cy="237744"/>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274" name="Rectangle 273"/>
            <p:cNvSpPr>
              <a:spLocks noChangeAspect="1"/>
            </p:cNvSpPr>
            <p:nvPr/>
          </p:nvSpPr>
          <p:spPr bwMode="auto">
            <a:xfrm>
              <a:off x="3920830" y="5312170"/>
              <a:ext cx="237744" cy="237744"/>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275" name="Rectangle 274"/>
            <p:cNvSpPr>
              <a:spLocks noChangeAspect="1"/>
            </p:cNvSpPr>
            <p:nvPr/>
          </p:nvSpPr>
          <p:spPr bwMode="auto">
            <a:xfrm>
              <a:off x="3207149" y="5546211"/>
              <a:ext cx="237744" cy="237744"/>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276" name="Rectangle 275"/>
            <p:cNvSpPr>
              <a:spLocks noChangeAspect="1"/>
            </p:cNvSpPr>
            <p:nvPr/>
          </p:nvSpPr>
          <p:spPr bwMode="auto">
            <a:xfrm>
              <a:off x="2969405" y="5546211"/>
              <a:ext cx="237744" cy="237744"/>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277" name="Rectangle 276"/>
            <p:cNvSpPr>
              <a:spLocks noChangeAspect="1"/>
            </p:cNvSpPr>
            <p:nvPr/>
          </p:nvSpPr>
          <p:spPr bwMode="auto">
            <a:xfrm>
              <a:off x="3207149" y="5312170"/>
              <a:ext cx="237744" cy="237744"/>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278" name="Rectangle 277"/>
            <p:cNvSpPr>
              <a:spLocks noChangeAspect="1"/>
            </p:cNvSpPr>
            <p:nvPr/>
          </p:nvSpPr>
          <p:spPr bwMode="auto">
            <a:xfrm>
              <a:off x="2969405" y="5312170"/>
              <a:ext cx="237744" cy="237744"/>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279" name="Rectangle 278"/>
            <p:cNvSpPr>
              <a:spLocks noChangeAspect="1"/>
            </p:cNvSpPr>
            <p:nvPr/>
          </p:nvSpPr>
          <p:spPr bwMode="auto">
            <a:xfrm>
              <a:off x="3207149" y="5075483"/>
              <a:ext cx="237744" cy="237744"/>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280" name="Rectangle 279"/>
            <p:cNvSpPr>
              <a:spLocks noChangeAspect="1"/>
            </p:cNvSpPr>
            <p:nvPr/>
          </p:nvSpPr>
          <p:spPr bwMode="auto">
            <a:xfrm>
              <a:off x="3443995" y="5072162"/>
              <a:ext cx="237744" cy="237744"/>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281" name="Rectangle 280"/>
            <p:cNvSpPr>
              <a:spLocks noChangeAspect="1"/>
            </p:cNvSpPr>
            <p:nvPr/>
          </p:nvSpPr>
          <p:spPr bwMode="auto">
            <a:xfrm>
              <a:off x="3681739" y="5075483"/>
              <a:ext cx="237744" cy="237744"/>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282" name="Rectangle 281"/>
            <p:cNvSpPr>
              <a:spLocks noChangeAspect="1"/>
            </p:cNvSpPr>
            <p:nvPr/>
          </p:nvSpPr>
          <p:spPr bwMode="auto">
            <a:xfrm>
              <a:off x="3925851" y="5075483"/>
              <a:ext cx="237744" cy="237744"/>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283" name="Rectangle 282"/>
            <p:cNvSpPr>
              <a:spLocks noChangeAspect="1"/>
            </p:cNvSpPr>
            <p:nvPr/>
          </p:nvSpPr>
          <p:spPr bwMode="auto">
            <a:xfrm>
              <a:off x="3919483" y="5785012"/>
              <a:ext cx="237744" cy="237744"/>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284" name="Rectangle 283"/>
            <p:cNvSpPr>
              <a:spLocks noChangeAspect="1"/>
            </p:cNvSpPr>
            <p:nvPr/>
          </p:nvSpPr>
          <p:spPr bwMode="auto">
            <a:xfrm>
              <a:off x="3681739" y="5785012"/>
              <a:ext cx="237744" cy="237744"/>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285" name="Rectangle 284"/>
            <p:cNvSpPr>
              <a:spLocks noChangeAspect="1"/>
            </p:cNvSpPr>
            <p:nvPr/>
          </p:nvSpPr>
          <p:spPr bwMode="auto">
            <a:xfrm>
              <a:off x="3451125" y="5785012"/>
              <a:ext cx="237744" cy="237744"/>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286" name="Rectangle 285"/>
            <p:cNvSpPr>
              <a:spLocks noChangeAspect="1"/>
            </p:cNvSpPr>
            <p:nvPr/>
          </p:nvSpPr>
          <p:spPr bwMode="auto">
            <a:xfrm>
              <a:off x="3207149" y="5785012"/>
              <a:ext cx="237744" cy="237744"/>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grpSp>
      <p:sp>
        <p:nvSpPr>
          <p:cNvPr id="124" name="Content Placeholder 5"/>
          <p:cNvSpPr>
            <a:spLocks noGrp="1"/>
          </p:cNvSpPr>
          <p:nvPr>
            <p:ph idx="1"/>
          </p:nvPr>
        </p:nvSpPr>
        <p:spPr>
          <a:xfrm>
            <a:off x="0" y="704852"/>
            <a:ext cx="9144000" cy="5421312"/>
          </a:xfrm>
        </p:spPr>
        <p:txBody>
          <a:bodyPr/>
          <a:lstStyle/>
          <a:p>
            <a:r>
              <a:rPr lang="en-US"/>
              <a:t>Limit Surface Extraction</a:t>
            </a:r>
          </a:p>
          <a:p>
            <a:pPr lvl="1"/>
            <a:r>
              <a:rPr lang="en-US" smtClean="0"/>
              <a:t>Multigrid method</a:t>
            </a:r>
            <a:endParaRPr lang="en-US"/>
          </a:p>
        </p:txBody>
      </p:sp>
      <p:sp>
        <p:nvSpPr>
          <p:cNvPr id="3" name="Slide Number Placeholder 2"/>
          <p:cNvSpPr>
            <a:spLocks noGrp="1"/>
          </p:cNvSpPr>
          <p:nvPr>
            <p:ph type="sldNum" sz="quarter" idx="12"/>
          </p:nvPr>
        </p:nvSpPr>
        <p:spPr/>
        <p:txBody>
          <a:bodyPr/>
          <a:lstStyle/>
          <a:p>
            <a:fld id="{0C9D9FE6-5D08-3B48-9104-2B1B3E27A71F}" type="slidenum">
              <a:rPr lang="en-US" smtClean="0"/>
              <a:t>36</a:t>
            </a:fld>
            <a:endParaRPr lang="en-US"/>
          </a:p>
        </p:txBody>
      </p:sp>
    </p:spTree>
    <p:extLst>
      <p:ext uri="{BB962C8B-B14F-4D97-AF65-F5344CB8AC3E}">
        <p14:creationId xmlns:p14="http://schemas.microsoft.com/office/powerpoint/2010/main" val="24292856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fade">
                                      <p:cBhvr>
                                        <p:cTn id="7"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figure_1.png"/>
          <p:cNvPicPr>
            <a:picLocks noChangeAspect="1"/>
          </p:cNvPicPr>
          <p:nvPr/>
        </p:nvPicPr>
        <p:blipFill rotWithShape="1">
          <a:blip r:embed="rId3">
            <a:extLst>
              <a:ext uri="{28A0092B-C50C-407E-A947-70E740481C1C}">
                <a14:useLocalDpi xmlns:a14="http://schemas.microsoft.com/office/drawing/2010/main" val="0"/>
              </a:ext>
            </a:extLst>
          </a:blip>
          <a:srcRect l="7476" t="5787" r="7474" b="6025"/>
          <a:stretch/>
        </p:blipFill>
        <p:spPr>
          <a:xfrm>
            <a:off x="2491207" y="2501809"/>
            <a:ext cx="4161587" cy="4183080"/>
          </a:xfrm>
          <a:prstGeom prst="rect">
            <a:avLst/>
          </a:prstGeom>
        </p:spPr>
      </p:pic>
      <p:sp>
        <p:nvSpPr>
          <p:cNvPr id="2" name="Title 1"/>
          <p:cNvSpPr>
            <a:spLocks noGrp="1"/>
          </p:cNvSpPr>
          <p:nvPr>
            <p:ph type="title"/>
          </p:nvPr>
        </p:nvSpPr>
        <p:spPr>
          <a:solidFill>
            <a:schemeClr val="accent1"/>
          </a:solidFill>
        </p:spPr>
        <p:txBody>
          <a:bodyPr>
            <a:normAutofit fontScale="90000"/>
          </a:bodyPr>
          <a:lstStyle/>
          <a:p>
            <a:r>
              <a:rPr lang="en-US"/>
              <a:t>Synthesize</a:t>
            </a:r>
            <a:r>
              <a:rPr lang="en-US" smtClean="0"/>
              <a:t>: State of the Art</a:t>
            </a:r>
            <a:endParaRPr lang="en-US"/>
          </a:p>
        </p:txBody>
      </p:sp>
      <p:grpSp>
        <p:nvGrpSpPr>
          <p:cNvPr id="116" name="Group 115"/>
          <p:cNvGrpSpPr/>
          <p:nvPr/>
        </p:nvGrpSpPr>
        <p:grpSpPr>
          <a:xfrm>
            <a:off x="2728722" y="2690710"/>
            <a:ext cx="3818890" cy="3813048"/>
            <a:chOff x="2728722" y="2690710"/>
            <a:chExt cx="3818890" cy="3813048"/>
          </a:xfrm>
        </p:grpSpPr>
        <p:grpSp>
          <p:nvGrpSpPr>
            <p:cNvPr id="117" name="Group 116"/>
            <p:cNvGrpSpPr/>
            <p:nvPr/>
          </p:nvGrpSpPr>
          <p:grpSpPr>
            <a:xfrm>
              <a:off x="2729179" y="2695104"/>
              <a:ext cx="3818433" cy="3804993"/>
              <a:chOff x="2729179" y="2695104"/>
              <a:chExt cx="3818433" cy="3804993"/>
            </a:xfrm>
          </p:grpSpPr>
          <p:cxnSp>
            <p:nvCxnSpPr>
              <p:cNvPr id="152" name="Straight Connector 151"/>
              <p:cNvCxnSpPr/>
              <p:nvPr/>
            </p:nvCxnSpPr>
            <p:spPr>
              <a:xfrm>
                <a:off x="2729179" y="2695104"/>
                <a:ext cx="3813048"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53" name="Straight Connector 152"/>
              <p:cNvCxnSpPr>
                <a:stCxn id="103" idx="1"/>
                <a:endCxn id="104" idx="3"/>
              </p:cNvCxnSpPr>
              <p:nvPr/>
            </p:nvCxnSpPr>
            <p:spPr>
              <a:xfrm>
                <a:off x="5354456" y="2815932"/>
                <a:ext cx="471415"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54" name="Straight Connector 153"/>
              <p:cNvCxnSpPr/>
              <p:nvPr/>
            </p:nvCxnSpPr>
            <p:spPr>
              <a:xfrm>
                <a:off x="2729179" y="2932848"/>
                <a:ext cx="3813048"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55" name="Straight Connector 154"/>
              <p:cNvCxnSpPr>
                <a:stCxn id="100" idx="1"/>
                <a:endCxn id="106" idx="3"/>
              </p:cNvCxnSpPr>
              <p:nvPr/>
            </p:nvCxnSpPr>
            <p:spPr>
              <a:xfrm flipV="1">
                <a:off x="5114130" y="3046652"/>
                <a:ext cx="955835" cy="619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56" name="Straight Connector 155"/>
              <p:cNvCxnSpPr/>
              <p:nvPr/>
            </p:nvCxnSpPr>
            <p:spPr>
              <a:xfrm>
                <a:off x="2729179" y="3170592"/>
                <a:ext cx="3813048"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57" name="Straight Connector 156"/>
              <p:cNvCxnSpPr>
                <a:stCxn id="91" idx="1"/>
                <a:endCxn id="101" idx="3"/>
              </p:cNvCxnSpPr>
              <p:nvPr/>
            </p:nvCxnSpPr>
            <p:spPr>
              <a:xfrm>
                <a:off x="2731779" y="3289200"/>
                <a:ext cx="2620095"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58" name="Straight Connector 157"/>
              <p:cNvCxnSpPr/>
              <p:nvPr/>
            </p:nvCxnSpPr>
            <p:spPr>
              <a:xfrm>
                <a:off x="2729179" y="3407954"/>
                <a:ext cx="3813048"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59" name="Straight Connector 158"/>
              <p:cNvCxnSpPr>
                <a:stCxn id="109" idx="1"/>
                <a:endCxn id="109" idx="3"/>
              </p:cNvCxnSpPr>
              <p:nvPr/>
            </p:nvCxnSpPr>
            <p:spPr>
              <a:xfrm>
                <a:off x="6306121" y="3529584"/>
                <a:ext cx="237744"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60" name="Straight Connector 159"/>
              <p:cNvCxnSpPr/>
              <p:nvPr/>
            </p:nvCxnSpPr>
            <p:spPr>
              <a:xfrm>
                <a:off x="2729179" y="3645698"/>
                <a:ext cx="3813048"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61" name="Straight Connector 160"/>
              <p:cNvCxnSpPr>
                <a:stCxn id="111" idx="1"/>
              </p:cNvCxnSpPr>
              <p:nvPr/>
            </p:nvCxnSpPr>
            <p:spPr>
              <a:xfrm>
                <a:off x="6306121" y="3764570"/>
                <a:ext cx="241491"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62" name="Straight Connector 161"/>
              <p:cNvCxnSpPr/>
              <p:nvPr/>
            </p:nvCxnSpPr>
            <p:spPr>
              <a:xfrm>
                <a:off x="2729179" y="3883442"/>
                <a:ext cx="3813048"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63" name="Straight Connector 162"/>
              <p:cNvCxnSpPr/>
              <p:nvPr/>
            </p:nvCxnSpPr>
            <p:spPr>
              <a:xfrm>
                <a:off x="2729179" y="4002251"/>
                <a:ext cx="2625277" cy="445"/>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64" name="Straight Connector 163"/>
              <p:cNvCxnSpPr/>
              <p:nvPr/>
            </p:nvCxnSpPr>
            <p:spPr>
              <a:xfrm>
                <a:off x="2729179" y="4121186"/>
                <a:ext cx="3813048"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65" name="Straight Connector 164"/>
              <p:cNvCxnSpPr>
                <a:stCxn id="185" idx="1"/>
              </p:cNvCxnSpPr>
              <p:nvPr/>
            </p:nvCxnSpPr>
            <p:spPr>
              <a:xfrm flipV="1">
                <a:off x="5594477" y="4239206"/>
                <a:ext cx="475488" cy="852"/>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66" name="Straight Connector 165"/>
              <p:cNvCxnSpPr/>
              <p:nvPr/>
            </p:nvCxnSpPr>
            <p:spPr>
              <a:xfrm>
                <a:off x="2729179" y="4359312"/>
                <a:ext cx="3813048"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67" name="Straight Connector 166"/>
              <p:cNvCxnSpPr>
                <a:endCxn id="206" idx="3"/>
              </p:cNvCxnSpPr>
              <p:nvPr/>
            </p:nvCxnSpPr>
            <p:spPr>
              <a:xfrm flipV="1">
                <a:off x="5101370" y="4477802"/>
                <a:ext cx="250504" cy="319"/>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68" name="Straight Connector 167"/>
              <p:cNvCxnSpPr/>
              <p:nvPr/>
            </p:nvCxnSpPr>
            <p:spPr>
              <a:xfrm>
                <a:off x="2729179" y="4590706"/>
                <a:ext cx="3813048"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70" name="Straight Connector 169"/>
              <p:cNvCxnSpPr/>
              <p:nvPr/>
            </p:nvCxnSpPr>
            <p:spPr>
              <a:xfrm>
                <a:off x="2729179" y="4834800"/>
                <a:ext cx="3813048"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72" name="Straight Connector 171"/>
              <p:cNvCxnSpPr/>
              <p:nvPr/>
            </p:nvCxnSpPr>
            <p:spPr>
              <a:xfrm>
                <a:off x="2729179" y="5072162"/>
                <a:ext cx="3813048"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73" name="Straight Connector 172"/>
              <p:cNvCxnSpPr>
                <a:stCxn id="227" idx="1"/>
                <a:endCxn id="230" idx="3"/>
              </p:cNvCxnSpPr>
              <p:nvPr/>
            </p:nvCxnSpPr>
            <p:spPr>
              <a:xfrm>
                <a:off x="3207149" y="5194355"/>
                <a:ext cx="956446"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74" name="Straight Connector 173"/>
              <p:cNvCxnSpPr/>
              <p:nvPr/>
            </p:nvCxnSpPr>
            <p:spPr>
              <a:xfrm>
                <a:off x="2729179" y="5309906"/>
                <a:ext cx="3813048"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75" name="Straight Connector 174"/>
              <p:cNvCxnSpPr>
                <a:stCxn id="191" idx="1"/>
                <a:endCxn id="191" idx="3"/>
              </p:cNvCxnSpPr>
              <p:nvPr/>
            </p:nvCxnSpPr>
            <p:spPr>
              <a:xfrm>
                <a:off x="5832221" y="5427134"/>
                <a:ext cx="237744"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76" name="Straight Connector 175"/>
              <p:cNvCxnSpPr/>
              <p:nvPr/>
            </p:nvCxnSpPr>
            <p:spPr>
              <a:xfrm>
                <a:off x="2729179" y="5538125"/>
                <a:ext cx="3813048"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77" name="Straight Connector 176"/>
              <p:cNvCxnSpPr>
                <a:stCxn id="192" idx="1"/>
                <a:endCxn id="192" idx="3"/>
              </p:cNvCxnSpPr>
              <p:nvPr/>
            </p:nvCxnSpPr>
            <p:spPr>
              <a:xfrm>
                <a:off x="5832221" y="5665083"/>
                <a:ext cx="237744"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78" name="Straight Connector 177"/>
              <p:cNvCxnSpPr/>
              <p:nvPr/>
            </p:nvCxnSpPr>
            <p:spPr>
              <a:xfrm>
                <a:off x="2729179" y="5785394"/>
                <a:ext cx="3813048"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79" name="Straight Connector 178"/>
              <p:cNvCxnSpPr>
                <a:stCxn id="193" idx="1"/>
                <a:endCxn id="193" idx="3"/>
              </p:cNvCxnSpPr>
              <p:nvPr/>
            </p:nvCxnSpPr>
            <p:spPr>
              <a:xfrm>
                <a:off x="5832221" y="5907587"/>
                <a:ext cx="237744"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80" name="Straight Connector 179"/>
              <p:cNvCxnSpPr/>
              <p:nvPr/>
            </p:nvCxnSpPr>
            <p:spPr>
              <a:xfrm>
                <a:off x="2729179" y="6024609"/>
                <a:ext cx="3813048"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81" name="Straight Connector 180"/>
              <p:cNvCxnSpPr>
                <a:stCxn id="194" idx="1"/>
                <a:endCxn id="194" idx="3"/>
              </p:cNvCxnSpPr>
              <p:nvPr/>
            </p:nvCxnSpPr>
            <p:spPr>
              <a:xfrm>
                <a:off x="5832221" y="6143481"/>
                <a:ext cx="237744"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82" name="Straight Connector 181"/>
              <p:cNvCxnSpPr/>
              <p:nvPr/>
            </p:nvCxnSpPr>
            <p:spPr>
              <a:xfrm>
                <a:off x="2729179" y="6263142"/>
                <a:ext cx="3813048"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83" name="Straight Connector 182"/>
              <p:cNvCxnSpPr>
                <a:stCxn id="198" idx="1"/>
                <a:endCxn id="198" idx="3"/>
              </p:cNvCxnSpPr>
              <p:nvPr/>
            </p:nvCxnSpPr>
            <p:spPr>
              <a:xfrm>
                <a:off x="5114130" y="6377522"/>
                <a:ext cx="237744"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84" name="Straight Connector 183"/>
              <p:cNvCxnSpPr/>
              <p:nvPr/>
            </p:nvCxnSpPr>
            <p:spPr>
              <a:xfrm>
                <a:off x="2729179" y="6500097"/>
                <a:ext cx="3813048"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grpSp>
        <p:grpSp>
          <p:nvGrpSpPr>
            <p:cNvPr id="118" name="Group 117"/>
            <p:cNvGrpSpPr/>
            <p:nvPr/>
          </p:nvGrpSpPr>
          <p:grpSpPr>
            <a:xfrm>
              <a:off x="2728722" y="2690710"/>
              <a:ext cx="3815715" cy="3813048"/>
              <a:chOff x="2728722" y="2690710"/>
              <a:chExt cx="3815715" cy="3813048"/>
            </a:xfrm>
          </p:grpSpPr>
          <p:cxnSp>
            <p:nvCxnSpPr>
              <p:cNvPr id="119" name="Straight Connector 118"/>
              <p:cNvCxnSpPr/>
              <p:nvPr/>
            </p:nvCxnSpPr>
            <p:spPr>
              <a:xfrm flipH="1">
                <a:off x="6541380" y="2690710"/>
                <a:ext cx="3057" cy="3813048"/>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p:cNvCxnSpPr>
                <a:stCxn id="110" idx="0"/>
                <a:endCxn id="112" idx="2"/>
              </p:cNvCxnSpPr>
              <p:nvPr/>
            </p:nvCxnSpPr>
            <p:spPr>
              <a:xfrm>
                <a:off x="6424993" y="3170328"/>
                <a:ext cx="0" cy="950858"/>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p:cNvCxnSpPr/>
              <p:nvPr/>
            </p:nvCxnSpPr>
            <p:spPr>
              <a:xfrm flipH="1">
                <a:off x="6303518" y="2690710"/>
                <a:ext cx="3057" cy="3813048"/>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2" name="Straight Connector 121"/>
              <p:cNvCxnSpPr>
                <a:stCxn id="113" idx="0"/>
                <a:endCxn id="113" idx="2"/>
              </p:cNvCxnSpPr>
              <p:nvPr/>
            </p:nvCxnSpPr>
            <p:spPr>
              <a:xfrm>
                <a:off x="6188837" y="3883442"/>
                <a:ext cx="0" cy="237744"/>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p:cNvCxnSpPr/>
              <p:nvPr/>
            </p:nvCxnSpPr>
            <p:spPr>
              <a:xfrm flipH="1">
                <a:off x="6066908" y="2690710"/>
                <a:ext cx="3057" cy="3813048"/>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4" name="Straight Connector 123"/>
              <p:cNvCxnSpPr>
                <a:stCxn id="114" idx="0"/>
              </p:cNvCxnSpPr>
              <p:nvPr/>
            </p:nvCxnSpPr>
            <p:spPr>
              <a:xfrm flipH="1">
                <a:off x="5944862" y="3883442"/>
                <a:ext cx="6231" cy="2620316"/>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5" name="Straight Connector 124"/>
              <p:cNvCxnSpPr/>
              <p:nvPr/>
            </p:nvCxnSpPr>
            <p:spPr>
              <a:xfrm flipH="1">
                <a:off x="5825871" y="2690710"/>
                <a:ext cx="3057" cy="3813048"/>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6" name="Straight Connector 125"/>
              <p:cNvCxnSpPr>
                <a:stCxn id="185" idx="0"/>
                <a:endCxn id="186" idx="2"/>
              </p:cNvCxnSpPr>
              <p:nvPr/>
            </p:nvCxnSpPr>
            <p:spPr>
              <a:xfrm flipH="1">
                <a:off x="5706881" y="4121186"/>
                <a:ext cx="6468" cy="475488"/>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7" name="Straight Connector 126"/>
              <p:cNvCxnSpPr/>
              <p:nvPr/>
            </p:nvCxnSpPr>
            <p:spPr>
              <a:xfrm flipH="1">
                <a:off x="5588127" y="2690710"/>
                <a:ext cx="3057" cy="3813048"/>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8" name="Straight Connector 127"/>
              <p:cNvCxnSpPr>
                <a:stCxn id="103" idx="0"/>
                <a:endCxn id="102" idx="2"/>
              </p:cNvCxnSpPr>
              <p:nvPr/>
            </p:nvCxnSpPr>
            <p:spPr>
              <a:xfrm flipH="1">
                <a:off x="5469137" y="2697060"/>
                <a:ext cx="4191" cy="474657"/>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29" name="Straight Connector 128"/>
              <p:cNvCxnSpPr/>
              <p:nvPr/>
            </p:nvCxnSpPr>
            <p:spPr>
              <a:xfrm flipH="1">
                <a:off x="5350265" y="2690710"/>
                <a:ext cx="3057" cy="3813048"/>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0" name="Straight Connector 129"/>
              <p:cNvCxnSpPr>
                <a:stCxn id="208" idx="0"/>
                <a:endCxn id="198" idx="2"/>
              </p:cNvCxnSpPr>
              <p:nvPr/>
            </p:nvCxnSpPr>
            <p:spPr>
              <a:xfrm>
                <a:off x="5233002" y="3883442"/>
                <a:ext cx="0" cy="2612952"/>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1" name="Straight Connector 130"/>
              <p:cNvCxnSpPr/>
              <p:nvPr/>
            </p:nvCxnSpPr>
            <p:spPr>
              <a:xfrm flipH="1">
                <a:off x="5113655" y="2690710"/>
                <a:ext cx="3057" cy="3813048"/>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2" name="Straight Connector 131"/>
              <p:cNvCxnSpPr>
                <a:stCxn id="202" idx="0"/>
                <a:endCxn id="200" idx="2"/>
              </p:cNvCxnSpPr>
              <p:nvPr/>
            </p:nvCxnSpPr>
            <p:spPr>
              <a:xfrm>
                <a:off x="4997840" y="5312170"/>
                <a:ext cx="0" cy="471785"/>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3" name="Straight Connector 132"/>
              <p:cNvCxnSpPr/>
              <p:nvPr/>
            </p:nvCxnSpPr>
            <p:spPr>
              <a:xfrm flipH="1">
                <a:off x="4872618" y="2690710"/>
                <a:ext cx="3057" cy="3813048"/>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4" name="Straight Connector 133"/>
              <p:cNvCxnSpPr>
                <a:stCxn id="99" idx="0"/>
                <a:endCxn id="99" idx="2"/>
              </p:cNvCxnSpPr>
              <p:nvPr/>
            </p:nvCxnSpPr>
            <p:spPr>
              <a:xfrm>
                <a:off x="4758931" y="3170328"/>
                <a:ext cx="0" cy="237744"/>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5" name="Straight Connector 134"/>
              <p:cNvCxnSpPr/>
              <p:nvPr/>
            </p:nvCxnSpPr>
            <p:spPr>
              <a:xfrm flipH="1">
                <a:off x="4634992" y="2690710"/>
                <a:ext cx="3057" cy="3813048"/>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6" name="Straight Connector 135"/>
              <p:cNvCxnSpPr>
                <a:stCxn id="96" idx="0"/>
                <a:endCxn id="96" idx="2"/>
              </p:cNvCxnSpPr>
              <p:nvPr/>
            </p:nvCxnSpPr>
            <p:spPr>
              <a:xfrm>
                <a:off x="4520193" y="3170328"/>
                <a:ext cx="0" cy="237744"/>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7" name="Straight Connector 136"/>
              <p:cNvCxnSpPr/>
              <p:nvPr/>
            </p:nvCxnSpPr>
            <p:spPr>
              <a:xfrm flipH="1">
                <a:off x="4400305" y="2690710"/>
                <a:ext cx="3057" cy="3813048"/>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8" name="Straight Connector 137"/>
              <p:cNvCxnSpPr>
                <a:stCxn id="221" idx="0"/>
                <a:endCxn id="219" idx="2"/>
              </p:cNvCxnSpPr>
              <p:nvPr/>
            </p:nvCxnSpPr>
            <p:spPr>
              <a:xfrm>
                <a:off x="4277446" y="5312170"/>
                <a:ext cx="0" cy="471785"/>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9" name="Straight Connector 138"/>
              <p:cNvCxnSpPr/>
              <p:nvPr/>
            </p:nvCxnSpPr>
            <p:spPr>
              <a:xfrm flipH="1">
                <a:off x="4160520" y="2690710"/>
                <a:ext cx="3057" cy="3813048"/>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40" name="Straight Connector 139"/>
              <p:cNvCxnSpPr>
                <a:endCxn id="231" idx="2"/>
              </p:cNvCxnSpPr>
              <p:nvPr/>
            </p:nvCxnSpPr>
            <p:spPr>
              <a:xfrm flipH="1">
                <a:off x="4038355" y="5070312"/>
                <a:ext cx="3176" cy="952444"/>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41" name="Straight Connector 140"/>
              <p:cNvCxnSpPr/>
              <p:nvPr/>
            </p:nvCxnSpPr>
            <p:spPr>
              <a:xfrm flipH="1">
                <a:off x="3919483" y="2690710"/>
                <a:ext cx="3057" cy="3813048"/>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42" name="Straight Connector 141"/>
              <p:cNvCxnSpPr>
                <a:stCxn id="229" idx="0"/>
                <a:endCxn id="229" idx="2"/>
              </p:cNvCxnSpPr>
              <p:nvPr/>
            </p:nvCxnSpPr>
            <p:spPr>
              <a:xfrm>
                <a:off x="3800611" y="5075483"/>
                <a:ext cx="0" cy="237744"/>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p:cNvCxnSpPr/>
              <p:nvPr/>
            </p:nvCxnSpPr>
            <p:spPr>
              <a:xfrm flipH="1">
                <a:off x="3681739" y="2690710"/>
                <a:ext cx="3057" cy="3813048"/>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p:cNvCxnSpPr>
                <a:stCxn id="233" idx="0"/>
                <a:endCxn id="233" idx="2"/>
              </p:cNvCxnSpPr>
              <p:nvPr/>
            </p:nvCxnSpPr>
            <p:spPr>
              <a:xfrm>
                <a:off x="3569997" y="5785012"/>
                <a:ext cx="0" cy="237744"/>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45" name="Straight Connector 144"/>
              <p:cNvCxnSpPr/>
              <p:nvPr/>
            </p:nvCxnSpPr>
            <p:spPr>
              <a:xfrm flipH="1">
                <a:off x="3443877" y="2690710"/>
                <a:ext cx="3057" cy="3813048"/>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46" name="Straight Connector 145"/>
              <p:cNvCxnSpPr>
                <a:stCxn id="227" idx="0"/>
                <a:endCxn id="234" idx="2"/>
              </p:cNvCxnSpPr>
              <p:nvPr/>
            </p:nvCxnSpPr>
            <p:spPr>
              <a:xfrm>
                <a:off x="3326021" y="5075483"/>
                <a:ext cx="0" cy="947273"/>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47" name="Straight Connector 146"/>
              <p:cNvCxnSpPr/>
              <p:nvPr/>
            </p:nvCxnSpPr>
            <p:spPr>
              <a:xfrm flipH="1">
                <a:off x="3207267" y="2690710"/>
                <a:ext cx="3057" cy="3813048"/>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48" name="Straight Connector 147"/>
              <p:cNvCxnSpPr>
                <a:stCxn id="226" idx="0"/>
                <a:endCxn id="224" idx="2"/>
              </p:cNvCxnSpPr>
              <p:nvPr/>
            </p:nvCxnSpPr>
            <p:spPr>
              <a:xfrm>
                <a:off x="3088277" y="5312170"/>
                <a:ext cx="0" cy="471785"/>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49" name="Straight Connector 148"/>
              <p:cNvCxnSpPr/>
              <p:nvPr/>
            </p:nvCxnSpPr>
            <p:spPr>
              <a:xfrm flipH="1">
                <a:off x="2969405" y="2690710"/>
                <a:ext cx="3057" cy="3813048"/>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50" name="Straight Connector 149"/>
              <p:cNvCxnSpPr>
                <a:stCxn id="91" idx="0"/>
                <a:endCxn id="91" idx="2"/>
              </p:cNvCxnSpPr>
              <p:nvPr/>
            </p:nvCxnSpPr>
            <p:spPr>
              <a:xfrm>
                <a:off x="2850651" y="3170328"/>
                <a:ext cx="0" cy="237744"/>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51" name="Straight Connector 150"/>
              <p:cNvCxnSpPr/>
              <p:nvPr/>
            </p:nvCxnSpPr>
            <p:spPr>
              <a:xfrm flipH="1">
                <a:off x="2728722" y="2690710"/>
                <a:ext cx="3057" cy="3813048"/>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grpSp>
      </p:grpSp>
      <p:cxnSp>
        <p:nvCxnSpPr>
          <p:cNvPr id="235" name="Straight Connector 234"/>
          <p:cNvCxnSpPr>
            <a:stCxn id="110" idx="3"/>
            <a:endCxn id="107" idx="1"/>
          </p:cNvCxnSpPr>
          <p:nvPr/>
        </p:nvCxnSpPr>
        <p:spPr>
          <a:xfrm flipH="1">
            <a:off x="5832221" y="3289200"/>
            <a:ext cx="711644"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36" name="Straight Connector 235"/>
          <p:cNvCxnSpPr>
            <a:stCxn id="100" idx="0"/>
            <a:endCxn id="101" idx="2"/>
          </p:cNvCxnSpPr>
          <p:nvPr/>
        </p:nvCxnSpPr>
        <p:spPr>
          <a:xfrm>
            <a:off x="5233002" y="2933973"/>
            <a:ext cx="0" cy="474099"/>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51" name="Straight Connector 250"/>
          <p:cNvCxnSpPr>
            <a:stCxn id="199" idx="1"/>
            <a:endCxn id="199" idx="3"/>
          </p:cNvCxnSpPr>
          <p:nvPr/>
        </p:nvCxnSpPr>
        <p:spPr>
          <a:xfrm>
            <a:off x="5832221" y="6379303"/>
            <a:ext cx="237744"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56" name="Straight Connector 255"/>
          <p:cNvCxnSpPr>
            <a:stCxn id="197" idx="1"/>
            <a:endCxn id="197" idx="3"/>
          </p:cNvCxnSpPr>
          <p:nvPr/>
        </p:nvCxnSpPr>
        <p:spPr>
          <a:xfrm>
            <a:off x="5114130" y="6141628"/>
            <a:ext cx="237744"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57" name="Straight Connector 256"/>
          <p:cNvCxnSpPr>
            <a:stCxn id="196" idx="1"/>
            <a:endCxn id="196" idx="3"/>
          </p:cNvCxnSpPr>
          <p:nvPr/>
        </p:nvCxnSpPr>
        <p:spPr>
          <a:xfrm>
            <a:off x="5114130" y="5903884"/>
            <a:ext cx="237744"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58" name="Straight Connector 257"/>
          <p:cNvCxnSpPr>
            <a:stCxn id="200" idx="1"/>
            <a:endCxn id="195" idx="3"/>
          </p:cNvCxnSpPr>
          <p:nvPr/>
        </p:nvCxnSpPr>
        <p:spPr>
          <a:xfrm>
            <a:off x="4878968" y="5665083"/>
            <a:ext cx="472906"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59" name="Straight Connector 258"/>
          <p:cNvCxnSpPr>
            <a:stCxn id="220" idx="1"/>
            <a:endCxn id="219" idx="3"/>
          </p:cNvCxnSpPr>
          <p:nvPr/>
        </p:nvCxnSpPr>
        <p:spPr>
          <a:xfrm>
            <a:off x="3920830" y="5665083"/>
            <a:ext cx="475488"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60" name="Straight Connector 259"/>
          <p:cNvCxnSpPr>
            <a:stCxn id="234" idx="1"/>
            <a:endCxn id="231" idx="3"/>
          </p:cNvCxnSpPr>
          <p:nvPr/>
        </p:nvCxnSpPr>
        <p:spPr>
          <a:xfrm>
            <a:off x="3207149" y="5903884"/>
            <a:ext cx="950078"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61" name="Straight Connector 260"/>
          <p:cNvCxnSpPr>
            <a:endCxn id="224" idx="1"/>
          </p:cNvCxnSpPr>
          <p:nvPr/>
        </p:nvCxnSpPr>
        <p:spPr>
          <a:xfrm flipH="1">
            <a:off x="2969405" y="5665083"/>
            <a:ext cx="481720"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62" name="Straight Connector 261"/>
          <p:cNvCxnSpPr>
            <a:stCxn id="186" idx="1"/>
            <a:endCxn id="187" idx="3"/>
          </p:cNvCxnSpPr>
          <p:nvPr/>
        </p:nvCxnSpPr>
        <p:spPr>
          <a:xfrm flipV="1">
            <a:off x="5588009" y="4472250"/>
            <a:ext cx="481956" cy="5552"/>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63" name="Straight Connector 262"/>
          <p:cNvCxnSpPr>
            <a:stCxn id="205" idx="1"/>
            <a:endCxn id="205" idx="3"/>
          </p:cNvCxnSpPr>
          <p:nvPr/>
        </p:nvCxnSpPr>
        <p:spPr>
          <a:xfrm>
            <a:off x="5114130" y="4715546"/>
            <a:ext cx="237744"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65" name="Straight Connector 264"/>
          <p:cNvCxnSpPr>
            <a:stCxn id="204" idx="1"/>
            <a:endCxn id="204" idx="3"/>
          </p:cNvCxnSpPr>
          <p:nvPr/>
        </p:nvCxnSpPr>
        <p:spPr>
          <a:xfrm>
            <a:off x="5114130" y="4953290"/>
            <a:ext cx="237744"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68" name="Straight Connector 267"/>
          <p:cNvCxnSpPr>
            <a:stCxn id="203" idx="1"/>
            <a:endCxn id="203" idx="3"/>
          </p:cNvCxnSpPr>
          <p:nvPr/>
        </p:nvCxnSpPr>
        <p:spPr>
          <a:xfrm>
            <a:off x="5114130" y="5191034"/>
            <a:ext cx="237744"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71" name="Straight Connector 270"/>
          <p:cNvCxnSpPr>
            <a:stCxn id="188" idx="1"/>
            <a:endCxn id="188" idx="3"/>
          </p:cNvCxnSpPr>
          <p:nvPr/>
        </p:nvCxnSpPr>
        <p:spPr>
          <a:xfrm>
            <a:off x="5832221" y="4715546"/>
            <a:ext cx="237744"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74" name="Straight Connector 273"/>
          <p:cNvCxnSpPr>
            <a:stCxn id="189" idx="1"/>
            <a:endCxn id="189" idx="3"/>
          </p:cNvCxnSpPr>
          <p:nvPr/>
        </p:nvCxnSpPr>
        <p:spPr>
          <a:xfrm>
            <a:off x="5832221" y="4953290"/>
            <a:ext cx="237744"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82" name="Straight Connector 281"/>
          <p:cNvCxnSpPr>
            <a:stCxn id="190" idx="1"/>
            <a:endCxn id="190" idx="3"/>
          </p:cNvCxnSpPr>
          <p:nvPr/>
        </p:nvCxnSpPr>
        <p:spPr>
          <a:xfrm>
            <a:off x="5832221" y="5189184"/>
            <a:ext cx="237744"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85" name="Straight Connector 284"/>
          <p:cNvCxnSpPr>
            <a:stCxn id="202" idx="1"/>
            <a:endCxn id="201" idx="3"/>
          </p:cNvCxnSpPr>
          <p:nvPr/>
        </p:nvCxnSpPr>
        <p:spPr>
          <a:xfrm>
            <a:off x="4878968" y="5431042"/>
            <a:ext cx="472906"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88" name="Straight Connector 287"/>
          <p:cNvCxnSpPr>
            <a:stCxn id="222" idx="1"/>
            <a:endCxn id="221" idx="3"/>
          </p:cNvCxnSpPr>
          <p:nvPr/>
        </p:nvCxnSpPr>
        <p:spPr>
          <a:xfrm>
            <a:off x="3920830" y="5431042"/>
            <a:ext cx="475488"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89" name="Straight Connector 288"/>
          <p:cNvCxnSpPr>
            <a:stCxn id="226" idx="1"/>
            <a:endCxn id="225" idx="3"/>
          </p:cNvCxnSpPr>
          <p:nvPr/>
        </p:nvCxnSpPr>
        <p:spPr>
          <a:xfrm>
            <a:off x="2969405" y="5431042"/>
            <a:ext cx="475488"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90" name="Straight Connector 289"/>
          <p:cNvCxnSpPr>
            <a:stCxn id="207" idx="1"/>
            <a:endCxn id="207" idx="3"/>
          </p:cNvCxnSpPr>
          <p:nvPr/>
        </p:nvCxnSpPr>
        <p:spPr>
          <a:xfrm>
            <a:off x="5114130" y="4240058"/>
            <a:ext cx="237744"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91" name="Straight Connector 290"/>
          <p:cNvCxnSpPr>
            <a:stCxn id="105" idx="2"/>
            <a:endCxn id="104" idx="0"/>
          </p:cNvCxnSpPr>
          <p:nvPr/>
        </p:nvCxnSpPr>
        <p:spPr>
          <a:xfrm flipV="1">
            <a:off x="5706881" y="2697060"/>
            <a:ext cx="118" cy="47315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92" name="Straight Connector 291"/>
          <p:cNvCxnSpPr>
            <a:stCxn id="211" idx="0"/>
          </p:cNvCxnSpPr>
          <p:nvPr/>
        </p:nvCxnSpPr>
        <p:spPr>
          <a:xfrm>
            <a:off x="2849103" y="3883442"/>
            <a:ext cx="1548" cy="237744"/>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00" name="Straight Connector 299"/>
          <p:cNvCxnSpPr>
            <a:stCxn id="97" idx="0"/>
            <a:endCxn id="97" idx="2"/>
          </p:cNvCxnSpPr>
          <p:nvPr/>
        </p:nvCxnSpPr>
        <p:spPr>
          <a:xfrm>
            <a:off x="4279392" y="3170328"/>
            <a:ext cx="0" cy="237744"/>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03" name="Straight Connector 302"/>
          <p:cNvCxnSpPr>
            <a:stCxn id="217" idx="0"/>
            <a:endCxn id="217" idx="2"/>
          </p:cNvCxnSpPr>
          <p:nvPr/>
        </p:nvCxnSpPr>
        <p:spPr>
          <a:xfrm>
            <a:off x="4277844" y="3883442"/>
            <a:ext cx="0" cy="237744"/>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06" name="Straight Connector 305"/>
          <p:cNvCxnSpPr>
            <a:stCxn id="214" idx="0"/>
            <a:endCxn id="214" idx="2"/>
          </p:cNvCxnSpPr>
          <p:nvPr/>
        </p:nvCxnSpPr>
        <p:spPr>
          <a:xfrm>
            <a:off x="4043175" y="3883442"/>
            <a:ext cx="0" cy="237744"/>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09" name="Straight Connector 308"/>
          <p:cNvCxnSpPr>
            <a:stCxn id="215" idx="0"/>
            <a:endCxn id="215" idx="2"/>
          </p:cNvCxnSpPr>
          <p:nvPr/>
        </p:nvCxnSpPr>
        <p:spPr>
          <a:xfrm>
            <a:off x="3802374" y="3883442"/>
            <a:ext cx="0" cy="237744"/>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12" name="Straight Connector 311"/>
          <p:cNvCxnSpPr>
            <a:stCxn id="212" idx="0"/>
            <a:endCxn id="212" idx="2"/>
          </p:cNvCxnSpPr>
          <p:nvPr/>
        </p:nvCxnSpPr>
        <p:spPr>
          <a:xfrm>
            <a:off x="3568449" y="3883442"/>
            <a:ext cx="0" cy="237744"/>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15" name="Straight Connector 314"/>
          <p:cNvCxnSpPr>
            <a:stCxn id="213" idx="0"/>
            <a:endCxn id="213" idx="2"/>
          </p:cNvCxnSpPr>
          <p:nvPr/>
        </p:nvCxnSpPr>
        <p:spPr>
          <a:xfrm>
            <a:off x="3327648" y="3883442"/>
            <a:ext cx="0" cy="237744"/>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18" name="Straight Connector 317"/>
          <p:cNvCxnSpPr>
            <a:stCxn id="210" idx="0"/>
            <a:endCxn id="210" idx="2"/>
          </p:cNvCxnSpPr>
          <p:nvPr/>
        </p:nvCxnSpPr>
        <p:spPr>
          <a:xfrm>
            <a:off x="3089904" y="3883442"/>
            <a:ext cx="0" cy="237744"/>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21" name="Straight Connector 320"/>
          <p:cNvCxnSpPr>
            <a:stCxn id="90" idx="0"/>
            <a:endCxn id="90" idx="2"/>
          </p:cNvCxnSpPr>
          <p:nvPr/>
        </p:nvCxnSpPr>
        <p:spPr>
          <a:xfrm>
            <a:off x="3091452" y="3170328"/>
            <a:ext cx="0" cy="237744"/>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24" name="Straight Connector 323"/>
          <p:cNvCxnSpPr>
            <a:stCxn id="93" idx="0"/>
            <a:endCxn id="93" idx="2"/>
          </p:cNvCxnSpPr>
          <p:nvPr/>
        </p:nvCxnSpPr>
        <p:spPr>
          <a:xfrm>
            <a:off x="3329196" y="3170328"/>
            <a:ext cx="0" cy="237744"/>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27" name="Straight Connector 326"/>
          <p:cNvCxnSpPr>
            <a:stCxn id="92" idx="0"/>
            <a:endCxn id="92" idx="2"/>
          </p:cNvCxnSpPr>
          <p:nvPr/>
        </p:nvCxnSpPr>
        <p:spPr>
          <a:xfrm>
            <a:off x="3569997" y="3170328"/>
            <a:ext cx="0" cy="237744"/>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30" name="Straight Connector 329"/>
          <p:cNvCxnSpPr>
            <a:stCxn id="95" idx="0"/>
            <a:endCxn id="95" idx="2"/>
          </p:cNvCxnSpPr>
          <p:nvPr/>
        </p:nvCxnSpPr>
        <p:spPr>
          <a:xfrm>
            <a:off x="3803922" y="3170328"/>
            <a:ext cx="0" cy="237744"/>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33" name="Straight Connector 332"/>
          <p:cNvCxnSpPr>
            <a:stCxn id="94" idx="0"/>
            <a:endCxn id="94" idx="2"/>
          </p:cNvCxnSpPr>
          <p:nvPr/>
        </p:nvCxnSpPr>
        <p:spPr>
          <a:xfrm>
            <a:off x="4044723" y="3170328"/>
            <a:ext cx="0" cy="237744"/>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37" name="Straight Connector 336"/>
          <p:cNvCxnSpPr>
            <a:stCxn id="216" idx="0"/>
            <a:endCxn id="216" idx="2"/>
          </p:cNvCxnSpPr>
          <p:nvPr/>
        </p:nvCxnSpPr>
        <p:spPr>
          <a:xfrm>
            <a:off x="4518645" y="3883442"/>
            <a:ext cx="0" cy="237744"/>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41" name="Straight Connector 340"/>
          <p:cNvCxnSpPr>
            <a:stCxn id="218" idx="0"/>
            <a:endCxn id="218" idx="2"/>
          </p:cNvCxnSpPr>
          <p:nvPr/>
        </p:nvCxnSpPr>
        <p:spPr>
          <a:xfrm>
            <a:off x="4757383" y="3883442"/>
            <a:ext cx="0" cy="237744"/>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44" name="Straight Connector 343"/>
          <p:cNvCxnSpPr>
            <a:stCxn id="209" idx="0"/>
            <a:endCxn id="209" idx="2"/>
          </p:cNvCxnSpPr>
          <p:nvPr/>
        </p:nvCxnSpPr>
        <p:spPr>
          <a:xfrm>
            <a:off x="4982498" y="3883442"/>
            <a:ext cx="0" cy="237744"/>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47" name="Straight Connector 346"/>
          <p:cNvCxnSpPr>
            <a:stCxn id="98" idx="0"/>
            <a:endCxn id="98" idx="2"/>
          </p:cNvCxnSpPr>
          <p:nvPr/>
        </p:nvCxnSpPr>
        <p:spPr>
          <a:xfrm>
            <a:off x="4992676" y="3170328"/>
            <a:ext cx="0" cy="237744"/>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51" name="Straight Connector 350"/>
          <p:cNvCxnSpPr>
            <a:stCxn id="107" idx="2"/>
            <a:endCxn id="106" idx="0"/>
          </p:cNvCxnSpPr>
          <p:nvPr/>
        </p:nvCxnSpPr>
        <p:spPr>
          <a:xfrm flipV="1">
            <a:off x="5951093" y="2927780"/>
            <a:ext cx="0" cy="480292"/>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55" name="Straight Connector 354"/>
          <p:cNvCxnSpPr>
            <a:stCxn id="108" idx="2"/>
            <a:endCxn id="108" idx="0"/>
          </p:cNvCxnSpPr>
          <p:nvPr/>
        </p:nvCxnSpPr>
        <p:spPr>
          <a:xfrm flipV="1">
            <a:off x="6188837" y="3170328"/>
            <a:ext cx="0" cy="237744"/>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60" name="Straight Connector 359"/>
          <p:cNvCxnSpPr>
            <a:stCxn id="228" idx="0"/>
            <a:endCxn id="228" idx="2"/>
          </p:cNvCxnSpPr>
          <p:nvPr/>
        </p:nvCxnSpPr>
        <p:spPr>
          <a:xfrm>
            <a:off x="3562867" y="5072162"/>
            <a:ext cx="0" cy="237744"/>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65" name="Straight Connector 364"/>
          <p:cNvCxnSpPr>
            <a:stCxn id="232" idx="0"/>
            <a:endCxn id="232" idx="2"/>
          </p:cNvCxnSpPr>
          <p:nvPr/>
        </p:nvCxnSpPr>
        <p:spPr>
          <a:xfrm>
            <a:off x="3800611" y="5785012"/>
            <a:ext cx="0" cy="237744"/>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529" name="Straight Connector 528"/>
          <p:cNvCxnSpPr/>
          <p:nvPr/>
        </p:nvCxnSpPr>
        <p:spPr>
          <a:xfrm flipH="1" flipV="1">
            <a:off x="5832221" y="4002252"/>
            <a:ext cx="709159" cy="444"/>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grpSp>
        <p:nvGrpSpPr>
          <p:cNvPr id="694" name="Group 693"/>
          <p:cNvGrpSpPr/>
          <p:nvPr/>
        </p:nvGrpSpPr>
        <p:grpSpPr>
          <a:xfrm>
            <a:off x="2731897" y="2695104"/>
            <a:ext cx="3812540" cy="3803904"/>
            <a:chOff x="2731897" y="2695104"/>
            <a:chExt cx="3812540" cy="3803904"/>
          </a:xfrm>
        </p:grpSpPr>
        <p:grpSp>
          <p:nvGrpSpPr>
            <p:cNvPr id="695" name="Group 694"/>
            <p:cNvGrpSpPr/>
            <p:nvPr/>
          </p:nvGrpSpPr>
          <p:grpSpPr>
            <a:xfrm>
              <a:off x="2731897" y="2695104"/>
              <a:ext cx="2859405" cy="713232"/>
              <a:chOff x="2731897" y="2695104"/>
              <a:chExt cx="2859405" cy="713232"/>
            </a:xfrm>
            <a:solidFill>
              <a:schemeClr val="tx2">
                <a:lumMod val="50000"/>
                <a:alpha val="70000"/>
              </a:schemeClr>
            </a:solidFill>
          </p:grpSpPr>
          <p:sp>
            <p:nvSpPr>
              <p:cNvPr id="823" name="Rectangle 822"/>
              <p:cNvSpPr>
                <a:spLocks noChangeAspect="1"/>
              </p:cNvSpPr>
              <p:nvPr/>
            </p:nvSpPr>
            <p:spPr bwMode="auto">
              <a:xfrm>
                <a:off x="2731897" y="3289464"/>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824" name="Rectangle 823"/>
              <p:cNvSpPr>
                <a:spLocks noChangeAspect="1"/>
              </p:cNvSpPr>
              <p:nvPr/>
            </p:nvSpPr>
            <p:spPr bwMode="auto">
              <a:xfrm>
                <a:off x="2850769" y="3289464"/>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825" name="Rectangle 824"/>
              <p:cNvSpPr>
                <a:spLocks noChangeAspect="1"/>
              </p:cNvSpPr>
              <p:nvPr/>
            </p:nvSpPr>
            <p:spPr bwMode="auto">
              <a:xfrm>
                <a:off x="2969641" y="3289464"/>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826" name="Rectangle 825"/>
              <p:cNvSpPr>
                <a:spLocks noChangeAspect="1"/>
              </p:cNvSpPr>
              <p:nvPr/>
            </p:nvSpPr>
            <p:spPr bwMode="auto">
              <a:xfrm>
                <a:off x="3088513" y="3289464"/>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827" name="Rectangle 826"/>
              <p:cNvSpPr>
                <a:spLocks noChangeAspect="1"/>
              </p:cNvSpPr>
              <p:nvPr/>
            </p:nvSpPr>
            <p:spPr bwMode="auto">
              <a:xfrm>
                <a:off x="3209544" y="3289464"/>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828" name="Rectangle 827"/>
              <p:cNvSpPr>
                <a:spLocks noChangeAspect="1"/>
              </p:cNvSpPr>
              <p:nvPr/>
            </p:nvSpPr>
            <p:spPr bwMode="auto">
              <a:xfrm>
                <a:off x="3328416" y="3289464"/>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829" name="Rectangle 828"/>
              <p:cNvSpPr>
                <a:spLocks noChangeAspect="1"/>
              </p:cNvSpPr>
              <p:nvPr/>
            </p:nvSpPr>
            <p:spPr bwMode="auto">
              <a:xfrm>
                <a:off x="3447288" y="3289464"/>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830" name="Rectangle 829"/>
              <p:cNvSpPr>
                <a:spLocks noChangeAspect="1"/>
              </p:cNvSpPr>
              <p:nvPr/>
            </p:nvSpPr>
            <p:spPr bwMode="auto">
              <a:xfrm>
                <a:off x="3566160" y="3289464"/>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831" name="Rectangle 830"/>
              <p:cNvSpPr>
                <a:spLocks noChangeAspect="1"/>
              </p:cNvSpPr>
              <p:nvPr/>
            </p:nvSpPr>
            <p:spPr bwMode="auto">
              <a:xfrm>
                <a:off x="3685032" y="3289464"/>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832" name="Rectangle 831"/>
              <p:cNvSpPr>
                <a:spLocks noChangeAspect="1"/>
              </p:cNvSpPr>
              <p:nvPr/>
            </p:nvSpPr>
            <p:spPr bwMode="auto">
              <a:xfrm>
                <a:off x="3803904" y="3289464"/>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833" name="Rectangle 832"/>
              <p:cNvSpPr>
                <a:spLocks noChangeAspect="1"/>
              </p:cNvSpPr>
              <p:nvPr/>
            </p:nvSpPr>
            <p:spPr bwMode="auto">
              <a:xfrm>
                <a:off x="3922776" y="3289464"/>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834" name="Rectangle 833"/>
              <p:cNvSpPr>
                <a:spLocks noChangeAspect="1"/>
              </p:cNvSpPr>
              <p:nvPr/>
            </p:nvSpPr>
            <p:spPr bwMode="auto">
              <a:xfrm>
                <a:off x="4041648" y="3289464"/>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835" name="Rectangle 834"/>
              <p:cNvSpPr>
                <a:spLocks noChangeAspect="1"/>
              </p:cNvSpPr>
              <p:nvPr/>
            </p:nvSpPr>
            <p:spPr bwMode="auto">
              <a:xfrm>
                <a:off x="4162679" y="3289464"/>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836" name="Rectangle 835"/>
              <p:cNvSpPr>
                <a:spLocks noChangeAspect="1"/>
              </p:cNvSpPr>
              <p:nvPr/>
            </p:nvSpPr>
            <p:spPr bwMode="auto">
              <a:xfrm>
                <a:off x="4281551" y="3289464"/>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837" name="Rectangle 836"/>
              <p:cNvSpPr>
                <a:spLocks noChangeAspect="1"/>
              </p:cNvSpPr>
              <p:nvPr/>
            </p:nvSpPr>
            <p:spPr bwMode="auto">
              <a:xfrm>
                <a:off x="4400423" y="3289464"/>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838" name="Rectangle 837"/>
              <p:cNvSpPr>
                <a:spLocks noChangeAspect="1"/>
              </p:cNvSpPr>
              <p:nvPr/>
            </p:nvSpPr>
            <p:spPr bwMode="auto">
              <a:xfrm>
                <a:off x="4519295" y="3289464"/>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839" name="Rectangle 838"/>
              <p:cNvSpPr>
                <a:spLocks noChangeAspect="1"/>
              </p:cNvSpPr>
              <p:nvPr/>
            </p:nvSpPr>
            <p:spPr bwMode="auto">
              <a:xfrm>
                <a:off x="5353558" y="2695104"/>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840" name="Rectangle 839"/>
              <p:cNvSpPr>
                <a:spLocks noChangeAspect="1"/>
              </p:cNvSpPr>
              <p:nvPr/>
            </p:nvSpPr>
            <p:spPr bwMode="auto">
              <a:xfrm>
                <a:off x="5472430" y="2695104"/>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841" name="Rectangle 840"/>
              <p:cNvSpPr>
                <a:spLocks noChangeAspect="1"/>
              </p:cNvSpPr>
              <p:nvPr/>
            </p:nvSpPr>
            <p:spPr bwMode="auto">
              <a:xfrm>
                <a:off x="5353558" y="2813976"/>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842" name="Rectangle 841"/>
              <p:cNvSpPr>
                <a:spLocks noChangeAspect="1"/>
              </p:cNvSpPr>
              <p:nvPr/>
            </p:nvSpPr>
            <p:spPr bwMode="auto">
              <a:xfrm>
                <a:off x="5234686" y="3051720"/>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843" name="Rectangle 842"/>
              <p:cNvSpPr>
                <a:spLocks noChangeAspect="1"/>
              </p:cNvSpPr>
              <p:nvPr/>
            </p:nvSpPr>
            <p:spPr bwMode="auto">
              <a:xfrm>
                <a:off x="5353558" y="2932848"/>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844" name="Rectangle 843"/>
              <p:cNvSpPr>
                <a:spLocks noChangeAspect="1"/>
              </p:cNvSpPr>
              <p:nvPr/>
            </p:nvSpPr>
            <p:spPr bwMode="auto">
              <a:xfrm>
                <a:off x="5353558" y="3051720"/>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845" name="Rectangle 844"/>
              <p:cNvSpPr>
                <a:spLocks noChangeAspect="1"/>
              </p:cNvSpPr>
              <p:nvPr/>
            </p:nvSpPr>
            <p:spPr bwMode="auto">
              <a:xfrm>
                <a:off x="4638167" y="3289464"/>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846" name="Rectangle 845"/>
              <p:cNvSpPr>
                <a:spLocks noChangeAspect="1"/>
              </p:cNvSpPr>
              <p:nvPr/>
            </p:nvSpPr>
            <p:spPr bwMode="auto">
              <a:xfrm>
                <a:off x="4757039" y="3289464"/>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847" name="Rectangle 846"/>
              <p:cNvSpPr>
                <a:spLocks noChangeAspect="1"/>
              </p:cNvSpPr>
              <p:nvPr/>
            </p:nvSpPr>
            <p:spPr bwMode="auto">
              <a:xfrm>
                <a:off x="4875911" y="3289464"/>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848" name="Rectangle 847"/>
              <p:cNvSpPr>
                <a:spLocks noChangeAspect="1"/>
              </p:cNvSpPr>
              <p:nvPr/>
            </p:nvSpPr>
            <p:spPr bwMode="auto">
              <a:xfrm>
                <a:off x="4994783" y="3289464"/>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849" name="Rectangle 848"/>
              <p:cNvSpPr>
                <a:spLocks noChangeAspect="1"/>
              </p:cNvSpPr>
              <p:nvPr/>
            </p:nvSpPr>
            <p:spPr bwMode="auto">
              <a:xfrm>
                <a:off x="5115814" y="3170592"/>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850" name="Rectangle 849"/>
              <p:cNvSpPr>
                <a:spLocks noChangeAspect="1"/>
              </p:cNvSpPr>
              <p:nvPr/>
            </p:nvSpPr>
            <p:spPr bwMode="auto">
              <a:xfrm>
                <a:off x="5234686" y="3170592"/>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851" name="Rectangle 850"/>
              <p:cNvSpPr>
                <a:spLocks noChangeAspect="1"/>
              </p:cNvSpPr>
              <p:nvPr/>
            </p:nvSpPr>
            <p:spPr bwMode="auto">
              <a:xfrm>
                <a:off x="5115814" y="3289464"/>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grpSp>
        <p:grpSp>
          <p:nvGrpSpPr>
            <p:cNvPr id="696" name="Group 695"/>
            <p:cNvGrpSpPr/>
            <p:nvPr/>
          </p:nvGrpSpPr>
          <p:grpSpPr>
            <a:xfrm>
              <a:off x="5591302" y="2695104"/>
              <a:ext cx="953135" cy="832104"/>
              <a:chOff x="5591302" y="2695104"/>
              <a:chExt cx="953135" cy="832104"/>
            </a:xfrm>
            <a:solidFill>
              <a:schemeClr val="tx2">
                <a:lumMod val="50000"/>
                <a:alpha val="70000"/>
              </a:schemeClr>
            </a:solidFill>
          </p:grpSpPr>
          <p:sp>
            <p:nvSpPr>
              <p:cNvPr id="809" name="Rectangle 808"/>
              <p:cNvSpPr>
                <a:spLocks noChangeAspect="1"/>
              </p:cNvSpPr>
              <p:nvPr/>
            </p:nvSpPr>
            <p:spPr bwMode="auto">
              <a:xfrm>
                <a:off x="5591302" y="2695104"/>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810" name="Rectangle 809"/>
              <p:cNvSpPr>
                <a:spLocks noChangeAspect="1"/>
              </p:cNvSpPr>
              <p:nvPr/>
            </p:nvSpPr>
            <p:spPr bwMode="auto">
              <a:xfrm>
                <a:off x="5591302" y="2813976"/>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811" name="Rectangle 810"/>
              <p:cNvSpPr>
                <a:spLocks noChangeAspect="1"/>
              </p:cNvSpPr>
              <p:nvPr/>
            </p:nvSpPr>
            <p:spPr bwMode="auto">
              <a:xfrm>
                <a:off x="5591302" y="2932848"/>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812" name="Rectangle 811"/>
              <p:cNvSpPr>
                <a:spLocks noChangeAspect="1"/>
              </p:cNvSpPr>
              <p:nvPr/>
            </p:nvSpPr>
            <p:spPr bwMode="auto">
              <a:xfrm>
                <a:off x="5710174" y="2932848"/>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813" name="Rectangle 812"/>
              <p:cNvSpPr>
                <a:spLocks noChangeAspect="1"/>
              </p:cNvSpPr>
              <p:nvPr/>
            </p:nvSpPr>
            <p:spPr bwMode="auto">
              <a:xfrm>
                <a:off x="5710174" y="3051720"/>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814" name="Rectangle 813"/>
              <p:cNvSpPr>
                <a:spLocks noChangeAspect="1"/>
              </p:cNvSpPr>
              <p:nvPr/>
            </p:nvSpPr>
            <p:spPr bwMode="auto">
              <a:xfrm>
                <a:off x="5710174" y="3170592"/>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815" name="Rectangle 814"/>
              <p:cNvSpPr>
                <a:spLocks noChangeAspect="1"/>
              </p:cNvSpPr>
              <p:nvPr/>
            </p:nvSpPr>
            <p:spPr bwMode="auto">
              <a:xfrm>
                <a:off x="5829046" y="3170592"/>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816" name="Rectangle 815"/>
              <p:cNvSpPr>
                <a:spLocks noChangeAspect="1"/>
              </p:cNvSpPr>
              <p:nvPr/>
            </p:nvSpPr>
            <p:spPr bwMode="auto">
              <a:xfrm>
                <a:off x="5829046" y="3289464"/>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817" name="Rectangle 816"/>
              <p:cNvSpPr>
                <a:spLocks noChangeAspect="1"/>
              </p:cNvSpPr>
              <p:nvPr/>
            </p:nvSpPr>
            <p:spPr bwMode="auto">
              <a:xfrm>
                <a:off x="5947918" y="3289464"/>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818" name="Rectangle 817"/>
              <p:cNvSpPr>
                <a:spLocks noChangeAspect="1"/>
              </p:cNvSpPr>
              <p:nvPr/>
            </p:nvSpPr>
            <p:spPr bwMode="auto">
              <a:xfrm>
                <a:off x="6068949" y="3289464"/>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819" name="Rectangle 818"/>
              <p:cNvSpPr>
                <a:spLocks noChangeAspect="1"/>
              </p:cNvSpPr>
              <p:nvPr/>
            </p:nvSpPr>
            <p:spPr bwMode="auto">
              <a:xfrm>
                <a:off x="6187821" y="3289464"/>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820" name="Rectangle 819"/>
              <p:cNvSpPr>
                <a:spLocks noChangeAspect="1"/>
              </p:cNvSpPr>
              <p:nvPr/>
            </p:nvSpPr>
            <p:spPr bwMode="auto">
              <a:xfrm>
                <a:off x="6187821" y="3408336"/>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821" name="Rectangle 820"/>
              <p:cNvSpPr>
                <a:spLocks noChangeAspect="1"/>
              </p:cNvSpPr>
              <p:nvPr/>
            </p:nvSpPr>
            <p:spPr bwMode="auto">
              <a:xfrm>
                <a:off x="6306693" y="3408336"/>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822" name="Rectangle 821"/>
              <p:cNvSpPr>
                <a:spLocks noChangeAspect="1"/>
              </p:cNvSpPr>
              <p:nvPr/>
            </p:nvSpPr>
            <p:spPr bwMode="auto">
              <a:xfrm>
                <a:off x="6425565" y="3408336"/>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grpSp>
        <p:grpSp>
          <p:nvGrpSpPr>
            <p:cNvPr id="697" name="Group 696"/>
            <p:cNvGrpSpPr/>
            <p:nvPr/>
          </p:nvGrpSpPr>
          <p:grpSpPr>
            <a:xfrm>
              <a:off x="3088513" y="5191416"/>
              <a:ext cx="1193038" cy="713232"/>
              <a:chOff x="3088513" y="5191416"/>
              <a:chExt cx="1193038" cy="713232"/>
            </a:xfrm>
            <a:solidFill>
              <a:schemeClr val="tx2">
                <a:lumMod val="50000"/>
                <a:alpha val="70000"/>
              </a:schemeClr>
            </a:solidFill>
          </p:grpSpPr>
          <p:sp>
            <p:nvSpPr>
              <p:cNvPr id="782" name="Rectangle 781"/>
              <p:cNvSpPr>
                <a:spLocks noChangeAspect="1"/>
              </p:cNvSpPr>
              <p:nvPr/>
            </p:nvSpPr>
            <p:spPr bwMode="auto">
              <a:xfrm>
                <a:off x="3088513" y="5310288"/>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783" name="Rectangle 782"/>
              <p:cNvSpPr>
                <a:spLocks noChangeAspect="1"/>
              </p:cNvSpPr>
              <p:nvPr/>
            </p:nvSpPr>
            <p:spPr bwMode="auto">
              <a:xfrm>
                <a:off x="3088513" y="5429160"/>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784" name="Rectangle 783"/>
              <p:cNvSpPr>
                <a:spLocks noChangeAspect="1"/>
              </p:cNvSpPr>
              <p:nvPr/>
            </p:nvSpPr>
            <p:spPr bwMode="auto">
              <a:xfrm>
                <a:off x="3209544" y="5191416"/>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785" name="Rectangle 784"/>
              <p:cNvSpPr>
                <a:spLocks noChangeAspect="1"/>
              </p:cNvSpPr>
              <p:nvPr/>
            </p:nvSpPr>
            <p:spPr bwMode="auto">
              <a:xfrm>
                <a:off x="3328416" y="5191416"/>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786" name="Rectangle 785"/>
              <p:cNvSpPr>
                <a:spLocks noChangeAspect="1"/>
              </p:cNvSpPr>
              <p:nvPr/>
            </p:nvSpPr>
            <p:spPr bwMode="auto">
              <a:xfrm>
                <a:off x="3447288" y="5191416"/>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787" name="Rectangle 786"/>
              <p:cNvSpPr>
                <a:spLocks noChangeAspect="1"/>
              </p:cNvSpPr>
              <p:nvPr/>
            </p:nvSpPr>
            <p:spPr bwMode="auto">
              <a:xfrm>
                <a:off x="3566160" y="5191416"/>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788" name="Rectangle 787"/>
              <p:cNvSpPr>
                <a:spLocks noChangeAspect="1"/>
              </p:cNvSpPr>
              <p:nvPr/>
            </p:nvSpPr>
            <p:spPr bwMode="auto">
              <a:xfrm>
                <a:off x="3209544" y="5310288"/>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789" name="Rectangle 788"/>
              <p:cNvSpPr>
                <a:spLocks noChangeAspect="1"/>
              </p:cNvSpPr>
              <p:nvPr/>
            </p:nvSpPr>
            <p:spPr bwMode="auto">
              <a:xfrm>
                <a:off x="3685032" y="5191416"/>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790" name="Rectangle 789"/>
              <p:cNvSpPr>
                <a:spLocks noChangeAspect="1"/>
              </p:cNvSpPr>
              <p:nvPr/>
            </p:nvSpPr>
            <p:spPr bwMode="auto">
              <a:xfrm>
                <a:off x="3803904" y="5191416"/>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791" name="Rectangle 790"/>
              <p:cNvSpPr>
                <a:spLocks noChangeAspect="1"/>
              </p:cNvSpPr>
              <p:nvPr/>
            </p:nvSpPr>
            <p:spPr bwMode="auto">
              <a:xfrm>
                <a:off x="3922776" y="5191416"/>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792" name="Rectangle 791"/>
              <p:cNvSpPr>
                <a:spLocks noChangeAspect="1"/>
              </p:cNvSpPr>
              <p:nvPr/>
            </p:nvSpPr>
            <p:spPr bwMode="auto">
              <a:xfrm>
                <a:off x="3922776" y="5310288"/>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793" name="Rectangle 792"/>
              <p:cNvSpPr>
                <a:spLocks noChangeAspect="1"/>
              </p:cNvSpPr>
              <p:nvPr/>
            </p:nvSpPr>
            <p:spPr bwMode="auto">
              <a:xfrm>
                <a:off x="4041648" y="5310288"/>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794" name="Rectangle 793"/>
              <p:cNvSpPr>
                <a:spLocks noChangeAspect="1"/>
              </p:cNvSpPr>
              <p:nvPr/>
            </p:nvSpPr>
            <p:spPr bwMode="auto">
              <a:xfrm>
                <a:off x="4162679" y="5429160"/>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795" name="Rectangle 794"/>
              <p:cNvSpPr>
                <a:spLocks noChangeAspect="1"/>
              </p:cNvSpPr>
              <p:nvPr/>
            </p:nvSpPr>
            <p:spPr bwMode="auto">
              <a:xfrm>
                <a:off x="3088513" y="5548032"/>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796" name="Rectangle 795"/>
              <p:cNvSpPr>
                <a:spLocks noChangeAspect="1"/>
              </p:cNvSpPr>
              <p:nvPr/>
            </p:nvSpPr>
            <p:spPr bwMode="auto">
              <a:xfrm>
                <a:off x="3088513" y="5666904"/>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797" name="Rectangle 796"/>
              <p:cNvSpPr>
                <a:spLocks noChangeAspect="1"/>
              </p:cNvSpPr>
              <p:nvPr/>
            </p:nvSpPr>
            <p:spPr bwMode="auto">
              <a:xfrm>
                <a:off x="3209544" y="5666904"/>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798" name="Rectangle 797"/>
              <p:cNvSpPr>
                <a:spLocks noChangeAspect="1"/>
              </p:cNvSpPr>
              <p:nvPr/>
            </p:nvSpPr>
            <p:spPr bwMode="auto">
              <a:xfrm>
                <a:off x="3209544" y="5785776"/>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799" name="Rectangle 798"/>
              <p:cNvSpPr>
                <a:spLocks noChangeAspect="1"/>
              </p:cNvSpPr>
              <p:nvPr/>
            </p:nvSpPr>
            <p:spPr bwMode="auto">
              <a:xfrm>
                <a:off x="3328416" y="5785776"/>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800" name="Rectangle 799"/>
              <p:cNvSpPr>
                <a:spLocks noChangeAspect="1"/>
              </p:cNvSpPr>
              <p:nvPr/>
            </p:nvSpPr>
            <p:spPr bwMode="auto">
              <a:xfrm>
                <a:off x="3447288" y="5785776"/>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801" name="Rectangle 800"/>
              <p:cNvSpPr>
                <a:spLocks noChangeAspect="1"/>
              </p:cNvSpPr>
              <p:nvPr/>
            </p:nvSpPr>
            <p:spPr bwMode="auto">
              <a:xfrm>
                <a:off x="3566160" y="5785776"/>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802" name="Rectangle 801"/>
              <p:cNvSpPr>
                <a:spLocks noChangeAspect="1"/>
              </p:cNvSpPr>
              <p:nvPr/>
            </p:nvSpPr>
            <p:spPr bwMode="auto">
              <a:xfrm>
                <a:off x="4041648" y="5666904"/>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803" name="Rectangle 802"/>
              <p:cNvSpPr>
                <a:spLocks noChangeAspect="1"/>
              </p:cNvSpPr>
              <p:nvPr/>
            </p:nvSpPr>
            <p:spPr bwMode="auto">
              <a:xfrm>
                <a:off x="3685032" y="5785776"/>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804" name="Rectangle 803"/>
              <p:cNvSpPr>
                <a:spLocks noChangeAspect="1"/>
              </p:cNvSpPr>
              <p:nvPr/>
            </p:nvSpPr>
            <p:spPr bwMode="auto">
              <a:xfrm>
                <a:off x="3803904" y="5785776"/>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805" name="Rectangle 804"/>
              <p:cNvSpPr>
                <a:spLocks noChangeAspect="1"/>
              </p:cNvSpPr>
              <p:nvPr/>
            </p:nvSpPr>
            <p:spPr bwMode="auto">
              <a:xfrm>
                <a:off x="3922776" y="5785776"/>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806" name="Rectangle 805"/>
              <p:cNvSpPr>
                <a:spLocks noChangeAspect="1"/>
              </p:cNvSpPr>
              <p:nvPr/>
            </p:nvSpPr>
            <p:spPr bwMode="auto">
              <a:xfrm>
                <a:off x="4041648" y="5785776"/>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807" name="Rectangle 806"/>
              <p:cNvSpPr>
                <a:spLocks noChangeAspect="1"/>
              </p:cNvSpPr>
              <p:nvPr/>
            </p:nvSpPr>
            <p:spPr bwMode="auto">
              <a:xfrm>
                <a:off x="4162679" y="5548032"/>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808" name="Rectangle 807"/>
              <p:cNvSpPr>
                <a:spLocks noChangeAspect="1"/>
              </p:cNvSpPr>
              <p:nvPr/>
            </p:nvSpPr>
            <p:spPr bwMode="auto">
              <a:xfrm>
                <a:off x="4162679" y="5666904"/>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grpSp>
        <p:grpSp>
          <p:nvGrpSpPr>
            <p:cNvPr id="698" name="Group 697"/>
            <p:cNvGrpSpPr/>
            <p:nvPr/>
          </p:nvGrpSpPr>
          <p:grpSpPr>
            <a:xfrm>
              <a:off x="2731897" y="3883824"/>
              <a:ext cx="2621661" cy="2615184"/>
              <a:chOff x="2731897" y="3883824"/>
              <a:chExt cx="2621661" cy="2615184"/>
            </a:xfrm>
            <a:solidFill>
              <a:schemeClr val="tx2">
                <a:lumMod val="50000"/>
                <a:alpha val="70000"/>
              </a:schemeClr>
            </a:solidFill>
          </p:grpSpPr>
          <p:sp>
            <p:nvSpPr>
              <p:cNvPr id="731" name="Rectangle 730"/>
              <p:cNvSpPr>
                <a:spLocks noChangeAspect="1"/>
              </p:cNvSpPr>
              <p:nvPr/>
            </p:nvSpPr>
            <p:spPr bwMode="auto">
              <a:xfrm>
                <a:off x="2731897" y="3883824"/>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732" name="Rectangle 731"/>
              <p:cNvSpPr>
                <a:spLocks noChangeAspect="1"/>
              </p:cNvSpPr>
              <p:nvPr/>
            </p:nvSpPr>
            <p:spPr bwMode="auto">
              <a:xfrm>
                <a:off x="2850769" y="3883824"/>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733" name="Rectangle 732"/>
              <p:cNvSpPr>
                <a:spLocks noChangeAspect="1"/>
              </p:cNvSpPr>
              <p:nvPr/>
            </p:nvSpPr>
            <p:spPr bwMode="auto">
              <a:xfrm>
                <a:off x="2969641" y="3883824"/>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734" name="Rectangle 733"/>
              <p:cNvSpPr>
                <a:spLocks noChangeAspect="1"/>
              </p:cNvSpPr>
              <p:nvPr/>
            </p:nvSpPr>
            <p:spPr bwMode="auto">
              <a:xfrm>
                <a:off x="3088513" y="3883824"/>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735" name="Rectangle 734"/>
              <p:cNvSpPr>
                <a:spLocks noChangeAspect="1"/>
              </p:cNvSpPr>
              <p:nvPr/>
            </p:nvSpPr>
            <p:spPr bwMode="auto">
              <a:xfrm>
                <a:off x="2969641" y="4002696"/>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736" name="Rectangle 735"/>
              <p:cNvSpPr>
                <a:spLocks noChangeAspect="1"/>
              </p:cNvSpPr>
              <p:nvPr/>
            </p:nvSpPr>
            <p:spPr bwMode="auto">
              <a:xfrm>
                <a:off x="3088513" y="4002696"/>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737" name="Rectangle 736"/>
              <p:cNvSpPr>
                <a:spLocks noChangeAspect="1"/>
              </p:cNvSpPr>
              <p:nvPr/>
            </p:nvSpPr>
            <p:spPr bwMode="auto">
              <a:xfrm>
                <a:off x="3209544" y="4002696"/>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738" name="Rectangle 737"/>
              <p:cNvSpPr>
                <a:spLocks noChangeAspect="1"/>
              </p:cNvSpPr>
              <p:nvPr/>
            </p:nvSpPr>
            <p:spPr bwMode="auto">
              <a:xfrm>
                <a:off x="3328416" y="4002696"/>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739" name="Rectangle 738"/>
              <p:cNvSpPr>
                <a:spLocks noChangeAspect="1"/>
              </p:cNvSpPr>
              <p:nvPr/>
            </p:nvSpPr>
            <p:spPr bwMode="auto">
              <a:xfrm>
                <a:off x="3447288" y="4002696"/>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740" name="Rectangle 739"/>
              <p:cNvSpPr>
                <a:spLocks noChangeAspect="1"/>
              </p:cNvSpPr>
              <p:nvPr/>
            </p:nvSpPr>
            <p:spPr bwMode="auto">
              <a:xfrm>
                <a:off x="3566160" y="4002696"/>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741" name="Rectangle 740"/>
              <p:cNvSpPr>
                <a:spLocks noChangeAspect="1"/>
              </p:cNvSpPr>
              <p:nvPr/>
            </p:nvSpPr>
            <p:spPr bwMode="auto">
              <a:xfrm>
                <a:off x="3685032" y="4002696"/>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742" name="Rectangle 741"/>
              <p:cNvSpPr>
                <a:spLocks noChangeAspect="1"/>
              </p:cNvSpPr>
              <p:nvPr/>
            </p:nvSpPr>
            <p:spPr bwMode="auto">
              <a:xfrm>
                <a:off x="3803904" y="4002696"/>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743" name="Rectangle 742"/>
              <p:cNvSpPr>
                <a:spLocks noChangeAspect="1"/>
              </p:cNvSpPr>
              <p:nvPr/>
            </p:nvSpPr>
            <p:spPr bwMode="auto">
              <a:xfrm>
                <a:off x="4041648" y="3883824"/>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744" name="Rectangle 743"/>
              <p:cNvSpPr>
                <a:spLocks noChangeAspect="1"/>
              </p:cNvSpPr>
              <p:nvPr/>
            </p:nvSpPr>
            <p:spPr bwMode="auto">
              <a:xfrm>
                <a:off x="3922776" y="4002696"/>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745" name="Rectangle 744"/>
              <p:cNvSpPr>
                <a:spLocks noChangeAspect="1"/>
              </p:cNvSpPr>
              <p:nvPr/>
            </p:nvSpPr>
            <p:spPr bwMode="auto">
              <a:xfrm>
                <a:off x="4041648" y="4002696"/>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746" name="Rectangle 745"/>
              <p:cNvSpPr>
                <a:spLocks noChangeAspect="1"/>
              </p:cNvSpPr>
              <p:nvPr/>
            </p:nvSpPr>
            <p:spPr bwMode="auto">
              <a:xfrm>
                <a:off x="4162679" y="3883824"/>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747" name="Rectangle 746"/>
              <p:cNvSpPr>
                <a:spLocks noChangeAspect="1"/>
              </p:cNvSpPr>
              <p:nvPr/>
            </p:nvSpPr>
            <p:spPr bwMode="auto">
              <a:xfrm>
                <a:off x="4281551" y="3883824"/>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748" name="Rectangle 747"/>
              <p:cNvSpPr>
                <a:spLocks noChangeAspect="1"/>
              </p:cNvSpPr>
              <p:nvPr/>
            </p:nvSpPr>
            <p:spPr bwMode="auto">
              <a:xfrm>
                <a:off x="4162679" y="4002696"/>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749" name="Rectangle 748"/>
              <p:cNvSpPr>
                <a:spLocks noChangeAspect="1"/>
              </p:cNvSpPr>
              <p:nvPr/>
            </p:nvSpPr>
            <p:spPr bwMode="auto">
              <a:xfrm>
                <a:off x="4400423" y="3883824"/>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750" name="Rectangle 749"/>
              <p:cNvSpPr>
                <a:spLocks noChangeAspect="1"/>
              </p:cNvSpPr>
              <p:nvPr/>
            </p:nvSpPr>
            <p:spPr bwMode="auto">
              <a:xfrm>
                <a:off x="4519295" y="3883824"/>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751" name="Rectangle 750"/>
              <p:cNvSpPr>
                <a:spLocks noChangeAspect="1"/>
              </p:cNvSpPr>
              <p:nvPr/>
            </p:nvSpPr>
            <p:spPr bwMode="auto">
              <a:xfrm>
                <a:off x="4638167" y="3883824"/>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752" name="Rectangle 751"/>
              <p:cNvSpPr>
                <a:spLocks noChangeAspect="1"/>
              </p:cNvSpPr>
              <p:nvPr/>
            </p:nvSpPr>
            <p:spPr bwMode="auto">
              <a:xfrm>
                <a:off x="4757039" y="3883824"/>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753" name="Rectangle 752"/>
              <p:cNvSpPr>
                <a:spLocks noChangeAspect="1"/>
              </p:cNvSpPr>
              <p:nvPr/>
            </p:nvSpPr>
            <p:spPr bwMode="auto">
              <a:xfrm>
                <a:off x="4875911" y="3883824"/>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754" name="Rectangle 753"/>
              <p:cNvSpPr>
                <a:spLocks noChangeAspect="1"/>
              </p:cNvSpPr>
              <p:nvPr/>
            </p:nvSpPr>
            <p:spPr bwMode="auto">
              <a:xfrm>
                <a:off x="4994783" y="3883824"/>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755" name="Rectangle 754"/>
              <p:cNvSpPr>
                <a:spLocks noChangeAspect="1"/>
              </p:cNvSpPr>
              <p:nvPr/>
            </p:nvSpPr>
            <p:spPr bwMode="auto">
              <a:xfrm>
                <a:off x="5115814" y="3883824"/>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756" name="Rectangle 755"/>
              <p:cNvSpPr>
                <a:spLocks noChangeAspect="1"/>
              </p:cNvSpPr>
              <p:nvPr/>
            </p:nvSpPr>
            <p:spPr bwMode="auto">
              <a:xfrm>
                <a:off x="5115814" y="4002696"/>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757" name="Rectangle 756"/>
              <p:cNvSpPr>
                <a:spLocks noChangeAspect="1"/>
              </p:cNvSpPr>
              <p:nvPr/>
            </p:nvSpPr>
            <p:spPr bwMode="auto">
              <a:xfrm>
                <a:off x="5234686" y="4002696"/>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758" name="Rectangle 757"/>
              <p:cNvSpPr>
                <a:spLocks noChangeAspect="1"/>
              </p:cNvSpPr>
              <p:nvPr/>
            </p:nvSpPr>
            <p:spPr bwMode="auto">
              <a:xfrm>
                <a:off x="5234686" y="4121568"/>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759" name="Rectangle 758"/>
              <p:cNvSpPr>
                <a:spLocks noChangeAspect="1"/>
              </p:cNvSpPr>
              <p:nvPr/>
            </p:nvSpPr>
            <p:spPr bwMode="auto">
              <a:xfrm>
                <a:off x="5234686" y="4240440"/>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760" name="Rectangle 759"/>
              <p:cNvSpPr>
                <a:spLocks noChangeAspect="1"/>
              </p:cNvSpPr>
              <p:nvPr/>
            </p:nvSpPr>
            <p:spPr bwMode="auto">
              <a:xfrm>
                <a:off x="5234686" y="4359312"/>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761" name="Rectangle 760"/>
              <p:cNvSpPr>
                <a:spLocks noChangeAspect="1"/>
              </p:cNvSpPr>
              <p:nvPr/>
            </p:nvSpPr>
            <p:spPr bwMode="auto">
              <a:xfrm>
                <a:off x="5234686" y="4478184"/>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762" name="Rectangle 761"/>
              <p:cNvSpPr>
                <a:spLocks noChangeAspect="1"/>
              </p:cNvSpPr>
              <p:nvPr/>
            </p:nvSpPr>
            <p:spPr bwMode="auto">
              <a:xfrm>
                <a:off x="5234686" y="4597056"/>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763" name="Rectangle 762"/>
              <p:cNvSpPr>
                <a:spLocks noChangeAspect="1"/>
              </p:cNvSpPr>
              <p:nvPr/>
            </p:nvSpPr>
            <p:spPr bwMode="auto">
              <a:xfrm>
                <a:off x="5115814" y="4715928"/>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764" name="Rectangle 763"/>
              <p:cNvSpPr>
                <a:spLocks noChangeAspect="1"/>
              </p:cNvSpPr>
              <p:nvPr/>
            </p:nvSpPr>
            <p:spPr bwMode="auto">
              <a:xfrm>
                <a:off x="5234686" y="4715928"/>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765" name="Rectangle 764"/>
              <p:cNvSpPr>
                <a:spLocks noChangeAspect="1"/>
              </p:cNvSpPr>
              <p:nvPr/>
            </p:nvSpPr>
            <p:spPr bwMode="auto">
              <a:xfrm>
                <a:off x="5115814" y="4834800"/>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766" name="Rectangle 765"/>
              <p:cNvSpPr>
                <a:spLocks noChangeAspect="1"/>
              </p:cNvSpPr>
              <p:nvPr/>
            </p:nvSpPr>
            <p:spPr bwMode="auto">
              <a:xfrm>
                <a:off x="5115814" y="4953672"/>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767" name="Rectangle 766"/>
              <p:cNvSpPr>
                <a:spLocks noChangeAspect="1"/>
              </p:cNvSpPr>
              <p:nvPr/>
            </p:nvSpPr>
            <p:spPr bwMode="auto">
              <a:xfrm>
                <a:off x="4994783" y="5191416"/>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768" name="Rectangle 767"/>
              <p:cNvSpPr>
                <a:spLocks noChangeAspect="1"/>
              </p:cNvSpPr>
              <p:nvPr/>
            </p:nvSpPr>
            <p:spPr bwMode="auto">
              <a:xfrm>
                <a:off x="4994783" y="5310288"/>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769" name="Rectangle 768"/>
              <p:cNvSpPr>
                <a:spLocks noChangeAspect="1"/>
              </p:cNvSpPr>
              <p:nvPr/>
            </p:nvSpPr>
            <p:spPr bwMode="auto">
              <a:xfrm>
                <a:off x="4994783" y="5429160"/>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770" name="Rectangle 769"/>
              <p:cNvSpPr>
                <a:spLocks noChangeAspect="1"/>
              </p:cNvSpPr>
              <p:nvPr/>
            </p:nvSpPr>
            <p:spPr bwMode="auto">
              <a:xfrm>
                <a:off x="5115814" y="5072544"/>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771" name="Rectangle 770"/>
              <p:cNvSpPr>
                <a:spLocks noChangeAspect="1"/>
              </p:cNvSpPr>
              <p:nvPr/>
            </p:nvSpPr>
            <p:spPr bwMode="auto">
              <a:xfrm>
                <a:off x="5115814" y="5191416"/>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772" name="Rectangle 771"/>
              <p:cNvSpPr>
                <a:spLocks noChangeAspect="1"/>
              </p:cNvSpPr>
              <p:nvPr/>
            </p:nvSpPr>
            <p:spPr bwMode="auto">
              <a:xfrm>
                <a:off x="4994783" y="5548032"/>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773" name="Rectangle 772"/>
              <p:cNvSpPr>
                <a:spLocks noChangeAspect="1"/>
              </p:cNvSpPr>
              <p:nvPr/>
            </p:nvSpPr>
            <p:spPr bwMode="auto">
              <a:xfrm>
                <a:off x="4994783" y="5666904"/>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774" name="Rectangle 773"/>
              <p:cNvSpPr>
                <a:spLocks noChangeAspect="1"/>
              </p:cNvSpPr>
              <p:nvPr/>
            </p:nvSpPr>
            <p:spPr bwMode="auto">
              <a:xfrm>
                <a:off x="5115814" y="5666904"/>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775" name="Rectangle 774"/>
              <p:cNvSpPr>
                <a:spLocks noChangeAspect="1"/>
              </p:cNvSpPr>
              <p:nvPr/>
            </p:nvSpPr>
            <p:spPr bwMode="auto">
              <a:xfrm>
                <a:off x="5115814" y="5785776"/>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776" name="Rectangle 775"/>
              <p:cNvSpPr>
                <a:spLocks noChangeAspect="1"/>
              </p:cNvSpPr>
              <p:nvPr/>
            </p:nvSpPr>
            <p:spPr bwMode="auto">
              <a:xfrm>
                <a:off x="5115814" y="5904648"/>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777" name="Rectangle 776"/>
              <p:cNvSpPr>
                <a:spLocks noChangeAspect="1"/>
              </p:cNvSpPr>
              <p:nvPr/>
            </p:nvSpPr>
            <p:spPr bwMode="auto">
              <a:xfrm>
                <a:off x="5115814" y="6023520"/>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778" name="Rectangle 777"/>
              <p:cNvSpPr>
                <a:spLocks noChangeAspect="1"/>
              </p:cNvSpPr>
              <p:nvPr/>
            </p:nvSpPr>
            <p:spPr bwMode="auto">
              <a:xfrm>
                <a:off x="5115814" y="6142392"/>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779" name="Rectangle 778"/>
              <p:cNvSpPr>
                <a:spLocks noChangeAspect="1"/>
              </p:cNvSpPr>
              <p:nvPr/>
            </p:nvSpPr>
            <p:spPr bwMode="auto">
              <a:xfrm>
                <a:off x="5234686" y="6142392"/>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780" name="Rectangle 779"/>
              <p:cNvSpPr>
                <a:spLocks noChangeAspect="1"/>
              </p:cNvSpPr>
              <p:nvPr/>
            </p:nvSpPr>
            <p:spPr bwMode="auto">
              <a:xfrm>
                <a:off x="5234686" y="6261264"/>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781" name="Rectangle 780"/>
              <p:cNvSpPr>
                <a:spLocks noChangeAspect="1"/>
              </p:cNvSpPr>
              <p:nvPr/>
            </p:nvSpPr>
            <p:spPr bwMode="auto">
              <a:xfrm>
                <a:off x="5234686" y="6380136"/>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grpSp>
        <p:grpSp>
          <p:nvGrpSpPr>
            <p:cNvPr id="699" name="Group 698"/>
            <p:cNvGrpSpPr/>
            <p:nvPr/>
          </p:nvGrpSpPr>
          <p:grpSpPr>
            <a:xfrm>
              <a:off x="5710174" y="3883824"/>
              <a:ext cx="834263" cy="2615184"/>
              <a:chOff x="5710174" y="3883824"/>
              <a:chExt cx="834263" cy="2615184"/>
            </a:xfrm>
            <a:solidFill>
              <a:schemeClr val="tx2">
                <a:lumMod val="50000"/>
                <a:alpha val="70000"/>
              </a:schemeClr>
            </a:solidFill>
          </p:grpSpPr>
          <p:sp>
            <p:nvSpPr>
              <p:cNvPr id="700" name="Rectangle 699"/>
              <p:cNvSpPr>
                <a:spLocks noChangeAspect="1"/>
              </p:cNvSpPr>
              <p:nvPr/>
            </p:nvSpPr>
            <p:spPr bwMode="auto">
              <a:xfrm>
                <a:off x="5947918" y="3883824"/>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701" name="Rectangle 700"/>
              <p:cNvSpPr>
                <a:spLocks noChangeAspect="1"/>
              </p:cNvSpPr>
              <p:nvPr/>
            </p:nvSpPr>
            <p:spPr bwMode="auto">
              <a:xfrm>
                <a:off x="5829046" y="4002696"/>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702" name="Rectangle 701"/>
              <p:cNvSpPr>
                <a:spLocks noChangeAspect="1"/>
              </p:cNvSpPr>
              <p:nvPr/>
            </p:nvSpPr>
            <p:spPr bwMode="auto">
              <a:xfrm>
                <a:off x="5947918" y="4002696"/>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703" name="Rectangle 702"/>
              <p:cNvSpPr>
                <a:spLocks noChangeAspect="1"/>
              </p:cNvSpPr>
              <p:nvPr/>
            </p:nvSpPr>
            <p:spPr bwMode="auto">
              <a:xfrm>
                <a:off x="6068949" y="3883824"/>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704" name="Rectangle 703"/>
              <p:cNvSpPr>
                <a:spLocks noChangeAspect="1"/>
              </p:cNvSpPr>
              <p:nvPr/>
            </p:nvSpPr>
            <p:spPr bwMode="auto">
              <a:xfrm>
                <a:off x="6187821" y="3883824"/>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705" name="Rectangle 704"/>
              <p:cNvSpPr>
                <a:spLocks noChangeAspect="1"/>
              </p:cNvSpPr>
              <p:nvPr/>
            </p:nvSpPr>
            <p:spPr bwMode="auto">
              <a:xfrm>
                <a:off x="6306693" y="3883824"/>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706" name="Rectangle 705"/>
              <p:cNvSpPr>
                <a:spLocks noChangeAspect="1"/>
              </p:cNvSpPr>
              <p:nvPr/>
            </p:nvSpPr>
            <p:spPr bwMode="auto">
              <a:xfrm>
                <a:off x="6425565" y="3883824"/>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707" name="Rectangle 706"/>
              <p:cNvSpPr>
                <a:spLocks noChangeAspect="1"/>
              </p:cNvSpPr>
              <p:nvPr/>
            </p:nvSpPr>
            <p:spPr bwMode="auto">
              <a:xfrm>
                <a:off x="5710174" y="4121568"/>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708" name="Rectangle 707"/>
              <p:cNvSpPr>
                <a:spLocks noChangeAspect="1"/>
              </p:cNvSpPr>
              <p:nvPr/>
            </p:nvSpPr>
            <p:spPr bwMode="auto">
              <a:xfrm>
                <a:off x="5710174" y="4240440"/>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709" name="Rectangle 708"/>
              <p:cNvSpPr>
                <a:spLocks noChangeAspect="1"/>
              </p:cNvSpPr>
              <p:nvPr/>
            </p:nvSpPr>
            <p:spPr bwMode="auto">
              <a:xfrm>
                <a:off x="5829046" y="4121568"/>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710" name="Rectangle 709"/>
              <p:cNvSpPr>
                <a:spLocks noChangeAspect="1"/>
              </p:cNvSpPr>
              <p:nvPr/>
            </p:nvSpPr>
            <p:spPr bwMode="auto">
              <a:xfrm>
                <a:off x="5710174" y="4359312"/>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711" name="Rectangle 710"/>
              <p:cNvSpPr>
                <a:spLocks noChangeAspect="1"/>
              </p:cNvSpPr>
              <p:nvPr/>
            </p:nvSpPr>
            <p:spPr bwMode="auto">
              <a:xfrm>
                <a:off x="5710174" y="4478184"/>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712" name="Rectangle 711"/>
              <p:cNvSpPr>
                <a:spLocks noChangeAspect="1"/>
              </p:cNvSpPr>
              <p:nvPr/>
            </p:nvSpPr>
            <p:spPr bwMode="auto">
              <a:xfrm>
                <a:off x="5829046" y="4478184"/>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713" name="Rectangle 712"/>
              <p:cNvSpPr>
                <a:spLocks noChangeAspect="1"/>
              </p:cNvSpPr>
              <p:nvPr/>
            </p:nvSpPr>
            <p:spPr bwMode="auto">
              <a:xfrm>
                <a:off x="5829046" y="4597056"/>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714" name="Rectangle 713"/>
              <p:cNvSpPr>
                <a:spLocks noChangeAspect="1"/>
              </p:cNvSpPr>
              <p:nvPr/>
            </p:nvSpPr>
            <p:spPr bwMode="auto">
              <a:xfrm>
                <a:off x="5829046" y="4715928"/>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715" name="Rectangle 714"/>
              <p:cNvSpPr>
                <a:spLocks noChangeAspect="1"/>
              </p:cNvSpPr>
              <p:nvPr/>
            </p:nvSpPr>
            <p:spPr bwMode="auto">
              <a:xfrm>
                <a:off x="5829046" y="4834800"/>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716" name="Rectangle 715"/>
              <p:cNvSpPr>
                <a:spLocks noChangeAspect="1"/>
              </p:cNvSpPr>
              <p:nvPr/>
            </p:nvSpPr>
            <p:spPr bwMode="auto">
              <a:xfrm>
                <a:off x="5829046" y="4953672"/>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717" name="Rectangle 716"/>
              <p:cNvSpPr>
                <a:spLocks noChangeAspect="1"/>
              </p:cNvSpPr>
              <p:nvPr/>
            </p:nvSpPr>
            <p:spPr bwMode="auto">
              <a:xfrm>
                <a:off x="5947918" y="4953672"/>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718" name="Rectangle 717"/>
              <p:cNvSpPr>
                <a:spLocks noChangeAspect="1"/>
              </p:cNvSpPr>
              <p:nvPr/>
            </p:nvSpPr>
            <p:spPr bwMode="auto">
              <a:xfrm>
                <a:off x="5947918" y="5072544"/>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719" name="Rectangle 718"/>
              <p:cNvSpPr>
                <a:spLocks noChangeAspect="1"/>
              </p:cNvSpPr>
              <p:nvPr/>
            </p:nvSpPr>
            <p:spPr bwMode="auto">
              <a:xfrm>
                <a:off x="5947918" y="5191416"/>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720" name="Rectangle 719"/>
              <p:cNvSpPr>
                <a:spLocks noChangeAspect="1"/>
              </p:cNvSpPr>
              <p:nvPr/>
            </p:nvSpPr>
            <p:spPr bwMode="auto">
              <a:xfrm>
                <a:off x="5947918" y="5310288"/>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721" name="Rectangle 720"/>
              <p:cNvSpPr>
                <a:spLocks noChangeAspect="1"/>
              </p:cNvSpPr>
              <p:nvPr/>
            </p:nvSpPr>
            <p:spPr bwMode="auto">
              <a:xfrm>
                <a:off x="5947918" y="5429160"/>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722" name="Rectangle 721"/>
              <p:cNvSpPr>
                <a:spLocks noChangeAspect="1"/>
              </p:cNvSpPr>
              <p:nvPr/>
            </p:nvSpPr>
            <p:spPr bwMode="auto">
              <a:xfrm>
                <a:off x="5947918" y="5548032"/>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723" name="Rectangle 722"/>
              <p:cNvSpPr>
                <a:spLocks noChangeAspect="1"/>
              </p:cNvSpPr>
              <p:nvPr/>
            </p:nvSpPr>
            <p:spPr bwMode="auto">
              <a:xfrm>
                <a:off x="5947918" y="5666904"/>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724" name="Rectangle 723"/>
              <p:cNvSpPr>
                <a:spLocks noChangeAspect="1"/>
              </p:cNvSpPr>
              <p:nvPr/>
            </p:nvSpPr>
            <p:spPr bwMode="auto">
              <a:xfrm>
                <a:off x="5947918" y="5785776"/>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725" name="Rectangle 724"/>
              <p:cNvSpPr>
                <a:spLocks noChangeAspect="1"/>
              </p:cNvSpPr>
              <p:nvPr/>
            </p:nvSpPr>
            <p:spPr bwMode="auto">
              <a:xfrm>
                <a:off x="5947918" y="5904648"/>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726" name="Rectangle 725"/>
              <p:cNvSpPr>
                <a:spLocks noChangeAspect="1"/>
              </p:cNvSpPr>
              <p:nvPr/>
            </p:nvSpPr>
            <p:spPr bwMode="auto">
              <a:xfrm>
                <a:off x="5829046" y="6023520"/>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727" name="Rectangle 726"/>
              <p:cNvSpPr>
                <a:spLocks noChangeAspect="1"/>
              </p:cNvSpPr>
              <p:nvPr/>
            </p:nvSpPr>
            <p:spPr bwMode="auto">
              <a:xfrm>
                <a:off x="5947918" y="6023520"/>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728" name="Rectangle 727"/>
              <p:cNvSpPr>
                <a:spLocks noChangeAspect="1"/>
              </p:cNvSpPr>
              <p:nvPr/>
            </p:nvSpPr>
            <p:spPr bwMode="auto">
              <a:xfrm>
                <a:off x="5829046" y="6142392"/>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729" name="Rectangle 728"/>
              <p:cNvSpPr>
                <a:spLocks noChangeAspect="1"/>
              </p:cNvSpPr>
              <p:nvPr/>
            </p:nvSpPr>
            <p:spPr bwMode="auto">
              <a:xfrm>
                <a:off x="5829046" y="6261264"/>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730" name="Rectangle 729"/>
              <p:cNvSpPr>
                <a:spLocks noChangeAspect="1"/>
              </p:cNvSpPr>
              <p:nvPr/>
            </p:nvSpPr>
            <p:spPr bwMode="auto">
              <a:xfrm>
                <a:off x="5829046" y="6380136"/>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grpSp>
      </p:grpSp>
      <p:sp>
        <p:nvSpPr>
          <p:cNvPr id="272" name="Content Placeholder 5"/>
          <p:cNvSpPr>
            <a:spLocks noGrp="1"/>
          </p:cNvSpPr>
          <p:nvPr>
            <p:ph idx="1"/>
          </p:nvPr>
        </p:nvSpPr>
        <p:spPr>
          <a:xfrm>
            <a:off x="0" y="704852"/>
            <a:ext cx="9144000" cy="5421312"/>
          </a:xfrm>
        </p:spPr>
        <p:txBody>
          <a:bodyPr/>
          <a:lstStyle/>
          <a:p>
            <a:r>
              <a:rPr lang="en-US"/>
              <a:t>Limit Surface Extraction</a:t>
            </a:r>
          </a:p>
          <a:p>
            <a:pPr lvl="1"/>
            <a:r>
              <a:rPr lang="en-US" smtClean="0"/>
              <a:t>Multigrid method</a:t>
            </a:r>
            <a:endParaRPr lang="en-US"/>
          </a:p>
        </p:txBody>
      </p:sp>
      <p:sp>
        <p:nvSpPr>
          <p:cNvPr id="3" name="Slide Number Placeholder 2"/>
          <p:cNvSpPr>
            <a:spLocks noGrp="1"/>
          </p:cNvSpPr>
          <p:nvPr>
            <p:ph type="sldNum" sz="quarter" idx="12"/>
          </p:nvPr>
        </p:nvSpPr>
        <p:spPr/>
        <p:txBody>
          <a:bodyPr/>
          <a:lstStyle/>
          <a:p>
            <a:fld id="{0C9D9FE6-5D08-3B48-9104-2B1B3E27A71F}" type="slidenum">
              <a:rPr lang="en-US" smtClean="0"/>
              <a:t>37</a:t>
            </a:fld>
            <a:endParaRPr lang="en-US"/>
          </a:p>
        </p:txBody>
      </p:sp>
    </p:spTree>
    <p:extLst>
      <p:ext uri="{BB962C8B-B14F-4D97-AF65-F5344CB8AC3E}">
        <p14:creationId xmlns:p14="http://schemas.microsoft.com/office/powerpoint/2010/main" val="11263161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94"/>
                                        </p:tgtEl>
                                        <p:attrNameLst>
                                          <p:attrName>style.visibility</p:attrName>
                                        </p:attrNameLst>
                                      </p:cBhvr>
                                      <p:to>
                                        <p:strVal val="visible"/>
                                      </p:to>
                                    </p:set>
                                    <p:animEffect transition="in" filter="fade">
                                      <p:cBhvr>
                                        <p:cTn id="7" dur="500"/>
                                        <p:tgtEl>
                                          <p:spTgt spid="6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1" name="Picture 660" descr="figure_1.png"/>
          <p:cNvPicPr>
            <a:picLocks noChangeAspect="1"/>
          </p:cNvPicPr>
          <p:nvPr/>
        </p:nvPicPr>
        <p:blipFill rotWithShape="1">
          <a:blip r:embed="rId3">
            <a:extLst>
              <a:ext uri="{28A0092B-C50C-407E-A947-70E740481C1C}">
                <a14:useLocalDpi xmlns:a14="http://schemas.microsoft.com/office/drawing/2010/main" val="0"/>
              </a:ext>
            </a:extLst>
          </a:blip>
          <a:srcRect l="7476" t="5787" r="7474" b="6025"/>
          <a:stretch/>
        </p:blipFill>
        <p:spPr>
          <a:xfrm>
            <a:off x="192506" y="3421297"/>
            <a:ext cx="4381284" cy="3407171"/>
          </a:xfrm>
          <a:prstGeom prst="rect">
            <a:avLst/>
          </a:prstGeom>
        </p:spPr>
      </p:pic>
      <p:cxnSp>
        <p:nvCxnSpPr>
          <p:cNvPr id="662" name="Straight Connector 661"/>
          <p:cNvCxnSpPr/>
          <p:nvPr/>
        </p:nvCxnSpPr>
        <p:spPr bwMode="auto">
          <a:xfrm flipH="1">
            <a:off x="4793157" y="4814325"/>
            <a:ext cx="4341043" cy="39635"/>
          </a:xfrm>
          <a:prstGeom prst="line">
            <a:avLst/>
          </a:prstGeom>
          <a:solidFill>
            <a:schemeClr val="accent1"/>
          </a:solidFill>
          <a:ln w="38100" cap="flat" cmpd="sng" algn="ctr">
            <a:solidFill>
              <a:schemeClr val="tx1"/>
            </a:solidFill>
            <a:prstDash val="solid"/>
            <a:round/>
            <a:headEnd type="none" w="med" len="med"/>
            <a:tailEnd type="none" w="med" len="med"/>
          </a:ln>
          <a:effectLst/>
        </p:spPr>
      </p:cxnSp>
      <p:sp>
        <p:nvSpPr>
          <p:cNvPr id="663" name="TextBox 662"/>
          <p:cNvSpPr txBox="1"/>
          <p:nvPr/>
        </p:nvSpPr>
        <p:spPr>
          <a:xfrm>
            <a:off x="5440512" y="4814325"/>
            <a:ext cx="335348" cy="400110"/>
          </a:xfrm>
          <a:prstGeom prst="rect">
            <a:avLst/>
          </a:prstGeom>
          <a:noFill/>
        </p:spPr>
        <p:txBody>
          <a:bodyPr wrap="none" rtlCol="0">
            <a:spAutoFit/>
          </a:bodyPr>
          <a:lstStyle/>
          <a:p>
            <a:r>
              <a:rPr lang="en-US" sz="2000" b="1" smtClean="0">
                <a:solidFill>
                  <a:schemeClr val="accent1">
                    <a:lumMod val="50000"/>
                  </a:schemeClr>
                </a:solidFill>
                <a:latin typeface="+mn-lt"/>
              </a:rPr>
              <a:t>1</a:t>
            </a:r>
            <a:endParaRPr lang="en-US" sz="2000" b="1">
              <a:solidFill>
                <a:schemeClr val="accent1">
                  <a:lumMod val="50000"/>
                </a:schemeClr>
              </a:solidFill>
              <a:latin typeface="+mn-lt"/>
            </a:endParaRPr>
          </a:p>
        </p:txBody>
      </p:sp>
      <p:sp>
        <p:nvSpPr>
          <p:cNvPr id="664" name="TextBox 663"/>
          <p:cNvSpPr txBox="1"/>
          <p:nvPr/>
        </p:nvSpPr>
        <p:spPr>
          <a:xfrm>
            <a:off x="5874978" y="4814325"/>
            <a:ext cx="335348" cy="400110"/>
          </a:xfrm>
          <a:prstGeom prst="rect">
            <a:avLst/>
          </a:prstGeom>
          <a:noFill/>
        </p:spPr>
        <p:txBody>
          <a:bodyPr wrap="none" rtlCol="0">
            <a:spAutoFit/>
          </a:bodyPr>
          <a:lstStyle/>
          <a:p>
            <a:r>
              <a:rPr lang="en-US" sz="2000" b="1" smtClean="0">
                <a:solidFill>
                  <a:schemeClr val="accent1">
                    <a:lumMod val="50000"/>
                  </a:schemeClr>
                </a:solidFill>
                <a:latin typeface="+mn-lt"/>
              </a:rPr>
              <a:t>2</a:t>
            </a:r>
            <a:endParaRPr lang="en-US" sz="2000" b="1">
              <a:solidFill>
                <a:schemeClr val="accent1">
                  <a:lumMod val="50000"/>
                </a:schemeClr>
              </a:solidFill>
              <a:latin typeface="+mn-lt"/>
            </a:endParaRPr>
          </a:p>
        </p:txBody>
      </p:sp>
      <p:sp>
        <p:nvSpPr>
          <p:cNvPr id="665" name="TextBox 664"/>
          <p:cNvSpPr txBox="1"/>
          <p:nvPr/>
        </p:nvSpPr>
        <p:spPr>
          <a:xfrm>
            <a:off x="6934080" y="4814325"/>
            <a:ext cx="335348" cy="400110"/>
          </a:xfrm>
          <a:prstGeom prst="rect">
            <a:avLst/>
          </a:prstGeom>
          <a:noFill/>
        </p:spPr>
        <p:txBody>
          <a:bodyPr wrap="none" rtlCol="0">
            <a:spAutoFit/>
          </a:bodyPr>
          <a:lstStyle/>
          <a:p>
            <a:r>
              <a:rPr lang="en-US" sz="2000" b="1" smtClean="0">
                <a:solidFill>
                  <a:schemeClr val="accent1">
                    <a:lumMod val="50000"/>
                  </a:schemeClr>
                </a:solidFill>
                <a:latin typeface="+mn-lt"/>
              </a:rPr>
              <a:t>3</a:t>
            </a:r>
            <a:endParaRPr lang="en-US" sz="2000" b="1">
              <a:solidFill>
                <a:schemeClr val="accent1">
                  <a:lumMod val="50000"/>
                </a:schemeClr>
              </a:solidFill>
              <a:latin typeface="+mn-lt"/>
            </a:endParaRPr>
          </a:p>
        </p:txBody>
      </p:sp>
      <p:sp>
        <p:nvSpPr>
          <p:cNvPr id="666" name="TextBox 665"/>
          <p:cNvSpPr txBox="1"/>
          <p:nvPr/>
        </p:nvSpPr>
        <p:spPr>
          <a:xfrm>
            <a:off x="7961700" y="4814325"/>
            <a:ext cx="335348" cy="400110"/>
          </a:xfrm>
          <a:prstGeom prst="rect">
            <a:avLst/>
          </a:prstGeom>
          <a:noFill/>
        </p:spPr>
        <p:txBody>
          <a:bodyPr wrap="none" rtlCol="0">
            <a:spAutoFit/>
          </a:bodyPr>
          <a:lstStyle/>
          <a:p>
            <a:r>
              <a:rPr lang="en-US" sz="2000" b="1">
                <a:solidFill>
                  <a:schemeClr val="accent1">
                    <a:lumMod val="50000"/>
                  </a:schemeClr>
                </a:solidFill>
                <a:latin typeface="+mn-lt"/>
              </a:rPr>
              <a:t>4</a:t>
            </a:r>
          </a:p>
        </p:txBody>
      </p:sp>
      <p:sp>
        <p:nvSpPr>
          <p:cNvPr id="667" name="TextBox 666"/>
          <p:cNvSpPr txBox="1"/>
          <p:nvPr/>
        </p:nvSpPr>
        <p:spPr>
          <a:xfrm>
            <a:off x="1663658" y="5353832"/>
            <a:ext cx="335348" cy="400110"/>
          </a:xfrm>
          <a:prstGeom prst="rect">
            <a:avLst/>
          </a:prstGeom>
          <a:noFill/>
        </p:spPr>
        <p:txBody>
          <a:bodyPr wrap="none" rtlCol="0">
            <a:spAutoFit/>
          </a:bodyPr>
          <a:lstStyle/>
          <a:p>
            <a:r>
              <a:rPr lang="en-US" sz="2000" b="1" smtClean="0">
                <a:solidFill>
                  <a:schemeClr val="accent1">
                    <a:lumMod val="50000"/>
                  </a:schemeClr>
                </a:solidFill>
                <a:latin typeface="+mn-lt"/>
              </a:rPr>
              <a:t>1</a:t>
            </a:r>
            <a:endParaRPr lang="en-US" sz="2000" b="1">
              <a:solidFill>
                <a:schemeClr val="accent1">
                  <a:lumMod val="50000"/>
                </a:schemeClr>
              </a:solidFill>
              <a:latin typeface="+mn-lt"/>
            </a:endParaRPr>
          </a:p>
        </p:txBody>
      </p:sp>
      <p:sp>
        <p:nvSpPr>
          <p:cNvPr id="668" name="TextBox 667"/>
          <p:cNvSpPr txBox="1"/>
          <p:nvPr/>
        </p:nvSpPr>
        <p:spPr>
          <a:xfrm>
            <a:off x="2808771" y="4713565"/>
            <a:ext cx="335348" cy="400110"/>
          </a:xfrm>
          <a:prstGeom prst="rect">
            <a:avLst/>
          </a:prstGeom>
          <a:noFill/>
        </p:spPr>
        <p:txBody>
          <a:bodyPr wrap="none" rtlCol="0">
            <a:spAutoFit/>
          </a:bodyPr>
          <a:lstStyle/>
          <a:p>
            <a:r>
              <a:rPr lang="en-US" sz="2000" b="1" smtClean="0">
                <a:solidFill>
                  <a:schemeClr val="accent1">
                    <a:lumMod val="50000"/>
                  </a:schemeClr>
                </a:solidFill>
                <a:latin typeface="+mn-lt"/>
              </a:rPr>
              <a:t>2</a:t>
            </a:r>
            <a:endParaRPr lang="en-US" sz="2000" b="1">
              <a:solidFill>
                <a:schemeClr val="accent1">
                  <a:lumMod val="50000"/>
                </a:schemeClr>
              </a:solidFill>
              <a:latin typeface="+mn-lt"/>
            </a:endParaRPr>
          </a:p>
        </p:txBody>
      </p:sp>
      <p:sp>
        <p:nvSpPr>
          <p:cNvPr id="669" name="TextBox 668"/>
          <p:cNvSpPr txBox="1"/>
          <p:nvPr/>
        </p:nvSpPr>
        <p:spPr>
          <a:xfrm>
            <a:off x="2654666" y="3796991"/>
            <a:ext cx="335348" cy="400110"/>
          </a:xfrm>
          <a:prstGeom prst="rect">
            <a:avLst/>
          </a:prstGeom>
          <a:noFill/>
        </p:spPr>
        <p:txBody>
          <a:bodyPr wrap="none" rtlCol="0">
            <a:spAutoFit/>
          </a:bodyPr>
          <a:lstStyle/>
          <a:p>
            <a:r>
              <a:rPr lang="en-US" sz="2000" b="1">
                <a:solidFill>
                  <a:schemeClr val="accent1">
                    <a:lumMod val="50000"/>
                  </a:schemeClr>
                </a:solidFill>
                <a:latin typeface="+mn-lt"/>
              </a:rPr>
              <a:t>4</a:t>
            </a:r>
          </a:p>
        </p:txBody>
      </p:sp>
      <p:sp>
        <p:nvSpPr>
          <p:cNvPr id="670" name="TextBox 669"/>
          <p:cNvSpPr txBox="1"/>
          <p:nvPr/>
        </p:nvSpPr>
        <p:spPr>
          <a:xfrm>
            <a:off x="4140399" y="3824395"/>
            <a:ext cx="335348" cy="400110"/>
          </a:xfrm>
          <a:prstGeom prst="rect">
            <a:avLst/>
          </a:prstGeom>
          <a:noFill/>
        </p:spPr>
        <p:txBody>
          <a:bodyPr wrap="none" rtlCol="0">
            <a:spAutoFit/>
          </a:bodyPr>
          <a:lstStyle/>
          <a:p>
            <a:r>
              <a:rPr lang="en-US" sz="2000" b="1" smtClean="0">
                <a:solidFill>
                  <a:schemeClr val="accent1">
                    <a:lumMod val="50000"/>
                  </a:schemeClr>
                </a:solidFill>
                <a:latin typeface="+mn-lt"/>
              </a:rPr>
              <a:t>5</a:t>
            </a:r>
            <a:endParaRPr lang="en-US" sz="2000" b="1">
              <a:solidFill>
                <a:schemeClr val="accent1">
                  <a:lumMod val="50000"/>
                </a:schemeClr>
              </a:solidFill>
              <a:latin typeface="+mn-lt"/>
            </a:endParaRPr>
          </a:p>
        </p:txBody>
      </p:sp>
      <p:sp>
        <p:nvSpPr>
          <p:cNvPr id="671" name="TextBox 670"/>
          <p:cNvSpPr txBox="1"/>
          <p:nvPr/>
        </p:nvSpPr>
        <p:spPr>
          <a:xfrm>
            <a:off x="8569407" y="4814325"/>
            <a:ext cx="335348" cy="400110"/>
          </a:xfrm>
          <a:prstGeom prst="rect">
            <a:avLst/>
          </a:prstGeom>
          <a:noFill/>
        </p:spPr>
        <p:txBody>
          <a:bodyPr wrap="none" rtlCol="0">
            <a:spAutoFit/>
          </a:bodyPr>
          <a:lstStyle/>
          <a:p>
            <a:r>
              <a:rPr lang="en-US" sz="2000" b="1" smtClean="0">
                <a:solidFill>
                  <a:schemeClr val="accent1">
                    <a:lumMod val="50000"/>
                  </a:schemeClr>
                </a:solidFill>
                <a:latin typeface="+mn-lt"/>
              </a:rPr>
              <a:t>5</a:t>
            </a:r>
            <a:endParaRPr lang="en-US" sz="2000" b="1">
              <a:solidFill>
                <a:schemeClr val="accent1">
                  <a:lumMod val="50000"/>
                </a:schemeClr>
              </a:solidFill>
              <a:latin typeface="+mn-lt"/>
            </a:endParaRPr>
          </a:p>
        </p:txBody>
      </p:sp>
      <p:sp>
        <p:nvSpPr>
          <p:cNvPr id="672" name="Oval 671"/>
          <p:cNvSpPr/>
          <p:nvPr/>
        </p:nvSpPr>
        <p:spPr bwMode="auto">
          <a:xfrm rot="10800000" flipH="1">
            <a:off x="4998213" y="3419636"/>
            <a:ext cx="270642" cy="270642"/>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673" name="Oval 672"/>
          <p:cNvSpPr/>
          <p:nvPr/>
        </p:nvSpPr>
        <p:spPr bwMode="auto">
          <a:xfrm rot="10800000" flipH="1">
            <a:off x="5316373" y="3284315"/>
            <a:ext cx="270642" cy="270642"/>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674" name="Oval 673"/>
          <p:cNvSpPr/>
          <p:nvPr/>
        </p:nvSpPr>
        <p:spPr bwMode="auto">
          <a:xfrm rot="10800000" flipH="1">
            <a:off x="5783796" y="3148994"/>
            <a:ext cx="270642" cy="270642"/>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675" name="Oval 674"/>
          <p:cNvSpPr/>
          <p:nvPr/>
        </p:nvSpPr>
        <p:spPr bwMode="auto">
          <a:xfrm rot="10800000" flipH="1">
            <a:off x="6181652" y="3087491"/>
            <a:ext cx="270642" cy="270642"/>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676" name="Oval 675"/>
          <p:cNvSpPr/>
          <p:nvPr/>
        </p:nvSpPr>
        <p:spPr bwMode="auto">
          <a:xfrm rot="10800000" flipH="1">
            <a:off x="6771064" y="2919966"/>
            <a:ext cx="270642" cy="270642"/>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677" name="Oval 676"/>
          <p:cNvSpPr/>
          <p:nvPr/>
        </p:nvSpPr>
        <p:spPr bwMode="auto">
          <a:xfrm rot="10800000" flipH="1">
            <a:off x="7343826" y="2418317"/>
            <a:ext cx="270642" cy="270642"/>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678" name="Oval 677"/>
          <p:cNvSpPr/>
          <p:nvPr/>
        </p:nvSpPr>
        <p:spPr bwMode="auto">
          <a:xfrm rot="10800000" flipH="1">
            <a:off x="5144724" y="4151539"/>
            <a:ext cx="270642" cy="270642"/>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679" name="Oval 678"/>
          <p:cNvSpPr/>
          <p:nvPr/>
        </p:nvSpPr>
        <p:spPr bwMode="auto">
          <a:xfrm rot="10800000" flipH="1">
            <a:off x="6009986" y="3812539"/>
            <a:ext cx="270642" cy="270642"/>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680" name="Oval 679"/>
          <p:cNvSpPr/>
          <p:nvPr/>
        </p:nvSpPr>
        <p:spPr bwMode="auto">
          <a:xfrm rot="10800000" flipH="1">
            <a:off x="7731108" y="2147675"/>
            <a:ext cx="270642" cy="270642"/>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681" name="Oval 680"/>
          <p:cNvSpPr/>
          <p:nvPr/>
        </p:nvSpPr>
        <p:spPr bwMode="auto">
          <a:xfrm rot="10800000" flipH="1">
            <a:off x="8088036" y="2012354"/>
            <a:ext cx="270642" cy="270642"/>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682" name="Oval 681"/>
          <p:cNvSpPr/>
          <p:nvPr/>
        </p:nvSpPr>
        <p:spPr bwMode="auto">
          <a:xfrm rot="10800000" flipH="1">
            <a:off x="7030381" y="4043546"/>
            <a:ext cx="270642" cy="270642"/>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683" name="Oval 682"/>
          <p:cNvSpPr/>
          <p:nvPr/>
        </p:nvSpPr>
        <p:spPr bwMode="auto">
          <a:xfrm rot="10800000" flipH="1">
            <a:off x="5667515" y="4450304"/>
            <a:ext cx="270642" cy="270642"/>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684" name="Oval 683"/>
          <p:cNvSpPr/>
          <p:nvPr/>
        </p:nvSpPr>
        <p:spPr bwMode="auto">
          <a:xfrm rot="10800000" flipH="1">
            <a:off x="7962115" y="2649324"/>
            <a:ext cx="270642" cy="270642"/>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685" name="Oval 684"/>
          <p:cNvSpPr/>
          <p:nvPr/>
        </p:nvSpPr>
        <p:spPr bwMode="auto">
          <a:xfrm rot="10800000" flipH="1">
            <a:off x="8655368" y="1852451"/>
            <a:ext cx="270642" cy="270642"/>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686" name="Oval 685"/>
          <p:cNvSpPr/>
          <p:nvPr/>
        </p:nvSpPr>
        <p:spPr bwMode="auto">
          <a:xfrm rot="10800000" flipH="1">
            <a:off x="6559289" y="5259363"/>
            <a:ext cx="270642" cy="270642"/>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687" name="Oval 686"/>
          <p:cNvSpPr/>
          <p:nvPr/>
        </p:nvSpPr>
        <p:spPr bwMode="auto">
          <a:xfrm rot="10800000" flipH="1">
            <a:off x="5144724" y="4966588"/>
            <a:ext cx="270642" cy="270642"/>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688" name="Oval 687"/>
          <p:cNvSpPr/>
          <p:nvPr/>
        </p:nvSpPr>
        <p:spPr bwMode="auto">
          <a:xfrm rot="10800000" flipH="1">
            <a:off x="8289008" y="5017626"/>
            <a:ext cx="270642" cy="270642"/>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689" name="Oval 688"/>
          <p:cNvSpPr/>
          <p:nvPr/>
        </p:nvSpPr>
        <p:spPr bwMode="auto">
          <a:xfrm rot="10800000" flipH="1">
            <a:off x="7627677" y="5594836"/>
            <a:ext cx="270642" cy="270642"/>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690" name="Oval 689"/>
          <p:cNvSpPr/>
          <p:nvPr/>
        </p:nvSpPr>
        <p:spPr bwMode="auto">
          <a:xfrm rot="10800000" flipH="1">
            <a:off x="6238646" y="6233679"/>
            <a:ext cx="270642" cy="270642"/>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691" name="Oval 690"/>
          <p:cNvSpPr/>
          <p:nvPr/>
        </p:nvSpPr>
        <p:spPr bwMode="auto">
          <a:xfrm rot="10800000" flipH="1">
            <a:off x="7627677" y="5939473"/>
            <a:ext cx="270642" cy="270642"/>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692" name="Oval 691"/>
          <p:cNvSpPr/>
          <p:nvPr/>
        </p:nvSpPr>
        <p:spPr bwMode="auto">
          <a:xfrm rot="10800000" flipH="1">
            <a:off x="7334325" y="6410504"/>
            <a:ext cx="270642" cy="270642"/>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693" name="Oval 692"/>
          <p:cNvSpPr/>
          <p:nvPr/>
        </p:nvSpPr>
        <p:spPr bwMode="auto">
          <a:xfrm rot="10800000" flipH="1">
            <a:off x="7922656" y="6557825"/>
            <a:ext cx="270642" cy="270642"/>
          </a:xfrm>
          <a:prstGeom prst="ellipse">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cxnSp>
        <p:nvCxnSpPr>
          <p:cNvPr id="694" name="Straight Connector 693"/>
          <p:cNvCxnSpPr>
            <a:stCxn id="672" idx="0"/>
            <a:endCxn id="678" idx="3"/>
          </p:cNvCxnSpPr>
          <p:nvPr/>
        </p:nvCxnSpPr>
        <p:spPr bwMode="auto">
          <a:xfrm>
            <a:off x="5133534" y="3690278"/>
            <a:ext cx="50825" cy="500896"/>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695" name="Straight Connector 694"/>
          <p:cNvCxnSpPr>
            <a:stCxn id="673" idx="0"/>
            <a:endCxn id="678" idx="5"/>
          </p:cNvCxnSpPr>
          <p:nvPr/>
        </p:nvCxnSpPr>
        <p:spPr bwMode="auto">
          <a:xfrm flipH="1">
            <a:off x="5375731" y="3554957"/>
            <a:ext cx="75963" cy="636217"/>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696" name="Straight Connector 695"/>
          <p:cNvCxnSpPr>
            <a:stCxn id="674" idx="0"/>
            <a:endCxn id="679" idx="3"/>
          </p:cNvCxnSpPr>
          <p:nvPr/>
        </p:nvCxnSpPr>
        <p:spPr bwMode="auto">
          <a:xfrm>
            <a:off x="5919117" y="3419636"/>
            <a:ext cx="130504" cy="43253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697" name="Straight Connector 696"/>
          <p:cNvCxnSpPr>
            <a:stCxn id="679" idx="5"/>
            <a:endCxn id="675" idx="0"/>
          </p:cNvCxnSpPr>
          <p:nvPr/>
        </p:nvCxnSpPr>
        <p:spPr bwMode="auto">
          <a:xfrm flipV="1">
            <a:off x="6240993" y="3358133"/>
            <a:ext cx="75980" cy="494041"/>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698" name="Straight Connector 697"/>
          <p:cNvCxnSpPr>
            <a:stCxn id="683" idx="5"/>
            <a:endCxn id="679" idx="0"/>
          </p:cNvCxnSpPr>
          <p:nvPr/>
        </p:nvCxnSpPr>
        <p:spPr bwMode="auto">
          <a:xfrm flipV="1">
            <a:off x="5898522" y="4083181"/>
            <a:ext cx="246785" cy="40675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699" name="Straight Connector 698"/>
          <p:cNvCxnSpPr>
            <a:stCxn id="678" idx="0"/>
            <a:endCxn id="683" idx="3"/>
          </p:cNvCxnSpPr>
          <p:nvPr/>
        </p:nvCxnSpPr>
        <p:spPr bwMode="auto">
          <a:xfrm>
            <a:off x="5280045" y="4422181"/>
            <a:ext cx="427105" cy="6775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700" name="Straight Connector 699"/>
          <p:cNvCxnSpPr>
            <a:stCxn id="677" idx="0"/>
            <a:endCxn id="682" idx="5"/>
          </p:cNvCxnSpPr>
          <p:nvPr/>
        </p:nvCxnSpPr>
        <p:spPr bwMode="auto">
          <a:xfrm flipH="1">
            <a:off x="7261388" y="2688959"/>
            <a:ext cx="217759" cy="1394222"/>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701" name="Straight Connector 700"/>
          <p:cNvCxnSpPr>
            <a:stCxn id="676" idx="0"/>
            <a:endCxn id="682" idx="3"/>
          </p:cNvCxnSpPr>
          <p:nvPr/>
        </p:nvCxnSpPr>
        <p:spPr bwMode="auto">
          <a:xfrm>
            <a:off x="6906385" y="3190608"/>
            <a:ext cx="163631" cy="892573"/>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702" name="Straight Connector 701"/>
          <p:cNvCxnSpPr>
            <a:stCxn id="680" idx="0"/>
            <a:endCxn id="684" idx="3"/>
          </p:cNvCxnSpPr>
          <p:nvPr/>
        </p:nvCxnSpPr>
        <p:spPr bwMode="auto">
          <a:xfrm>
            <a:off x="7866429" y="2418317"/>
            <a:ext cx="135321" cy="270642"/>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703" name="Straight Connector 702"/>
          <p:cNvCxnSpPr>
            <a:stCxn id="681" idx="0"/>
            <a:endCxn id="684" idx="5"/>
          </p:cNvCxnSpPr>
          <p:nvPr/>
        </p:nvCxnSpPr>
        <p:spPr bwMode="auto">
          <a:xfrm flipH="1">
            <a:off x="8193122" y="2282996"/>
            <a:ext cx="30235" cy="405963"/>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704" name="Straight Connector 703"/>
          <p:cNvCxnSpPr>
            <a:stCxn id="684" idx="0"/>
            <a:endCxn id="688" idx="3"/>
          </p:cNvCxnSpPr>
          <p:nvPr/>
        </p:nvCxnSpPr>
        <p:spPr bwMode="auto">
          <a:xfrm>
            <a:off x="8097436" y="2919966"/>
            <a:ext cx="231207" cy="2137295"/>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705" name="Straight Connector 704"/>
          <p:cNvCxnSpPr>
            <a:stCxn id="688" idx="5"/>
            <a:endCxn id="685" idx="0"/>
          </p:cNvCxnSpPr>
          <p:nvPr/>
        </p:nvCxnSpPr>
        <p:spPr bwMode="auto">
          <a:xfrm flipV="1">
            <a:off x="8520015" y="2123093"/>
            <a:ext cx="270674" cy="293416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706" name="Straight Connector 705"/>
          <p:cNvCxnSpPr>
            <a:stCxn id="683" idx="1"/>
            <a:endCxn id="687" idx="4"/>
          </p:cNvCxnSpPr>
          <p:nvPr/>
        </p:nvCxnSpPr>
        <p:spPr bwMode="auto">
          <a:xfrm flipH="1">
            <a:off x="5280045" y="4681311"/>
            <a:ext cx="427105" cy="285277"/>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707" name="Straight Connector 706"/>
          <p:cNvCxnSpPr>
            <a:stCxn id="686" idx="3"/>
            <a:endCxn id="683" idx="7"/>
          </p:cNvCxnSpPr>
          <p:nvPr/>
        </p:nvCxnSpPr>
        <p:spPr bwMode="auto">
          <a:xfrm flipH="1" flipV="1">
            <a:off x="5898522" y="4681311"/>
            <a:ext cx="700402" cy="617687"/>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708" name="Straight Connector 707"/>
          <p:cNvCxnSpPr>
            <a:stCxn id="686" idx="5"/>
            <a:endCxn id="682" idx="0"/>
          </p:cNvCxnSpPr>
          <p:nvPr/>
        </p:nvCxnSpPr>
        <p:spPr bwMode="auto">
          <a:xfrm flipV="1">
            <a:off x="6790296" y="4314188"/>
            <a:ext cx="375406" cy="984810"/>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709" name="Straight Connector 708"/>
          <p:cNvCxnSpPr>
            <a:stCxn id="690" idx="4"/>
            <a:endCxn id="686" idx="1"/>
          </p:cNvCxnSpPr>
          <p:nvPr/>
        </p:nvCxnSpPr>
        <p:spPr bwMode="auto">
          <a:xfrm flipV="1">
            <a:off x="6373967" y="5490370"/>
            <a:ext cx="224957" cy="743309"/>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710" name="Straight Connector 709"/>
          <p:cNvCxnSpPr>
            <a:stCxn id="689" idx="3"/>
            <a:endCxn id="686" idx="7"/>
          </p:cNvCxnSpPr>
          <p:nvPr/>
        </p:nvCxnSpPr>
        <p:spPr bwMode="auto">
          <a:xfrm flipH="1" flipV="1">
            <a:off x="6790296" y="5490370"/>
            <a:ext cx="877016" cy="144101"/>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711" name="Straight Connector 710"/>
          <p:cNvCxnSpPr>
            <a:stCxn id="688" idx="1"/>
            <a:endCxn id="689" idx="5"/>
          </p:cNvCxnSpPr>
          <p:nvPr/>
        </p:nvCxnSpPr>
        <p:spPr bwMode="auto">
          <a:xfrm flipH="1">
            <a:off x="7858684" y="5248633"/>
            <a:ext cx="469959" cy="38583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712" name="Straight Connector 711"/>
          <p:cNvCxnSpPr>
            <a:stCxn id="689" idx="0"/>
            <a:endCxn id="691" idx="4"/>
          </p:cNvCxnSpPr>
          <p:nvPr/>
        </p:nvCxnSpPr>
        <p:spPr bwMode="auto">
          <a:xfrm flipH="1">
            <a:off x="7762998" y="5865478"/>
            <a:ext cx="0" cy="73995"/>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713" name="Straight Connector 712"/>
          <p:cNvCxnSpPr>
            <a:stCxn id="691" idx="1"/>
            <a:endCxn id="692" idx="4"/>
          </p:cNvCxnSpPr>
          <p:nvPr/>
        </p:nvCxnSpPr>
        <p:spPr bwMode="auto">
          <a:xfrm flipH="1">
            <a:off x="7469646" y="6170480"/>
            <a:ext cx="197666" cy="240024"/>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714" name="Straight Connector 713"/>
          <p:cNvCxnSpPr>
            <a:stCxn id="691" idx="7"/>
            <a:endCxn id="693" idx="4"/>
          </p:cNvCxnSpPr>
          <p:nvPr/>
        </p:nvCxnSpPr>
        <p:spPr bwMode="auto">
          <a:xfrm>
            <a:off x="7858684" y="6170480"/>
            <a:ext cx="199293" cy="387345"/>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715" name="TextBox 714"/>
          <p:cNvSpPr txBox="1"/>
          <p:nvPr/>
        </p:nvSpPr>
        <p:spPr>
          <a:xfrm>
            <a:off x="3734609" y="4713565"/>
            <a:ext cx="335348" cy="400110"/>
          </a:xfrm>
          <a:prstGeom prst="rect">
            <a:avLst/>
          </a:prstGeom>
          <a:noFill/>
        </p:spPr>
        <p:txBody>
          <a:bodyPr wrap="none" rtlCol="0">
            <a:spAutoFit/>
          </a:bodyPr>
          <a:lstStyle/>
          <a:p>
            <a:r>
              <a:rPr lang="en-US" sz="2000" b="1">
                <a:solidFill>
                  <a:schemeClr val="accent1">
                    <a:lumMod val="50000"/>
                  </a:schemeClr>
                </a:solidFill>
                <a:latin typeface="+mn-lt"/>
              </a:rPr>
              <a:t>3</a:t>
            </a:r>
          </a:p>
        </p:txBody>
      </p:sp>
      <p:sp>
        <p:nvSpPr>
          <p:cNvPr id="716" name="Title 1"/>
          <p:cNvSpPr>
            <a:spLocks noGrp="1"/>
          </p:cNvSpPr>
          <p:nvPr>
            <p:ph type="title"/>
          </p:nvPr>
        </p:nvSpPr>
        <p:spPr>
          <a:xfrm>
            <a:off x="0" y="0"/>
            <a:ext cx="9144000" cy="704851"/>
          </a:xfrm>
          <a:solidFill>
            <a:schemeClr val="accent1">
              <a:lumMod val="50000"/>
            </a:schemeClr>
          </a:solidFill>
        </p:spPr>
        <p:txBody>
          <a:bodyPr>
            <a:normAutofit fontScale="90000"/>
          </a:bodyPr>
          <a:lstStyle/>
          <a:p>
            <a:r>
              <a:rPr lang="en-US"/>
              <a:t>Synthesize</a:t>
            </a:r>
            <a:r>
              <a:rPr lang="en-US" smtClean="0"/>
              <a:t>: Proposed Solution</a:t>
            </a:r>
            <a:endParaRPr lang="en-US"/>
          </a:p>
        </p:txBody>
      </p:sp>
      <p:sp>
        <p:nvSpPr>
          <p:cNvPr id="69" name="Content Placeholder 5"/>
          <p:cNvSpPr>
            <a:spLocks noGrp="1"/>
          </p:cNvSpPr>
          <p:nvPr>
            <p:ph idx="1"/>
          </p:nvPr>
        </p:nvSpPr>
        <p:spPr>
          <a:xfrm>
            <a:off x="0" y="704852"/>
            <a:ext cx="9144000" cy="5421312"/>
          </a:xfrm>
        </p:spPr>
        <p:txBody>
          <a:bodyPr/>
          <a:lstStyle/>
          <a:p>
            <a:r>
              <a:rPr lang="en-US"/>
              <a:t>Limit Surface Extraction</a:t>
            </a:r>
          </a:p>
          <a:p>
            <a:pPr lvl="1"/>
            <a:r>
              <a:rPr lang="en-US" smtClean="0"/>
              <a:t>Contour tree method</a:t>
            </a:r>
            <a:endParaRPr lang="en-US"/>
          </a:p>
        </p:txBody>
      </p:sp>
      <p:sp>
        <p:nvSpPr>
          <p:cNvPr id="13" name="Slide Number Placeholder 12"/>
          <p:cNvSpPr>
            <a:spLocks noGrp="1"/>
          </p:cNvSpPr>
          <p:nvPr>
            <p:ph type="sldNum" sz="quarter" idx="12"/>
          </p:nvPr>
        </p:nvSpPr>
        <p:spPr/>
        <p:txBody>
          <a:bodyPr/>
          <a:lstStyle/>
          <a:p>
            <a:fld id="{0C9D9FE6-5D08-3B48-9104-2B1B3E27A71F}" type="slidenum">
              <a:rPr lang="en-US" smtClean="0"/>
              <a:t>38</a:t>
            </a:fld>
            <a:endParaRPr lang="en-US"/>
          </a:p>
        </p:txBody>
      </p:sp>
    </p:spTree>
    <p:extLst>
      <p:ext uri="{BB962C8B-B14F-4D97-AF65-F5344CB8AC3E}">
        <p14:creationId xmlns:p14="http://schemas.microsoft.com/office/powerpoint/2010/main" val="2071487049"/>
      </p:ext>
    </p:extLst>
  </p:cSld>
  <p:clrMapOvr>
    <a:masterClrMapping/>
  </p:clrMapOvr>
  <p:transition>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figure_1.png"/>
          <p:cNvPicPr>
            <a:picLocks noChangeAspect="1"/>
          </p:cNvPicPr>
          <p:nvPr/>
        </p:nvPicPr>
        <p:blipFill rotWithShape="1">
          <a:blip r:embed="rId3">
            <a:extLst>
              <a:ext uri="{28A0092B-C50C-407E-A947-70E740481C1C}">
                <a14:useLocalDpi xmlns:a14="http://schemas.microsoft.com/office/drawing/2010/main" val="0"/>
              </a:ext>
            </a:extLst>
          </a:blip>
          <a:srcRect l="7476" t="5787" r="7474" b="6025"/>
          <a:stretch/>
        </p:blipFill>
        <p:spPr>
          <a:xfrm>
            <a:off x="2491207" y="2501809"/>
            <a:ext cx="4161587" cy="4183080"/>
          </a:xfrm>
          <a:prstGeom prst="rect">
            <a:avLst/>
          </a:prstGeom>
        </p:spPr>
      </p:pic>
      <p:sp>
        <p:nvSpPr>
          <p:cNvPr id="301" name="Rectangle 300"/>
          <p:cNvSpPr>
            <a:spLocks noChangeAspect="1"/>
          </p:cNvSpPr>
          <p:nvPr/>
        </p:nvSpPr>
        <p:spPr bwMode="auto">
          <a:xfrm>
            <a:off x="3922776" y="5310288"/>
            <a:ext cx="118872" cy="118872"/>
          </a:xfrm>
          <a:prstGeom prst="rect">
            <a:avLst/>
          </a:prstGeom>
          <a:solidFill>
            <a:schemeClr val="accent5">
              <a:alpha val="7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296" name="Rectangle 295"/>
          <p:cNvSpPr>
            <a:spLocks noChangeAspect="1"/>
          </p:cNvSpPr>
          <p:nvPr/>
        </p:nvSpPr>
        <p:spPr bwMode="auto">
          <a:xfrm>
            <a:off x="3566160" y="3289464"/>
            <a:ext cx="118872" cy="118872"/>
          </a:xfrm>
          <a:prstGeom prst="rect">
            <a:avLst/>
          </a:prstGeom>
          <a:solidFill>
            <a:schemeClr val="accent5">
              <a:alpha val="7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297" name="Rectangle 296"/>
          <p:cNvSpPr>
            <a:spLocks noChangeAspect="1"/>
          </p:cNvSpPr>
          <p:nvPr/>
        </p:nvSpPr>
        <p:spPr bwMode="auto">
          <a:xfrm>
            <a:off x="4996942" y="5429160"/>
            <a:ext cx="118872" cy="118872"/>
          </a:xfrm>
          <a:prstGeom prst="rect">
            <a:avLst/>
          </a:prstGeom>
          <a:solidFill>
            <a:schemeClr val="accent5">
              <a:alpha val="7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298" name="Rectangle 297"/>
          <p:cNvSpPr>
            <a:spLocks noChangeAspect="1"/>
          </p:cNvSpPr>
          <p:nvPr/>
        </p:nvSpPr>
        <p:spPr bwMode="auto">
          <a:xfrm>
            <a:off x="5713349" y="4121186"/>
            <a:ext cx="118872" cy="118872"/>
          </a:xfrm>
          <a:prstGeom prst="rect">
            <a:avLst/>
          </a:prstGeom>
          <a:solidFill>
            <a:schemeClr val="accent5">
              <a:alpha val="7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299" name="Rectangle 298"/>
          <p:cNvSpPr>
            <a:spLocks noChangeAspect="1"/>
          </p:cNvSpPr>
          <p:nvPr/>
        </p:nvSpPr>
        <p:spPr bwMode="auto">
          <a:xfrm>
            <a:off x="5713349" y="2932848"/>
            <a:ext cx="118872" cy="118872"/>
          </a:xfrm>
          <a:prstGeom prst="rect">
            <a:avLst/>
          </a:prstGeom>
          <a:solidFill>
            <a:schemeClr val="accent5">
              <a:alpha val="7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grpSp>
        <p:nvGrpSpPr>
          <p:cNvPr id="4" name="Group 3"/>
          <p:cNvGrpSpPr/>
          <p:nvPr/>
        </p:nvGrpSpPr>
        <p:grpSpPr>
          <a:xfrm>
            <a:off x="3803904" y="5191416"/>
            <a:ext cx="358775" cy="356616"/>
            <a:chOff x="3803904" y="5191416"/>
            <a:chExt cx="358775" cy="356616"/>
          </a:xfrm>
        </p:grpSpPr>
        <p:sp>
          <p:nvSpPr>
            <p:cNvPr id="575" name="Rectangle 574"/>
            <p:cNvSpPr>
              <a:spLocks noChangeAspect="1"/>
            </p:cNvSpPr>
            <p:nvPr/>
          </p:nvSpPr>
          <p:spPr bwMode="auto">
            <a:xfrm>
              <a:off x="3803904" y="5191416"/>
              <a:ext cx="118872" cy="118872"/>
            </a:xfrm>
            <a:prstGeom prst="rect">
              <a:avLst/>
            </a:prstGeom>
            <a:solidFill>
              <a:schemeClr val="tx2">
                <a:lumMod val="50000"/>
                <a:alpha val="7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576" name="Rectangle 575"/>
            <p:cNvSpPr>
              <a:spLocks noChangeAspect="1"/>
            </p:cNvSpPr>
            <p:nvPr/>
          </p:nvSpPr>
          <p:spPr bwMode="auto">
            <a:xfrm>
              <a:off x="3922776" y="5191416"/>
              <a:ext cx="118872" cy="118872"/>
            </a:xfrm>
            <a:prstGeom prst="rect">
              <a:avLst/>
            </a:prstGeom>
            <a:solidFill>
              <a:schemeClr val="tx2">
                <a:lumMod val="50000"/>
                <a:alpha val="7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578" name="Rectangle 577"/>
            <p:cNvSpPr>
              <a:spLocks noChangeAspect="1"/>
            </p:cNvSpPr>
            <p:nvPr/>
          </p:nvSpPr>
          <p:spPr bwMode="auto">
            <a:xfrm>
              <a:off x="4041648" y="5310288"/>
              <a:ext cx="118872" cy="118872"/>
            </a:xfrm>
            <a:prstGeom prst="rect">
              <a:avLst/>
            </a:prstGeom>
            <a:solidFill>
              <a:schemeClr val="tx2">
                <a:lumMod val="50000"/>
                <a:alpha val="7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637" name="Rectangle 636"/>
            <p:cNvSpPr>
              <a:spLocks noChangeAspect="1"/>
            </p:cNvSpPr>
            <p:nvPr/>
          </p:nvSpPr>
          <p:spPr bwMode="auto">
            <a:xfrm>
              <a:off x="3803904" y="5429160"/>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644" name="Rectangle 643"/>
            <p:cNvSpPr>
              <a:spLocks noChangeAspect="1"/>
            </p:cNvSpPr>
            <p:nvPr/>
          </p:nvSpPr>
          <p:spPr bwMode="auto">
            <a:xfrm>
              <a:off x="3922776" y="5429160"/>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645" name="Rectangle 644"/>
            <p:cNvSpPr>
              <a:spLocks noChangeAspect="1"/>
            </p:cNvSpPr>
            <p:nvPr/>
          </p:nvSpPr>
          <p:spPr bwMode="auto">
            <a:xfrm>
              <a:off x="4043807" y="5429160"/>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646" name="Rectangle 645"/>
            <p:cNvSpPr>
              <a:spLocks noChangeAspect="1"/>
            </p:cNvSpPr>
            <p:nvPr/>
          </p:nvSpPr>
          <p:spPr bwMode="auto">
            <a:xfrm>
              <a:off x="3805555" y="5310288"/>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660" name="Rectangle 659"/>
            <p:cNvSpPr>
              <a:spLocks noChangeAspect="1"/>
            </p:cNvSpPr>
            <p:nvPr/>
          </p:nvSpPr>
          <p:spPr bwMode="auto">
            <a:xfrm>
              <a:off x="4041648" y="5191416"/>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grpSp>
      <p:sp>
        <p:nvSpPr>
          <p:cNvPr id="19" name="Title 1"/>
          <p:cNvSpPr>
            <a:spLocks noGrp="1"/>
          </p:cNvSpPr>
          <p:nvPr>
            <p:ph type="title"/>
          </p:nvPr>
        </p:nvSpPr>
        <p:spPr>
          <a:xfrm>
            <a:off x="0" y="0"/>
            <a:ext cx="9144000" cy="704851"/>
          </a:xfrm>
          <a:solidFill>
            <a:schemeClr val="accent1">
              <a:lumMod val="50000"/>
            </a:schemeClr>
          </a:solidFill>
        </p:spPr>
        <p:txBody>
          <a:bodyPr>
            <a:normAutofit fontScale="90000"/>
          </a:bodyPr>
          <a:lstStyle/>
          <a:p>
            <a:r>
              <a:rPr lang="en-US"/>
              <a:t>Synthesize</a:t>
            </a:r>
            <a:r>
              <a:rPr lang="en-US" smtClean="0"/>
              <a:t>: Proposed Solution</a:t>
            </a:r>
            <a:endParaRPr lang="en-US"/>
          </a:p>
        </p:txBody>
      </p:sp>
      <p:sp>
        <p:nvSpPr>
          <p:cNvPr id="18" name="Content Placeholder 5"/>
          <p:cNvSpPr>
            <a:spLocks noGrp="1"/>
          </p:cNvSpPr>
          <p:nvPr>
            <p:ph idx="1"/>
          </p:nvPr>
        </p:nvSpPr>
        <p:spPr>
          <a:xfrm>
            <a:off x="0" y="704852"/>
            <a:ext cx="9144000" cy="5421312"/>
          </a:xfrm>
        </p:spPr>
        <p:txBody>
          <a:bodyPr/>
          <a:lstStyle/>
          <a:p>
            <a:r>
              <a:rPr lang="en-US"/>
              <a:t>Limit Surface Extraction</a:t>
            </a:r>
          </a:p>
          <a:p>
            <a:pPr lvl="1"/>
            <a:r>
              <a:rPr lang="en-US" smtClean="0"/>
              <a:t>Contour tree method</a:t>
            </a:r>
            <a:endParaRPr lang="en-US"/>
          </a:p>
        </p:txBody>
      </p:sp>
      <p:sp>
        <p:nvSpPr>
          <p:cNvPr id="2" name="Slide Number Placeholder 1"/>
          <p:cNvSpPr>
            <a:spLocks noGrp="1"/>
          </p:cNvSpPr>
          <p:nvPr>
            <p:ph type="sldNum" sz="quarter" idx="12"/>
          </p:nvPr>
        </p:nvSpPr>
        <p:spPr/>
        <p:txBody>
          <a:bodyPr/>
          <a:lstStyle/>
          <a:p>
            <a:fld id="{0C9D9FE6-5D08-3B48-9104-2B1B3E27A71F}" type="slidenum">
              <a:rPr lang="en-US" smtClean="0"/>
              <a:t>39</a:t>
            </a:fld>
            <a:endParaRPr lang="en-US"/>
          </a:p>
        </p:txBody>
      </p:sp>
    </p:spTree>
    <p:extLst>
      <p:ext uri="{BB962C8B-B14F-4D97-AF65-F5344CB8AC3E}">
        <p14:creationId xmlns:p14="http://schemas.microsoft.com/office/powerpoint/2010/main" val="21253851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96"/>
                                        </p:tgtEl>
                                        <p:attrNameLst>
                                          <p:attrName>style.visibility</p:attrName>
                                        </p:attrNameLst>
                                      </p:cBhvr>
                                      <p:to>
                                        <p:strVal val="visible"/>
                                      </p:to>
                                    </p:set>
                                    <p:animEffect transition="in" filter="fade">
                                      <p:cBhvr>
                                        <p:cTn id="7" dur="500"/>
                                        <p:tgtEl>
                                          <p:spTgt spid="29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01"/>
                                        </p:tgtEl>
                                        <p:attrNameLst>
                                          <p:attrName>style.visibility</p:attrName>
                                        </p:attrNameLst>
                                      </p:cBhvr>
                                      <p:to>
                                        <p:strVal val="visible"/>
                                      </p:to>
                                    </p:set>
                                    <p:animEffect transition="in" filter="fade">
                                      <p:cBhvr>
                                        <p:cTn id="10" dur="500"/>
                                        <p:tgtEl>
                                          <p:spTgt spid="30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97"/>
                                        </p:tgtEl>
                                        <p:attrNameLst>
                                          <p:attrName>style.visibility</p:attrName>
                                        </p:attrNameLst>
                                      </p:cBhvr>
                                      <p:to>
                                        <p:strVal val="visible"/>
                                      </p:to>
                                    </p:set>
                                    <p:animEffect transition="in" filter="fade">
                                      <p:cBhvr>
                                        <p:cTn id="13" dur="500"/>
                                        <p:tgtEl>
                                          <p:spTgt spid="29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98"/>
                                        </p:tgtEl>
                                        <p:attrNameLst>
                                          <p:attrName>style.visibility</p:attrName>
                                        </p:attrNameLst>
                                      </p:cBhvr>
                                      <p:to>
                                        <p:strVal val="visible"/>
                                      </p:to>
                                    </p:set>
                                    <p:animEffect transition="in" filter="fade">
                                      <p:cBhvr>
                                        <p:cTn id="16" dur="500"/>
                                        <p:tgtEl>
                                          <p:spTgt spid="29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99"/>
                                        </p:tgtEl>
                                        <p:attrNameLst>
                                          <p:attrName>style.visibility</p:attrName>
                                        </p:attrNameLst>
                                      </p:cBhvr>
                                      <p:to>
                                        <p:strVal val="visible"/>
                                      </p:to>
                                    </p:set>
                                    <p:animEffect transition="in" filter="fade">
                                      <p:cBhvr>
                                        <p:cTn id="19" dur="500"/>
                                        <p:tgtEl>
                                          <p:spTgt spid="299"/>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fade">
                                      <p:cBhvr>
                                        <p:cTn id="2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1" grpId="0" animBg="1"/>
      <p:bldP spid="296" grpId="0" animBg="1"/>
      <p:bldP spid="297" grpId="0" animBg="1"/>
      <p:bldP spid="298" grpId="0" animBg="1"/>
      <p:bldP spid="299"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mtClean="0"/>
              <a:t>Problem Space Description</a:t>
            </a:r>
            <a:endParaRPr lang="en-US"/>
          </a:p>
        </p:txBody>
      </p:sp>
      <p:grpSp>
        <p:nvGrpSpPr>
          <p:cNvPr id="20" name="Group 19"/>
          <p:cNvGrpSpPr/>
          <p:nvPr/>
        </p:nvGrpSpPr>
        <p:grpSpPr>
          <a:xfrm>
            <a:off x="1448973" y="970496"/>
            <a:ext cx="6049108" cy="5452314"/>
            <a:chOff x="1448973" y="970496"/>
            <a:chExt cx="6049108" cy="5452314"/>
          </a:xfrm>
        </p:grpSpPr>
        <p:graphicFrame>
          <p:nvGraphicFramePr>
            <p:cNvPr id="7" name="Diagram 6"/>
            <p:cNvGraphicFramePr/>
            <p:nvPr>
              <p:extLst>
                <p:ext uri="{D42A27DB-BD31-4B8C-83A1-F6EECF244321}">
                  <p14:modId xmlns:p14="http://schemas.microsoft.com/office/powerpoint/2010/main" val="2066721478"/>
                </p:ext>
              </p:extLst>
            </p:nvPr>
          </p:nvGraphicFramePr>
          <p:xfrm>
            <a:off x="1448973" y="2283799"/>
            <a:ext cx="6049108" cy="30074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Rectangle 8"/>
            <p:cNvSpPr/>
            <p:nvPr/>
          </p:nvSpPr>
          <p:spPr>
            <a:xfrm rot="18570782">
              <a:off x="3787299" y="2840786"/>
              <a:ext cx="108901" cy="9692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ight Triangle 9"/>
            <p:cNvSpPr/>
            <p:nvPr/>
          </p:nvSpPr>
          <p:spPr>
            <a:xfrm rot="11062016">
              <a:off x="3627677" y="2816079"/>
              <a:ext cx="202149" cy="222364"/>
            </a:xfrm>
            <a:prstGeom prst="rtTriangle">
              <a:avLst/>
            </a:prstGeom>
            <a:solidFill>
              <a:schemeClr val="accent2">
                <a:lumMod val="60000"/>
                <a:lumOff val="40000"/>
              </a:schemeClr>
            </a:solidFill>
            <a:ln>
              <a:solidFill>
                <a:schemeClr val="accent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p:cNvSpPr/>
            <p:nvPr/>
          </p:nvSpPr>
          <p:spPr>
            <a:xfrm>
              <a:off x="2329263" y="970496"/>
              <a:ext cx="4209686" cy="712138"/>
            </a:xfrm>
            <a:prstGeom prst="rect">
              <a:avLst/>
            </a:prstGeom>
            <a:solidFill>
              <a:schemeClr val="accent2"/>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en-US" smtClean="0"/>
                <a:t>Input Parameter Candidates </a:t>
              </a:r>
            </a:p>
            <a:p>
              <a:pPr algn="ctr"/>
              <a:r>
                <a:rPr lang="en-US" smtClean="0"/>
                <a:t>+ Target Output(s)</a:t>
              </a:r>
              <a:endParaRPr lang="en-US"/>
            </a:p>
          </p:txBody>
        </p:sp>
        <p:sp>
          <p:nvSpPr>
            <p:cNvPr id="6" name="Rectangle 5"/>
            <p:cNvSpPr/>
            <p:nvPr/>
          </p:nvSpPr>
          <p:spPr>
            <a:xfrm>
              <a:off x="2330986" y="5709578"/>
              <a:ext cx="4206240" cy="713232"/>
            </a:xfrm>
            <a:prstGeom prst="rect">
              <a:avLst/>
            </a:prstGeom>
            <a:solidFill>
              <a:schemeClr val="accent2"/>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en-US" smtClean="0"/>
                <a:t>Enhanced Approximation or Theory</a:t>
              </a:r>
              <a:endParaRPr lang="en-US"/>
            </a:p>
          </p:txBody>
        </p:sp>
        <p:sp>
          <p:nvSpPr>
            <p:cNvPr id="11" name="Down Arrow 10"/>
            <p:cNvSpPr/>
            <p:nvPr/>
          </p:nvSpPr>
          <p:spPr>
            <a:xfrm>
              <a:off x="4279718" y="1809652"/>
              <a:ext cx="308777" cy="347127"/>
            </a:xfrm>
            <a:prstGeom prst="downArrow">
              <a:avLst/>
            </a:prstGeom>
            <a:solidFill>
              <a:schemeClr val="accent2">
                <a:lumMod val="60000"/>
                <a:lumOff val="40000"/>
              </a:schemeClr>
            </a:solidFill>
            <a:ln>
              <a:solidFill>
                <a:schemeClr val="accent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Down Arrow 11"/>
            <p:cNvSpPr/>
            <p:nvPr/>
          </p:nvSpPr>
          <p:spPr>
            <a:xfrm>
              <a:off x="4279718" y="5235429"/>
              <a:ext cx="308777" cy="347127"/>
            </a:xfrm>
            <a:prstGeom prst="downArrow">
              <a:avLst/>
            </a:prstGeom>
            <a:solidFill>
              <a:schemeClr val="accent2">
                <a:lumMod val="60000"/>
                <a:lumOff val="40000"/>
              </a:schemeClr>
            </a:solidFill>
            <a:ln>
              <a:solidFill>
                <a:schemeClr val="accent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4" name="Rectangle 23"/>
          <p:cNvSpPr/>
          <p:nvPr/>
        </p:nvSpPr>
        <p:spPr>
          <a:xfrm>
            <a:off x="2327540" y="2283795"/>
            <a:ext cx="4209686" cy="2824612"/>
          </a:xfrm>
          <a:prstGeom prst="rect">
            <a:avLst/>
          </a:prstGeom>
          <a:solidFill>
            <a:schemeClr val="accent2"/>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en-US" smtClean="0"/>
              <a:t>Experimental Design</a:t>
            </a:r>
            <a:endParaRPr lang="en-US"/>
          </a:p>
        </p:txBody>
      </p:sp>
      <p:sp>
        <p:nvSpPr>
          <p:cNvPr id="3" name="Slide Number Placeholder 2"/>
          <p:cNvSpPr>
            <a:spLocks noGrp="1"/>
          </p:cNvSpPr>
          <p:nvPr>
            <p:ph type="sldNum" sz="quarter" idx="12"/>
          </p:nvPr>
        </p:nvSpPr>
        <p:spPr/>
        <p:txBody>
          <a:bodyPr/>
          <a:lstStyle/>
          <a:p>
            <a:fld id="{0C9D9FE6-5D08-3B48-9104-2B1B3E27A71F}" type="slidenum">
              <a:rPr lang="en-US" smtClean="0"/>
              <a:t>4</a:t>
            </a:fld>
            <a:endParaRPr lang="en-US"/>
          </a:p>
        </p:txBody>
      </p:sp>
    </p:spTree>
    <p:extLst>
      <p:ext uri="{BB962C8B-B14F-4D97-AF65-F5344CB8AC3E}">
        <p14:creationId xmlns:p14="http://schemas.microsoft.com/office/powerpoint/2010/main" val="15779329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24"/>
                                        </p:tgtEl>
                                      </p:cBhvr>
                                    </p:animEffect>
                                    <p:set>
                                      <p:cBhvr>
                                        <p:cTn id="7" dur="1" fill="hold">
                                          <p:stCondLst>
                                            <p:cond delay="499"/>
                                          </p:stCondLst>
                                        </p:cTn>
                                        <p:tgtEl>
                                          <p:spTgt spid="24"/>
                                        </p:tgtEl>
                                        <p:attrNameLst>
                                          <p:attrName>style.visibility</p:attrName>
                                        </p:attrNameLst>
                                      </p:cBhvr>
                                      <p:to>
                                        <p:strVal val="hidden"/>
                                      </p:to>
                                    </p:set>
                                  </p:childTnLst>
                                </p:cTn>
                              </p:par>
                            </p:childTnLst>
                          </p:cTn>
                        </p:par>
                        <p:par>
                          <p:cTn id="8" fill="hold">
                            <p:stCondLst>
                              <p:cond delay="500"/>
                            </p:stCondLst>
                            <p:childTnLst>
                              <p:par>
                                <p:cTn id="9" presetID="35" presetClass="path" presetSubtype="0" accel="50000" decel="50000" fill="hold" nodeType="afterEffect">
                                  <p:stCondLst>
                                    <p:cond delay="0"/>
                                  </p:stCondLst>
                                  <p:childTnLst>
                                    <p:animMotion origin="layout" path="M 3.88889E-6 1.11111E-6 L -0.22848 1.11111E-6 " pathEditMode="relative" rAng="0" ptsTypes="AA">
                                      <p:cBhvr>
                                        <p:cTn id="10" dur="1000" fill="hold"/>
                                        <p:tgtEl>
                                          <p:spTgt spid="20"/>
                                        </p:tgtEl>
                                        <p:attrNameLst>
                                          <p:attrName>ppt_x</p:attrName>
                                          <p:attrName>ppt_y</p:attrName>
                                        </p:attrNameLst>
                                      </p:cBhvr>
                                      <p:rCtr x="-1142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figure_1.png"/>
          <p:cNvPicPr>
            <a:picLocks noChangeAspect="1"/>
          </p:cNvPicPr>
          <p:nvPr/>
        </p:nvPicPr>
        <p:blipFill rotWithShape="1">
          <a:blip r:embed="rId3">
            <a:extLst>
              <a:ext uri="{28A0092B-C50C-407E-A947-70E740481C1C}">
                <a14:useLocalDpi xmlns:a14="http://schemas.microsoft.com/office/drawing/2010/main" val="0"/>
              </a:ext>
            </a:extLst>
          </a:blip>
          <a:srcRect l="7476" t="5787" r="7474" b="6025"/>
          <a:stretch/>
        </p:blipFill>
        <p:spPr>
          <a:xfrm>
            <a:off x="2491207" y="2501809"/>
            <a:ext cx="4161587" cy="4183080"/>
          </a:xfrm>
          <a:prstGeom prst="rect">
            <a:avLst/>
          </a:prstGeom>
        </p:spPr>
      </p:pic>
      <p:sp>
        <p:nvSpPr>
          <p:cNvPr id="296" name="Rectangle 295"/>
          <p:cNvSpPr>
            <a:spLocks noChangeAspect="1"/>
          </p:cNvSpPr>
          <p:nvPr/>
        </p:nvSpPr>
        <p:spPr bwMode="auto">
          <a:xfrm>
            <a:off x="3566160" y="3289464"/>
            <a:ext cx="118872" cy="118872"/>
          </a:xfrm>
          <a:prstGeom prst="rect">
            <a:avLst/>
          </a:prstGeom>
          <a:solidFill>
            <a:schemeClr val="accent5">
              <a:alpha val="7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297" name="Rectangle 296"/>
          <p:cNvSpPr>
            <a:spLocks noChangeAspect="1"/>
          </p:cNvSpPr>
          <p:nvPr/>
        </p:nvSpPr>
        <p:spPr bwMode="auto">
          <a:xfrm>
            <a:off x="4996942" y="5429160"/>
            <a:ext cx="118872" cy="118872"/>
          </a:xfrm>
          <a:prstGeom prst="rect">
            <a:avLst/>
          </a:prstGeom>
          <a:solidFill>
            <a:schemeClr val="accent5">
              <a:alpha val="7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298" name="Rectangle 297"/>
          <p:cNvSpPr>
            <a:spLocks noChangeAspect="1"/>
          </p:cNvSpPr>
          <p:nvPr/>
        </p:nvSpPr>
        <p:spPr bwMode="auto">
          <a:xfrm>
            <a:off x="5713349" y="4121186"/>
            <a:ext cx="118872" cy="118872"/>
          </a:xfrm>
          <a:prstGeom prst="rect">
            <a:avLst/>
          </a:prstGeom>
          <a:solidFill>
            <a:schemeClr val="accent5">
              <a:alpha val="7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299" name="Rectangle 298"/>
          <p:cNvSpPr>
            <a:spLocks noChangeAspect="1"/>
          </p:cNvSpPr>
          <p:nvPr/>
        </p:nvSpPr>
        <p:spPr bwMode="auto">
          <a:xfrm>
            <a:off x="5713349" y="2932848"/>
            <a:ext cx="118872" cy="118872"/>
          </a:xfrm>
          <a:prstGeom prst="rect">
            <a:avLst/>
          </a:prstGeom>
          <a:solidFill>
            <a:schemeClr val="accent5">
              <a:alpha val="7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grpSp>
        <p:nvGrpSpPr>
          <p:cNvPr id="3" name="Group 2"/>
          <p:cNvGrpSpPr/>
          <p:nvPr/>
        </p:nvGrpSpPr>
        <p:grpSpPr>
          <a:xfrm>
            <a:off x="2969641" y="5072544"/>
            <a:ext cx="1430782" cy="950976"/>
            <a:chOff x="2969641" y="5072544"/>
            <a:chExt cx="1430782" cy="950976"/>
          </a:xfrm>
        </p:grpSpPr>
        <p:sp>
          <p:nvSpPr>
            <p:cNvPr id="567" name="Rectangle 566"/>
            <p:cNvSpPr>
              <a:spLocks noChangeAspect="1"/>
            </p:cNvSpPr>
            <p:nvPr/>
          </p:nvSpPr>
          <p:spPr bwMode="auto">
            <a:xfrm>
              <a:off x="3088513" y="5310288"/>
              <a:ext cx="118872" cy="118872"/>
            </a:xfrm>
            <a:prstGeom prst="rect">
              <a:avLst/>
            </a:prstGeom>
            <a:solidFill>
              <a:schemeClr val="tx2">
                <a:lumMod val="50000"/>
                <a:alpha val="7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568" name="Rectangle 567"/>
            <p:cNvSpPr>
              <a:spLocks noChangeAspect="1"/>
            </p:cNvSpPr>
            <p:nvPr/>
          </p:nvSpPr>
          <p:spPr bwMode="auto">
            <a:xfrm>
              <a:off x="3088513" y="5429160"/>
              <a:ext cx="118872" cy="118872"/>
            </a:xfrm>
            <a:prstGeom prst="rect">
              <a:avLst/>
            </a:prstGeom>
            <a:solidFill>
              <a:schemeClr val="tx2">
                <a:lumMod val="50000"/>
                <a:alpha val="7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569" name="Rectangle 568"/>
            <p:cNvSpPr>
              <a:spLocks noChangeAspect="1"/>
            </p:cNvSpPr>
            <p:nvPr/>
          </p:nvSpPr>
          <p:spPr bwMode="auto">
            <a:xfrm>
              <a:off x="3209544" y="5191416"/>
              <a:ext cx="118872" cy="118872"/>
            </a:xfrm>
            <a:prstGeom prst="rect">
              <a:avLst/>
            </a:prstGeom>
            <a:solidFill>
              <a:schemeClr val="tx2">
                <a:lumMod val="50000"/>
                <a:alpha val="7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570" name="Rectangle 569"/>
            <p:cNvSpPr>
              <a:spLocks noChangeAspect="1"/>
            </p:cNvSpPr>
            <p:nvPr/>
          </p:nvSpPr>
          <p:spPr bwMode="auto">
            <a:xfrm>
              <a:off x="3328416" y="5191416"/>
              <a:ext cx="118872" cy="118872"/>
            </a:xfrm>
            <a:prstGeom prst="rect">
              <a:avLst/>
            </a:prstGeom>
            <a:solidFill>
              <a:schemeClr val="tx2">
                <a:lumMod val="50000"/>
                <a:alpha val="7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571" name="Rectangle 570"/>
            <p:cNvSpPr>
              <a:spLocks noChangeAspect="1"/>
            </p:cNvSpPr>
            <p:nvPr/>
          </p:nvSpPr>
          <p:spPr bwMode="auto">
            <a:xfrm>
              <a:off x="3447288" y="5191416"/>
              <a:ext cx="118872" cy="118872"/>
            </a:xfrm>
            <a:prstGeom prst="rect">
              <a:avLst/>
            </a:prstGeom>
            <a:solidFill>
              <a:schemeClr val="tx2">
                <a:lumMod val="50000"/>
                <a:alpha val="7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572" name="Rectangle 571"/>
            <p:cNvSpPr>
              <a:spLocks noChangeAspect="1"/>
            </p:cNvSpPr>
            <p:nvPr/>
          </p:nvSpPr>
          <p:spPr bwMode="auto">
            <a:xfrm>
              <a:off x="3566160" y="5191416"/>
              <a:ext cx="118872" cy="118872"/>
            </a:xfrm>
            <a:prstGeom prst="rect">
              <a:avLst/>
            </a:prstGeom>
            <a:solidFill>
              <a:schemeClr val="tx2">
                <a:lumMod val="50000"/>
                <a:alpha val="7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573" name="Rectangle 572"/>
            <p:cNvSpPr>
              <a:spLocks noChangeAspect="1"/>
            </p:cNvSpPr>
            <p:nvPr/>
          </p:nvSpPr>
          <p:spPr bwMode="auto">
            <a:xfrm>
              <a:off x="3209544" y="5310288"/>
              <a:ext cx="118872" cy="118872"/>
            </a:xfrm>
            <a:prstGeom prst="rect">
              <a:avLst/>
            </a:prstGeom>
            <a:solidFill>
              <a:schemeClr val="tx2">
                <a:lumMod val="50000"/>
                <a:alpha val="7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574" name="Rectangle 573"/>
            <p:cNvSpPr>
              <a:spLocks noChangeAspect="1"/>
            </p:cNvSpPr>
            <p:nvPr/>
          </p:nvSpPr>
          <p:spPr bwMode="auto">
            <a:xfrm>
              <a:off x="3685032" y="5191416"/>
              <a:ext cx="118872" cy="118872"/>
            </a:xfrm>
            <a:prstGeom prst="rect">
              <a:avLst/>
            </a:prstGeom>
            <a:solidFill>
              <a:schemeClr val="tx2">
                <a:lumMod val="50000"/>
                <a:alpha val="7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575" name="Rectangle 574"/>
            <p:cNvSpPr>
              <a:spLocks noChangeAspect="1"/>
            </p:cNvSpPr>
            <p:nvPr/>
          </p:nvSpPr>
          <p:spPr bwMode="auto">
            <a:xfrm>
              <a:off x="3803904" y="5191416"/>
              <a:ext cx="118872" cy="118872"/>
            </a:xfrm>
            <a:prstGeom prst="rect">
              <a:avLst/>
            </a:prstGeom>
            <a:solidFill>
              <a:schemeClr val="tx2">
                <a:lumMod val="50000"/>
                <a:alpha val="7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576" name="Rectangle 575"/>
            <p:cNvSpPr>
              <a:spLocks noChangeAspect="1"/>
            </p:cNvSpPr>
            <p:nvPr/>
          </p:nvSpPr>
          <p:spPr bwMode="auto">
            <a:xfrm>
              <a:off x="3922776" y="5191416"/>
              <a:ext cx="118872" cy="118872"/>
            </a:xfrm>
            <a:prstGeom prst="rect">
              <a:avLst/>
            </a:prstGeom>
            <a:solidFill>
              <a:srgbClr val="10253F">
                <a:alpha val="70000"/>
              </a:srgb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579" name="Rectangle 578"/>
            <p:cNvSpPr>
              <a:spLocks noChangeAspect="1"/>
            </p:cNvSpPr>
            <p:nvPr/>
          </p:nvSpPr>
          <p:spPr bwMode="auto">
            <a:xfrm>
              <a:off x="4162679" y="5429160"/>
              <a:ext cx="118872" cy="118872"/>
            </a:xfrm>
            <a:prstGeom prst="rect">
              <a:avLst/>
            </a:prstGeom>
            <a:solidFill>
              <a:schemeClr val="tx2">
                <a:lumMod val="50000"/>
                <a:alpha val="7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580" name="Rectangle 579"/>
            <p:cNvSpPr>
              <a:spLocks noChangeAspect="1"/>
            </p:cNvSpPr>
            <p:nvPr/>
          </p:nvSpPr>
          <p:spPr bwMode="auto">
            <a:xfrm>
              <a:off x="3088513" y="5548032"/>
              <a:ext cx="118872" cy="118872"/>
            </a:xfrm>
            <a:prstGeom prst="rect">
              <a:avLst/>
            </a:prstGeom>
            <a:solidFill>
              <a:schemeClr val="tx2">
                <a:lumMod val="50000"/>
                <a:alpha val="7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581" name="Rectangle 580"/>
            <p:cNvSpPr>
              <a:spLocks noChangeAspect="1"/>
            </p:cNvSpPr>
            <p:nvPr/>
          </p:nvSpPr>
          <p:spPr bwMode="auto">
            <a:xfrm>
              <a:off x="3088513" y="5666904"/>
              <a:ext cx="118872" cy="118872"/>
            </a:xfrm>
            <a:prstGeom prst="rect">
              <a:avLst/>
            </a:prstGeom>
            <a:solidFill>
              <a:schemeClr val="tx2">
                <a:lumMod val="50000"/>
                <a:alpha val="7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582" name="Rectangle 581"/>
            <p:cNvSpPr>
              <a:spLocks noChangeAspect="1"/>
            </p:cNvSpPr>
            <p:nvPr/>
          </p:nvSpPr>
          <p:spPr bwMode="auto">
            <a:xfrm>
              <a:off x="3209544" y="5666904"/>
              <a:ext cx="118872" cy="118872"/>
            </a:xfrm>
            <a:prstGeom prst="rect">
              <a:avLst/>
            </a:prstGeom>
            <a:solidFill>
              <a:schemeClr val="tx2">
                <a:lumMod val="50000"/>
                <a:alpha val="7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583" name="Rectangle 582"/>
            <p:cNvSpPr>
              <a:spLocks noChangeAspect="1"/>
            </p:cNvSpPr>
            <p:nvPr/>
          </p:nvSpPr>
          <p:spPr bwMode="auto">
            <a:xfrm>
              <a:off x="3209544" y="5785776"/>
              <a:ext cx="118872" cy="118872"/>
            </a:xfrm>
            <a:prstGeom prst="rect">
              <a:avLst/>
            </a:prstGeom>
            <a:solidFill>
              <a:schemeClr val="tx2">
                <a:lumMod val="50000"/>
                <a:alpha val="7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584" name="Rectangle 583"/>
            <p:cNvSpPr>
              <a:spLocks noChangeAspect="1"/>
            </p:cNvSpPr>
            <p:nvPr/>
          </p:nvSpPr>
          <p:spPr bwMode="auto">
            <a:xfrm>
              <a:off x="3328416" y="5785776"/>
              <a:ext cx="118872" cy="118872"/>
            </a:xfrm>
            <a:prstGeom prst="rect">
              <a:avLst/>
            </a:prstGeom>
            <a:solidFill>
              <a:schemeClr val="tx2">
                <a:lumMod val="50000"/>
                <a:alpha val="7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585" name="Rectangle 584"/>
            <p:cNvSpPr>
              <a:spLocks noChangeAspect="1"/>
            </p:cNvSpPr>
            <p:nvPr/>
          </p:nvSpPr>
          <p:spPr bwMode="auto">
            <a:xfrm>
              <a:off x="3447288" y="5785776"/>
              <a:ext cx="118872" cy="118872"/>
            </a:xfrm>
            <a:prstGeom prst="rect">
              <a:avLst/>
            </a:prstGeom>
            <a:solidFill>
              <a:schemeClr val="tx2">
                <a:lumMod val="50000"/>
                <a:alpha val="7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586" name="Rectangle 585"/>
            <p:cNvSpPr>
              <a:spLocks noChangeAspect="1"/>
            </p:cNvSpPr>
            <p:nvPr/>
          </p:nvSpPr>
          <p:spPr bwMode="auto">
            <a:xfrm>
              <a:off x="3566160" y="5785776"/>
              <a:ext cx="118872" cy="118872"/>
            </a:xfrm>
            <a:prstGeom prst="rect">
              <a:avLst/>
            </a:prstGeom>
            <a:solidFill>
              <a:schemeClr val="tx2">
                <a:lumMod val="50000"/>
                <a:alpha val="7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587" name="Rectangle 586"/>
            <p:cNvSpPr>
              <a:spLocks noChangeAspect="1"/>
            </p:cNvSpPr>
            <p:nvPr/>
          </p:nvSpPr>
          <p:spPr bwMode="auto">
            <a:xfrm>
              <a:off x="4041648" y="5666904"/>
              <a:ext cx="118872" cy="118872"/>
            </a:xfrm>
            <a:prstGeom prst="rect">
              <a:avLst/>
            </a:prstGeom>
            <a:solidFill>
              <a:schemeClr val="tx2">
                <a:lumMod val="50000"/>
                <a:alpha val="7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588" name="Rectangle 587"/>
            <p:cNvSpPr>
              <a:spLocks noChangeAspect="1"/>
            </p:cNvSpPr>
            <p:nvPr/>
          </p:nvSpPr>
          <p:spPr bwMode="auto">
            <a:xfrm>
              <a:off x="3685032" y="5785776"/>
              <a:ext cx="118872" cy="118872"/>
            </a:xfrm>
            <a:prstGeom prst="rect">
              <a:avLst/>
            </a:prstGeom>
            <a:solidFill>
              <a:schemeClr val="tx2">
                <a:lumMod val="50000"/>
                <a:alpha val="7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589" name="Rectangle 588"/>
            <p:cNvSpPr>
              <a:spLocks noChangeAspect="1"/>
            </p:cNvSpPr>
            <p:nvPr/>
          </p:nvSpPr>
          <p:spPr bwMode="auto">
            <a:xfrm>
              <a:off x="3803904" y="5785776"/>
              <a:ext cx="118872" cy="118872"/>
            </a:xfrm>
            <a:prstGeom prst="rect">
              <a:avLst/>
            </a:prstGeom>
            <a:solidFill>
              <a:schemeClr val="tx2">
                <a:lumMod val="50000"/>
                <a:alpha val="7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590" name="Rectangle 589"/>
            <p:cNvSpPr>
              <a:spLocks noChangeAspect="1"/>
            </p:cNvSpPr>
            <p:nvPr/>
          </p:nvSpPr>
          <p:spPr bwMode="auto">
            <a:xfrm>
              <a:off x="3922776" y="5785776"/>
              <a:ext cx="118872" cy="118872"/>
            </a:xfrm>
            <a:prstGeom prst="rect">
              <a:avLst/>
            </a:prstGeom>
            <a:solidFill>
              <a:schemeClr val="tx2">
                <a:lumMod val="50000"/>
                <a:alpha val="7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591" name="Rectangle 590"/>
            <p:cNvSpPr>
              <a:spLocks noChangeAspect="1"/>
            </p:cNvSpPr>
            <p:nvPr/>
          </p:nvSpPr>
          <p:spPr bwMode="auto">
            <a:xfrm>
              <a:off x="4041648" y="5785776"/>
              <a:ext cx="118872" cy="118872"/>
            </a:xfrm>
            <a:prstGeom prst="rect">
              <a:avLst/>
            </a:prstGeom>
            <a:solidFill>
              <a:schemeClr val="tx2">
                <a:lumMod val="50000"/>
                <a:alpha val="7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592" name="Rectangle 591"/>
            <p:cNvSpPr>
              <a:spLocks noChangeAspect="1"/>
            </p:cNvSpPr>
            <p:nvPr/>
          </p:nvSpPr>
          <p:spPr bwMode="auto">
            <a:xfrm>
              <a:off x="4162679" y="5548032"/>
              <a:ext cx="118872" cy="118872"/>
            </a:xfrm>
            <a:prstGeom prst="rect">
              <a:avLst/>
            </a:prstGeom>
            <a:solidFill>
              <a:schemeClr val="tx2">
                <a:lumMod val="50000"/>
                <a:alpha val="7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593" name="Rectangle 592"/>
            <p:cNvSpPr>
              <a:spLocks noChangeAspect="1"/>
            </p:cNvSpPr>
            <p:nvPr/>
          </p:nvSpPr>
          <p:spPr bwMode="auto">
            <a:xfrm>
              <a:off x="4162679" y="5666904"/>
              <a:ext cx="118872" cy="118872"/>
            </a:xfrm>
            <a:prstGeom prst="rect">
              <a:avLst/>
            </a:prstGeom>
            <a:solidFill>
              <a:schemeClr val="tx2">
                <a:lumMod val="50000"/>
                <a:alpha val="7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637" name="Rectangle 636"/>
            <p:cNvSpPr>
              <a:spLocks noChangeAspect="1"/>
            </p:cNvSpPr>
            <p:nvPr/>
          </p:nvSpPr>
          <p:spPr bwMode="auto">
            <a:xfrm>
              <a:off x="3803904" y="5429160"/>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644" name="Rectangle 643"/>
            <p:cNvSpPr>
              <a:spLocks noChangeAspect="1"/>
            </p:cNvSpPr>
            <p:nvPr/>
          </p:nvSpPr>
          <p:spPr bwMode="auto">
            <a:xfrm>
              <a:off x="3922776" y="5429160"/>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646" name="Rectangle 645"/>
            <p:cNvSpPr>
              <a:spLocks noChangeAspect="1"/>
            </p:cNvSpPr>
            <p:nvPr/>
          </p:nvSpPr>
          <p:spPr bwMode="auto">
            <a:xfrm>
              <a:off x="3805555" y="5310288"/>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42" name="Rectangle 41"/>
            <p:cNvSpPr>
              <a:spLocks noChangeAspect="1"/>
            </p:cNvSpPr>
            <p:nvPr/>
          </p:nvSpPr>
          <p:spPr bwMode="auto">
            <a:xfrm>
              <a:off x="4041648" y="5191416"/>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43" name="Rectangle 42"/>
            <p:cNvSpPr>
              <a:spLocks noChangeAspect="1"/>
            </p:cNvSpPr>
            <p:nvPr/>
          </p:nvSpPr>
          <p:spPr bwMode="auto">
            <a:xfrm>
              <a:off x="4160520" y="5310288"/>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44" name="Rectangle 43"/>
            <p:cNvSpPr>
              <a:spLocks noChangeAspect="1"/>
            </p:cNvSpPr>
            <p:nvPr/>
          </p:nvSpPr>
          <p:spPr bwMode="auto">
            <a:xfrm>
              <a:off x="4162679" y="5191416"/>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45" name="Rectangle 44"/>
            <p:cNvSpPr>
              <a:spLocks noChangeAspect="1"/>
            </p:cNvSpPr>
            <p:nvPr/>
          </p:nvSpPr>
          <p:spPr bwMode="auto">
            <a:xfrm>
              <a:off x="4041648" y="5310288"/>
              <a:ext cx="118872" cy="118872"/>
            </a:xfrm>
            <a:prstGeom prst="rect">
              <a:avLst/>
            </a:prstGeom>
            <a:solidFill>
              <a:schemeClr val="tx2">
                <a:lumMod val="50000"/>
                <a:alpha val="7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46" name="Rectangle 45"/>
            <p:cNvSpPr>
              <a:spLocks noChangeAspect="1"/>
            </p:cNvSpPr>
            <p:nvPr/>
          </p:nvSpPr>
          <p:spPr bwMode="auto">
            <a:xfrm>
              <a:off x="3685032" y="5310288"/>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47" name="Rectangle 46"/>
            <p:cNvSpPr>
              <a:spLocks noChangeAspect="1"/>
            </p:cNvSpPr>
            <p:nvPr/>
          </p:nvSpPr>
          <p:spPr bwMode="auto">
            <a:xfrm>
              <a:off x="3566160" y="5310288"/>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48" name="Rectangle 47"/>
            <p:cNvSpPr>
              <a:spLocks noChangeAspect="1"/>
            </p:cNvSpPr>
            <p:nvPr/>
          </p:nvSpPr>
          <p:spPr bwMode="auto">
            <a:xfrm>
              <a:off x="3447288" y="5310288"/>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49" name="Rectangle 48"/>
            <p:cNvSpPr>
              <a:spLocks noChangeAspect="1"/>
            </p:cNvSpPr>
            <p:nvPr/>
          </p:nvSpPr>
          <p:spPr bwMode="auto">
            <a:xfrm>
              <a:off x="3328416" y="5310288"/>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50" name="Rectangle 49"/>
            <p:cNvSpPr>
              <a:spLocks noChangeAspect="1"/>
            </p:cNvSpPr>
            <p:nvPr/>
          </p:nvSpPr>
          <p:spPr bwMode="auto">
            <a:xfrm>
              <a:off x="3209544" y="5429160"/>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51" name="Rectangle 50"/>
            <p:cNvSpPr>
              <a:spLocks noChangeAspect="1"/>
            </p:cNvSpPr>
            <p:nvPr/>
          </p:nvSpPr>
          <p:spPr bwMode="auto">
            <a:xfrm>
              <a:off x="3328416" y="5429160"/>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52" name="Rectangle 51"/>
            <p:cNvSpPr>
              <a:spLocks noChangeAspect="1"/>
            </p:cNvSpPr>
            <p:nvPr/>
          </p:nvSpPr>
          <p:spPr bwMode="auto">
            <a:xfrm>
              <a:off x="3209544" y="5548032"/>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53" name="Rectangle 52"/>
            <p:cNvSpPr>
              <a:spLocks noChangeAspect="1"/>
            </p:cNvSpPr>
            <p:nvPr/>
          </p:nvSpPr>
          <p:spPr bwMode="auto">
            <a:xfrm>
              <a:off x="3328416" y="5548032"/>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54" name="Rectangle 53"/>
            <p:cNvSpPr>
              <a:spLocks noChangeAspect="1"/>
            </p:cNvSpPr>
            <p:nvPr/>
          </p:nvSpPr>
          <p:spPr bwMode="auto">
            <a:xfrm>
              <a:off x="3328416" y="5666904"/>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55" name="Rectangle 54"/>
            <p:cNvSpPr>
              <a:spLocks noChangeAspect="1"/>
            </p:cNvSpPr>
            <p:nvPr/>
          </p:nvSpPr>
          <p:spPr bwMode="auto">
            <a:xfrm>
              <a:off x="3447288" y="5666904"/>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56" name="Rectangle 55"/>
            <p:cNvSpPr>
              <a:spLocks noChangeAspect="1"/>
            </p:cNvSpPr>
            <p:nvPr/>
          </p:nvSpPr>
          <p:spPr bwMode="auto">
            <a:xfrm>
              <a:off x="3566160" y="5666904"/>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57" name="Rectangle 56"/>
            <p:cNvSpPr>
              <a:spLocks noChangeAspect="1"/>
            </p:cNvSpPr>
            <p:nvPr/>
          </p:nvSpPr>
          <p:spPr bwMode="auto">
            <a:xfrm>
              <a:off x="3686683" y="5666904"/>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58" name="Rectangle 57"/>
            <p:cNvSpPr>
              <a:spLocks noChangeAspect="1"/>
            </p:cNvSpPr>
            <p:nvPr/>
          </p:nvSpPr>
          <p:spPr bwMode="auto">
            <a:xfrm>
              <a:off x="3803904" y="5666904"/>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59" name="Rectangle 58"/>
            <p:cNvSpPr>
              <a:spLocks noChangeAspect="1"/>
            </p:cNvSpPr>
            <p:nvPr/>
          </p:nvSpPr>
          <p:spPr bwMode="auto">
            <a:xfrm>
              <a:off x="3924427" y="5666904"/>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60" name="Rectangle 59"/>
            <p:cNvSpPr>
              <a:spLocks noChangeAspect="1"/>
            </p:cNvSpPr>
            <p:nvPr/>
          </p:nvSpPr>
          <p:spPr bwMode="auto">
            <a:xfrm>
              <a:off x="3924935" y="5548032"/>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61" name="Rectangle 60"/>
            <p:cNvSpPr>
              <a:spLocks noChangeAspect="1"/>
            </p:cNvSpPr>
            <p:nvPr/>
          </p:nvSpPr>
          <p:spPr bwMode="auto">
            <a:xfrm>
              <a:off x="4043807" y="5548032"/>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62" name="Rectangle 61"/>
            <p:cNvSpPr>
              <a:spLocks noChangeAspect="1"/>
            </p:cNvSpPr>
            <p:nvPr/>
          </p:nvSpPr>
          <p:spPr bwMode="auto">
            <a:xfrm>
              <a:off x="3924935" y="5072544"/>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63" name="Rectangle 62"/>
            <p:cNvSpPr>
              <a:spLocks noChangeAspect="1"/>
            </p:cNvSpPr>
            <p:nvPr/>
          </p:nvSpPr>
          <p:spPr bwMode="auto">
            <a:xfrm>
              <a:off x="4041648" y="5072544"/>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64" name="Rectangle 63"/>
            <p:cNvSpPr>
              <a:spLocks noChangeAspect="1"/>
            </p:cNvSpPr>
            <p:nvPr/>
          </p:nvSpPr>
          <p:spPr bwMode="auto">
            <a:xfrm>
              <a:off x="3806063" y="5072544"/>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65" name="Rectangle 64"/>
            <p:cNvSpPr>
              <a:spLocks noChangeAspect="1"/>
            </p:cNvSpPr>
            <p:nvPr/>
          </p:nvSpPr>
          <p:spPr bwMode="auto">
            <a:xfrm>
              <a:off x="3687191" y="5072544"/>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66" name="Rectangle 65"/>
            <p:cNvSpPr>
              <a:spLocks noChangeAspect="1"/>
            </p:cNvSpPr>
            <p:nvPr/>
          </p:nvSpPr>
          <p:spPr bwMode="auto">
            <a:xfrm>
              <a:off x="3566160" y="5073970"/>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67" name="Rectangle 66"/>
            <p:cNvSpPr>
              <a:spLocks noChangeAspect="1"/>
            </p:cNvSpPr>
            <p:nvPr/>
          </p:nvSpPr>
          <p:spPr bwMode="auto">
            <a:xfrm>
              <a:off x="3447288" y="5073970"/>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68" name="Rectangle 67"/>
            <p:cNvSpPr>
              <a:spLocks noChangeAspect="1"/>
            </p:cNvSpPr>
            <p:nvPr/>
          </p:nvSpPr>
          <p:spPr bwMode="auto">
            <a:xfrm>
              <a:off x="3328416" y="5073970"/>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69" name="Rectangle 68"/>
            <p:cNvSpPr>
              <a:spLocks noChangeAspect="1"/>
            </p:cNvSpPr>
            <p:nvPr/>
          </p:nvSpPr>
          <p:spPr bwMode="auto">
            <a:xfrm>
              <a:off x="3209544" y="5072544"/>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70" name="Rectangle 69"/>
            <p:cNvSpPr>
              <a:spLocks noChangeAspect="1"/>
            </p:cNvSpPr>
            <p:nvPr/>
          </p:nvSpPr>
          <p:spPr bwMode="auto">
            <a:xfrm>
              <a:off x="3088513" y="5191416"/>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71" name="Rectangle 70"/>
            <p:cNvSpPr>
              <a:spLocks noChangeAspect="1"/>
            </p:cNvSpPr>
            <p:nvPr/>
          </p:nvSpPr>
          <p:spPr bwMode="auto">
            <a:xfrm>
              <a:off x="3088513" y="5073970"/>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72" name="Rectangle 71"/>
            <p:cNvSpPr>
              <a:spLocks noChangeAspect="1"/>
            </p:cNvSpPr>
            <p:nvPr/>
          </p:nvSpPr>
          <p:spPr bwMode="auto">
            <a:xfrm>
              <a:off x="2969641" y="5310288"/>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73" name="Rectangle 72"/>
            <p:cNvSpPr>
              <a:spLocks noChangeAspect="1"/>
            </p:cNvSpPr>
            <p:nvPr/>
          </p:nvSpPr>
          <p:spPr bwMode="auto">
            <a:xfrm>
              <a:off x="2969641" y="5191416"/>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74" name="Rectangle 73"/>
            <p:cNvSpPr>
              <a:spLocks noChangeAspect="1"/>
            </p:cNvSpPr>
            <p:nvPr/>
          </p:nvSpPr>
          <p:spPr bwMode="auto">
            <a:xfrm>
              <a:off x="2969641" y="5429160"/>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75" name="Rectangle 74"/>
            <p:cNvSpPr>
              <a:spLocks noChangeAspect="1"/>
            </p:cNvSpPr>
            <p:nvPr/>
          </p:nvSpPr>
          <p:spPr bwMode="auto">
            <a:xfrm>
              <a:off x="2969641" y="5548032"/>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76" name="Rectangle 75"/>
            <p:cNvSpPr>
              <a:spLocks noChangeAspect="1"/>
            </p:cNvSpPr>
            <p:nvPr/>
          </p:nvSpPr>
          <p:spPr bwMode="auto">
            <a:xfrm>
              <a:off x="2969641" y="5666904"/>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77" name="Rectangle 76"/>
            <p:cNvSpPr>
              <a:spLocks noChangeAspect="1"/>
            </p:cNvSpPr>
            <p:nvPr/>
          </p:nvSpPr>
          <p:spPr bwMode="auto">
            <a:xfrm>
              <a:off x="2969641" y="5785776"/>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78" name="Rectangle 77"/>
            <p:cNvSpPr>
              <a:spLocks noChangeAspect="1"/>
            </p:cNvSpPr>
            <p:nvPr/>
          </p:nvSpPr>
          <p:spPr bwMode="auto">
            <a:xfrm>
              <a:off x="3088513" y="5785776"/>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79" name="Rectangle 78"/>
            <p:cNvSpPr>
              <a:spLocks noChangeAspect="1"/>
            </p:cNvSpPr>
            <p:nvPr/>
          </p:nvSpPr>
          <p:spPr bwMode="auto">
            <a:xfrm>
              <a:off x="3207385" y="5904648"/>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80" name="Rectangle 79"/>
            <p:cNvSpPr>
              <a:spLocks noChangeAspect="1"/>
            </p:cNvSpPr>
            <p:nvPr/>
          </p:nvSpPr>
          <p:spPr bwMode="auto">
            <a:xfrm>
              <a:off x="3088513" y="5904648"/>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81" name="Rectangle 80"/>
            <p:cNvSpPr>
              <a:spLocks noChangeAspect="1"/>
            </p:cNvSpPr>
            <p:nvPr/>
          </p:nvSpPr>
          <p:spPr bwMode="auto">
            <a:xfrm>
              <a:off x="3328416" y="5904648"/>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82" name="Rectangle 81"/>
            <p:cNvSpPr>
              <a:spLocks noChangeAspect="1"/>
            </p:cNvSpPr>
            <p:nvPr/>
          </p:nvSpPr>
          <p:spPr bwMode="auto">
            <a:xfrm>
              <a:off x="3447288" y="5904648"/>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83" name="Rectangle 82"/>
            <p:cNvSpPr>
              <a:spLocks noChangeAspect="1"/>
            </p:cNvSpPr>
            <p:nvPr/>
          </p:nvSpPr>
          <p:spPr bwMode="auto">
            <a:xfrm>
              <a:off x="3568319" y="5904648"/>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84" name="Rectangle 83"/>
            <p:cNvSpPr>
              <a:spLocks noChangeAspect="1"/>
            </p:cNvSpPr>
            <p:nvPr/>
          </p:nvSpPr>
          <p:spPr bwMode="auto">
            <a:xfrm>
              <a:off x="3692035" y="5904648"/>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85" name="Rectangle 84"/>
            <p:cNvSpPr>
              <a:spLocks noChangeAspect="1"/>
            </p:cNvSpPr>
            <p:nvPr/>
          </p:nvSpPr>
          <p:spPr bwMode="auto">
            <a:xfrm>
              <a:off x="3805555" y="5904648"/>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86" name="Rectangle 85"/>
            <p:cNvSpPr>
              <a:spLocks noChangeAspect="1"/>
            </p:cNvSpPr>
            <p:nvPr/>
          </p:nvSpPr>
          <p:spPr bwMode="auto">
            <a:xfrm>
              <a:off x="3922776" y="5904648"/>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87" name="Rectangle 86"/>
            <p:cNvSpPr>
              <a:spLocks noChangeAspect="1"/>
            </p:cNvSpPr>
            <p:nvPr/>
          </p:nvSpPr>
          <p:spPr bwMode="auto">
            <a:xfrm>
              <a:off x="4041648" y="5904648"/>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88" name="Rectangle 87"/>
            <p:cNvSpPr>
              <a:spLocks noChangeAspect="1"/>
            </p:cNvSpPr>
            <p:nvPr/>
          </p:nvSpPr>
          <p:spPr bwMode="auto">
            <a:xfrm>
              <a:off x="4162679" y="5904648"/>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89" name="Rectangle 88"/>
            <p:cNvSpPr>
              <a:spLocks noChangeAspect="1"/>
            </p:cNvSpPr>
            <p:nvPr/>
          </p:nvSpPr>
          <p:spPr bwMode="auto">
            <a:xfrm>
              <a:off x="4162679" y="5785776"/>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90" name="Rectangle 89"/>
            <p:cNvSpPr>
              <a:spLocks noChangeAspect="1"/>
            </p:cNvSpPr>
            <p:nvPr/>
          </p:nvSpPr>
          <p:spPr bwMode="auto">
            <a:xfrm>
              <a:off x="4281551" y="5785776"/>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91" name="Rectangle 90"/>
            <p:cNvSpPr>
              <a:spLocks noChangeAspect="1"/>
            </p:cNvSpPr>
            <p:nvPr/>
          </p:nvSpPr>
          <p:spPr bwMode="auto">
            <a:xfrm>
              <a:off x="4281551" y="5666904"/>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92" name="Rectangle 91"/>
            <p:cNvSpPr>
              <a:spLocks noChangeAspect="1"/>
            </p:cNvSpPr>
            <p:nvPr/>
          </p:nvSpPr>
          <p:spPr bwMode="auto">
            <a:xfrm>
              <a:off x="4281551" y="5548032"/>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93" name="Rectangle 92"/>
            <p:cNvSpPr>
              <a:spLocks noChangeAspect="1"/>
            </p:cNvSpPr>
            <p:nvPr/>
          </p:nvSpPr>
          <p:spPr bwMode="auto">
            <a:xfrm>
              <a:off x="4281551" y="5429160"/>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94" name="Rectangle 93"/>
            <p:cNvSpPr>
              <a:spLocks noChangeAspect="1"/>
            </p:cNvSpPr>
            <p:nvPr/>
          </p:nvSpPr>
          <p:spPr bwMode="auto">
            <a:xfrm>
              <a:off x="4279392" y="5310288"/>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95" name="Rectangle 94"/>
            <p:cNvSpPr>
              <a:spLocks noChangeAspect="1"/>
            </p:cNvSpPr>
            <p:nvPr/>
          </p:nvSpPr>
          <p:spPr bwMode="auto">
            <a:xfrm>
              <a:off x="4043299" y="5429160"/>
              <a:ext cx="118872" cy="118872"/>
            </a:xfrm>
            <a:prstGeom prst="rect">
              <a:avLst/>
            </a:prstGeom>
            <a:solidFill>
              <a:schemeClr val="tx2">
                <a:lumMod val="50000"/>
                <a:alpha val="7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grpSp>
      <p:sp>
        <p:nvSpPr>
          <p:cNvPr id="96" name="Rectangle 95"/>
          <p:cNvSpPr>
            <a:spLocks noChangeAspect="1"/>
          </p:cNvSpPr>
          <p:nvPr/>
        </p:nvSpPr>
        <p:spPr bwMode="auto">
          <a:xfrm>
            <a:off x="3922776" y="5310288"/>
            <a:ext cx="118872" cy="118872"/>
          </a:xfrm>
          <a:prstGeom prst="rect">
            <a:avLst/>
          </a:prstGeom>
          <a:solidFill>
            <a:schemeClr val="accent5">
              <a:alpha val="7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97" name="Title 1"/>
          <p:cNvSpPr>
            <a:spLocks noGrp="1"/>
          </p:cNvSpPr>
          <p:nvPr>
            <p:ph type="title"/>
          </p:nvPr>
        </p:nvSpPr>
        <p:spPr>
          <a:xfrm>
            <a:off x="0" y="0"/>
            <a:ext cx="9144000" cy="704851"/>
          </a:xfrm>
          <a:solidFill>
            <a:schemeClr val="accent1">
              <a:lumMod val="50000"/>
            </a:schemeClr>
          </a:solidFill>
        </p:spPr>
        <p:txBody>
          <a:bodyPr>
            <a:normAutofit fontScale="90000"/>
          </a:bodyPr>
          <a:lstStyle/>
          <a:p>
            <a:r>
              <a:rPr lang="en-US"/>
              <a:t>Synthesize</a:t>
            </a:r>
            <a:r>
              <a:rPr lang="en-US" smtClean="0"/>
              <a:t>: Proposed Solution</a:t>
            </a:r>
            <a:endParaRPr lang="en-US"/>
          </a:p>
        </p:txBody>
      </p:sp>
      <p:sp>
        <p:nvSpPr>
          <p:cNvPr id="98" name="Content Placeholder 5"/>
          <p:cNvSpPr>
            <a:spLocks noGrp="1"/>
          </p:cNvSpPr>
          <p:nvPr>
            <p:ph idx="1"/>
          </p:nvPr>
        </p:nvSpPr>
        <p:spPr>
          <a:xfrm>
            <a:off x="0" y="704852"/>
            <a:ext cx="9144000" cy="5421312"/>
          </a:xfrm>
        </p:spPr>
        <p:txBody>
          <a:bodyPr/>
          <a:lstStyle/>
          <a:p>
            <a:r>
              <a:rPr lang="en-US"/>
              <a:t>Limit Surface Extraction</a:t>
            </a:r>
          </a:p>
          <a:p>
            <a:pPr lvl="1"/>
            <a:r>
              <a:rPr lang="en-US" smtClean="0"/>
              <a:t>Contour tree method</a:t>
            </a:r>
            <a:endParaRPr lang="en-US"/>
          </a:p>
        </p:txBody>
      </p:sp>
      <p:sp>
        <p:nvSpPr>
          <p:cNvPr id="2" name="Slide Number Placeholder 1"/>
          <p:cNvSpPr>
            <a:spLocks noGrp="1"/>
          </p:cNvSpPr>
          <p:nvPr>
            <p:ph type="sldNum" sz="quarter" idx="12"/>
          </p:nvPr>
        </p:nvSpPr>
        <p:spPr/>
        <p:txBody>
          <a:bodyPr/>
          <a:lstStyle/>
          <a:p>
            <a:fld id="{0C9D9FE6-5D08-3B48-9104-2B1B3E27A71F}" type="slidenum">
              <a:rPr lang="en-US" smtClean="0"/>
              <a:t>40</a:t>
            </a:fld>
            <a:endParaRPr lang="en-US"/>
          </a:p>
        </p:txBody>
      </p:sp>
    </p:spTree>
    <p:extLst>
      <p:ext uri="{BB962C8B-B14F-4D97-AF65-F5344CB8AC3E}">
        <p14:creationId xmlns:p14="http://schemas.microsoft.com/office/powerpoint/2010/main" val="740687427"/>
      </p:ext>
    </p:extLst>
  </p:cSld>
  <p:clrMapOvr>
    <a:masterClrMapping/>
  </p:clrMapOvr>
  <p:transition>
    <p:fad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figure_1.png"/>
          <p:cNvPicPr>
            <a:picLocks noChangeAspect="1"/>
          </p:cNvPicPr>
          <p:nvPr/>
        </p:nvPicPr>
        <p:blipFill rotWithShape="1">
          <a:blip r:embed="rId3">
            <a:extLst>
              <a:ext uri="{28A0092B-C50C-407E-A947-70E740481C1C}">
                <a14:useLocalDpi xmlns:a14="http://schemas.microsoft.com/office/drawing/2010/main" val="0"/>
              </a:ext>
            </a:extLst>
          </a:blip>
          <a:srcRect l="7476" t="5787" r="7474" b="6025"/>
          <a:stretch/>
        </p:blipFill>
        <p:spPr>
          <a:xfrm>
            <a:off x="2491207" y="2501809"/>
            <a:ext cx="4161587" cy="4183080"/>
          </a:xfrm>
          <a:prstGeom prst="rect">
            <a:avLst/>
          </a:prstGeom>
        </p:spPr>
      </p:pic>
      <p:sp>
        <p:nvSpPr>
          <p:cNvPr id="301" name="Rectangle 300"/>
          <p:cNvSpPr>
            <a:spLocks noChangeAspect="1"/>
          </p:cNvSpPr>
          <p:nvPr/>
        </p:nvSpPr>
        <p:spPr bwMode="auto">
          <a:xfrm>
            <a:off x="3922776" y="5310288"/>
            <a:ext cx="118872" cy="118872"/>
          </a:xfrm>
          <a:prstGeom prst="rect">
            <a:avLst/>
          </a:prstGeom>
          <a:solidFill>
            <a:schemeClr val="accent5">
              <a:alpha val="7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grpSp>
        <p:nvGrpSpPr>
          <p:cNvPr id="304" name="Group 303"/>
          <p:cNvGrpSpPr/>
          <p:nvPr/>
        </p:nvGrpSpPr>
        <p:grpSpPr>
          <a:xfrm>
            <a:off x="2731897" y="2695104"/>
            <a:ext cx="2859405" cy="713232"/>
            <a:chOff x="2731897" y="2695104"/>
            <a:chExt cx="2859405" cy="713232"/>
          </a:xfrm>
          <a:solidFill>
            <a:schemeClr val="tx2">
              <a:lumMod val="50000"/>
              <a:alpha val="70000"/>
            </a:schemeClr>
          </a:solidFill>
        </p:grpSpPr>
        <p:sp>
          <p:nvSpPr>
            <p:cNvPr id="608" name="Rectangle 607"/>
            <p:cNvSpPr>
              <a:spLocks noChangeAspect="1"/>
            </p:cNvSpPr>
            <p:nvPr/>
          </p:nvSpPr>
          <p:spPr bwMode="auto">
            <a:xfrm>
              <a:off x="2731897" y="3289464"/>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609" name="Rectangle 608"/>
            <p:cNvSpPr>
              <a:spLocks noChangeAspect="1"/>
            </p:cNvSpPr>
            <p:nvPr/>
          </p:nvSpPr>
          <p:spPr bwMode="auto">
            <a:xfrm>
              <a:off x="2850769" y="3289464"/>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610" name="Rectangle 609"/>
            <p:cNvSpPr>
              <a:spLocks noChangeAspect="1"/>
            </p:cNvSpPr>
            <p:nvPr/>
          </p:nvSpPr>
          <p:spPr bwMode="auto">
            <a:xfrm>
              <a:off x="2969641" y="3289464"/>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611" name="Rectangle 610"/>
            <p:cNvSpPr>
              <a:spLocks noChangeAspect="1"/>
            </p:cNvSpPr>
            <p:nvPr/>
          </p:nvSpPr>
          <p:spPr bwMode="auto">
            <a:xfrm>
              <a:off x="3088513" y="3289464"/>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612" name="Rectangle 611"/>
            <p:cNvSpPr>
              <a:spLocks noChangeAspect="1"/>
            </p:cNvSpPr>
            <p:nvPr/>
          </p:nvSpPr>
          <p:spPr bwMode="auto">
            <a:xfrm>
              <a:off x="3209544" y="3289464"/>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613" name="Rectangle 612"/>
            <p:cNvSpPr>
              <a:spLocks noChangeAspect="1"/>
            </p:cNvSpPr>
            <p:nvPr/>
          </p:nvSpPr>
          <p:spPr bwMode="auto">
            <a:xfrm>
              <a:off x="3328416" y="3289464"/>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614" name="Rectangle 613"/>
            <p:cNvSpPr>
              <a:spLocks noChangeAspect="1"/>
            </p:cNvSpPr>
            <p:nvPr/>
          </p:nvSpPr>
          <p:spPr bwMode="auto">
            <a:xfrm>
              <a:off x="3447288" y="3289464"/>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616" name="Rectangle 615"/>
            <p:cNvSpPr>
              <a:spLocks noChangeAspect="1"/>
            </p:cNvSpPr>
            <p:nvPr/>
          </p:nvSpPr>
          <p:spPr bwMode="auto">
            <a:xfrm>
              <a:off x="3685032" y="3289464"/>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617" name="Rectangle 616"/>
            <p:cNvSpPr>
              <a:spLocks noChangeAspect="1"/>
            </p:cNvSpPr>
            <p:nvPr/>
          </p:nvSpPr>
          <p:spPr bwMode="auto">
            <a:xfrm>
              <a:off x="3803904" y="3289464"/>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618" name="Rectangle 617"/>
            <p:cNvSpPr>
              <a:spLocks noChangeAspect="1"/>
            </p:cNvSpPr>
            <p:nvPr/>
          </p:nvSpPr>
          <p:spPr bwMode="auto">
            <a:xfrm>
              <a:off x="3922776" y="3289464"/>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619" name="Rectangle 618"/>
            <p:cNvSpPr>
              <a:spLocks noChangeAspect="1"/>
            </p:cNvSpPr>
            <p:nvPr/>
          </p:nvSpPr>
          <p:spPr bwMode="auto">
            <a:xfrm>
              <a:off x="4041648" y="3289464"/>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620" name="Rectangle 619"/>
            <p:cNvSpPr>
              <a:spLocks noChangeAspect="1"/>
            </p:cNvSpPr>
            <p:nvPr/>
          </p:nvSpPr>
          <p:spPr bwMode="auto">
            <a:xfrm>
              <a:off x="4162679" y="3289464"/>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621" name="Rectangle 620"/>
            <p:cNvSpPr>
              <a:spLocks noChangeAspect="1"/>
            </p:cNvSpPr>
            <p:nvPr/>
          </p:nvSpPr>
          <p:spPr bwMode="auto">
            <a:xfrm>
              <a:off x="4281551" y="3289464"/>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622" name="Rectangle 621"/>
            <p:cNvSpPr>
              <a:spLocks noChangeAspect="1"/>
            </p:cNvSpPr>
            <p:nvPr/>
          </p:nvSpPr>
          <p:spPr bwMode="auto">
            <a:xfrm>
              <a:off x="4400423" y="3289464"/>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623" name="Rectangle 622"/>
            <p:cNvSpPr>
              <a:spLocks noChangeAspect="1"/>
            </p:cNvSpPr>
            <p:nvPr/>
          </p:nvSpPr>
          <p:spPr bwMode="auto">
            <a:xfrm>
              <a:off x="4519295" y="3289464"/>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624" name="Rectangle 623"/>
            <p:cNvSpPr>
              <a:spLocks noChangeAspect="1"/>
            </p:cNvSpPr>
            <p:nvPr/>
          </p:nvSpPr>
          <p:spPr bwMode="auto">
            <a:xfrm>
              <a:off x="5353558" y="2695104"/>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625" name="Rectangle 624"/>
            <p:cNvSpPr>
              <a:spLocks noChangeAspect="1"/>
            </p:cNvSpPr>
            <p:nvPr/>
          </p:nvSpPr>
          <p:spPr bwMode="auto">
            <a:xfrm>
              <a:off x="5472430" y="2695104"/>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626" name="Rectangle 625"/>
            <p:cNvSpPr>
              <a:spLocks noChangeAspect="1"/>
            </p:cNvSpPr>
            <p:nvPr/>
          </p:nvSpPr>
          <p:spPr bwMode="auto">
            <a:xfrm>
              <a:off x="5353558" y="2813976"/>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627" name="Rectangle 626"/>
            <p:cNvSpPr>
              <a:spLocks noChangeAspect="1"/>
            </p:cNvSpPr>
            <p:nvPr/>
          </p:nvSpPr>
          <p:spPr bwMode="auto">
            <a:xfrm>
              <a:off x="5234686" y="3051720"/>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628" name="Rectangle 627"/>
            <p:cNvSpPr>
              <a:spLocks noChangeAspect="1"/>
            </p:cNvSpPr>
            <p:nvPr/>
          </p:nvSpPr>
          <p:spPr bwMode="auto">
            <a:xfrm>
              <a:off x="5353558" y="2932848"/>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629" name="Rectangle 628"/>
            <p:cNvSpPr>
              <a:spLocks noChangeAspect="1"/>
            </p:cNvSpPr>
            <p:nvPr/>
          </p:nvSpPr>
          <p:spPr bwMode="auto">
            <a:xfrm>
              <a:off x="5353558" y="3051720"/>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630" name="Rectangle 629"/>
            <p:cNvSpPr>
              <a:spLocks noChangeAspect="1"/>
            </p:cNvSpPr>
            <p:nvPr/>
          </p:nvSpPr>
          <p:spPr bwMode="auto">
            <a:xfrm>
              <a:off x="4638167" y="3289464"/>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631" name="Rectangle 630"/>
            <p:cNvSpPr>
              <a:spLocks noChangeAspect="1"/>
            </p:cNvSpPr>
            <p:nvPr/>
          </p:nvSpPr>
          <p:spPr bwMode="auto">
            <a:xfrm>
              <a:off x="4757039" y="3289464"/>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632" name="Rectangle 631"/>
            <p:cNvSpPr>
              <a:spLocks noChangeAspect="1"/>
            </p:cNvSpPr>
            <p:nvPr/>
          </p:nvSpPr>
          <p:spPr bwMode="auto">
            <a:xfrm>
              <a:off x="4875911" y="3289464"/>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633" name="Rectangle 632"/>
            <p:cNvSpPr>
              <a:spLocks noChangeAspect="1"/>
            </p:cNvSpPr>
            <p:nvPr/>
          </p:nvSpPr>
          <p:spPr bwMode="auto">
            <a:xfrm>
              <a:off x="4994783" y="3289464"/>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634" name="Rectangle 633"/>
            <p:cNvSpPr>
              <a:spLocks noChangeAspect="1"/>
            </p:cNvSpPr>
            <p:nvPr/>
          </p:nvSpPr>
          <p:spPr bwMode="auto">
            <a:xfrm>
              <a:off x="5115814" y="3170592"/>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635" name="Rectangle 634"/>
            <p:cNvSpPr>
              <a:spLocks noChangeAspect="1"/>
            </p:cNvSpPr>
            <p:nvPr/>
          </p:nvSpPr>
          <p:spPr bwMode="auto">
            <a:xfrm>
              <a:off x="5234686" y="3170592"/>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636" name="Rectangle 635"/>
            <p:cNvSpPr>
              <a:spLocks noChangeAspect="1"/>
            </p:cNvSpPr>
            <p:nvPr/>
          </p:nvSpPr>
          <p:spPr bwMode="auto">
            <a:xfrm>
              <a:off x="5115814" y="3289464"/>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grpSp>
      <p:grpSp>
        <p:nvGrpSpPr>
          <p:cNvPr id="305" name="Group 304"/>
          <p:cNvGrpSpPr/>
          <p:nvPr/>
        </p:nvGrpSpPr>
        <p:grpSpPr>
          <a:xfrm>
            <a:off x="5591302" y="2695104"/>
            <a:ext cx="953135" cy="832104"/>
            <a:chOff x="5591302" y="2695104"/>
            <a:chExt cx="953135" cy="832104"/>
          </a:xfrm>
          <a:solidFill>
            <a:schemeClr val="tx2">
              <a:lumMod val="50000"/>
              <a:alpha val="70000"/>
            </a:schemeClr>
          </a:solidFill>
        </p:grpSpPr>
        <p:sp>
          <p:nvSpPr>
            <p:cNvPr id="594" name="Rectangle 593"/>
            <p:cNvSpPr>
              <a:spLocks noChangeAspect="1"/>
            </p:cNvSpPr>
            <p:nvPr/>
          </p:nvSpPr>
          <p:spPr bwMode="auto">
            <a:xfrm>
              <a:off x="5591302" y="2695104"/>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595" name="Rectangle 594"/>
            <p:cNvSpPr>
              <a:spLocks noChangeAspect="1"/>
            </p:cNvSpPr>
            <p:nvPr/>
          </p:nvSpPr>
          <p:spPr bwMode="auto">
            <a:xfrm>
              <a:off x="5591302" y="2813976"/>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596" name="Rectangle 595"/>
            <p:cNvSpPr>
              <a:spLocks noChangeAspect="1"/>
            </p:cNvSpPr>
            <p:nvPr/>
          </p:nvSpPr>
          <p:spPr bwMode="auto">
            <a:xfrm>
              <a:off x="5591302" y="2932848"/>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598" name="Rectangle 597"/>
            <p:cNvSpPr>
              <a:spLocks noChangeAspect="1"/>
            </p:cNvSpPr>
            <p:nvPr/>
          </p:nvSpPr>
          <p:spPr bwMode="auto">
            <a:xfrm>
              <a:off x="5710174" y="3051720"/>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599" name="Rectangle 598"/>
            <p:cNvSpPr>
              <a:spLocks noChangeAspect="1"/>
            </p:cNvSpPr>
            <p:nvPr/>
          </p:nvSpPr>
          <p:spPr bwMode="auto">
            <a:xfrm>
              <a:off x="5710174" y="3170592"/>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600" name="Rectangle 599"/>
            <p:cNvSpPr>
              <a:spLocks noChangeAspect="1"/>
            </p:cNvSpPr>
            <p:nvPr/>
          </p:nvSpPr>
          <p:spPr bwMode="auto">
            <a:xfrm>
              <a:off x="5829046" y="3170592"/>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601" name="Rectangle 600"/>
            <p:cNvSpPr>
              <a:spLocks noChangeAspect="1"/>
            </p:cNvSpPr>
            <p:nvPr/>
          </p:nvSpPr>
          <p:spPr bwMode="auto">
            <a:xfrm>
              <a:off x="5829046" y="3289464"/>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602" name="Rectangle 601"/>
            <p:cNvSpPr>
              <a:spLocks noChangeAspect="1"/>
            </p:cNvSpPr>
            <p:nvPr/>
          </p:nvSpPr>
          <p:spPr bwMode="auto">
            <a:xfrm>
              <a:off x="5947918" y="3289464"/>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603" name="Rectangle 602"/>
            <p:cNvSpPr>
              <a:spLocks noChangeAspect="1"/>
            </p:cNvSpPr>
            <p:nvPr/>
          </p:nvSpPr>
          <p:spPr bwMode="auto">
            <a:xfrm>
              <a:off x="6068949" y="3289464"/>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604" name="Rectangle 603"/>
            <p:cNvSpPr>
              <a:spLocks noChangeAspect="1"/>
            </p:cNvSpPr>
            <p:nvPr/>
          </p:nvSpPr>
          <p:spPr bwMode="auto">
            <a:xfrm>
              <a:off x="6187821" y="3289464"/>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605" name="Rectangle 604"/>
            <p:cNvSpPr>
              <a:spLocks noChangeAspect="1"/>
            </p:cNvSpPr>
            <p:nvPr/>
          </p:nvSpPr>
          <p:spPr bwMode="auto">
            <a:xfrm>
              <a:off x="6187821" y="3408336"/>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606" name="Rectangle 605"/>
            <p:cNvSpPr>
              <a:spLocks noChangeAspect="1"/>
            </p:cNvSpPr>
            <p:nvPr/>
          </p:nvSpPr>
          <p:spPr bwMode="auto">
            <a:xfrm>
              <a:off x="6306693" y="3408336"/>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607" name="Rectangle 606"/>
            <p:cNvSpPr>
              <a:spLocks noChangeAspect="1"/>
            </p:cNvSpPr>
            <p:nvPr/>
          </p:nvSpPr>
          <p:spPr bwMode="auto">
            <a:xfrm>
              <a:off x="6425565" y="3408336"/>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grpSp>
      <p:grpSp>
        <p:nvGrpSpPr>
          <p:cNvPr id="3" name="Group 2"/>
          <p:cNvGrpSpPr/>
          <p:nvPr/>
        </p:nvGrpSpPr>
        <p:grpSpPr>
          <a:xfrm>
            <a:off x="3088513" y="5191416"/>
            <a:ext cx="1193038" cy="713232"/>
            <a:chOff x="3088513" y="5191416"/>
            <a:chExt cx="1193038" cy="713232"/>
          </a:xfrm>
        </p:grpSpPr>
        <p:sp>
          <p:nvSpPr>
            <p:cNvPr id="567" name="Rectangle 566"/>
            <p:cNvSpPr>
              <a:spLocks noChangeAspect="1"/>
            </p:cNvSpPr>
            <p:nvPr/>
          </p:nvSpPr>
          <p:spPr bwMode="auto">
            <a:xfrm>
              <a:off x="3088513" y="5310288"/>
              <a:ext cx="118872" cy="118872"/>
            </a:xfrm>
            <a:prstGeom prst="rect">
              <a:avLst/>
            </a:prstGeom>
            <a:solidFill>
              <a:schemeClr val="tx2">
                <a:lumMod val="50000"/>
                <a:alpha val="7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568" name="Rectangle 567"/>
            <p:cNvSpPr>
              <a:spLocks noChangeAspect="1"/>
            </p:cNvSpPr>
            <p:nvPr/>
          </p:nvSpPr>
          <p:spPr bwMode="auto">
            <a:xfrm>
              <a:off x="3088513" y="5429160"/>
              <a:ext cx="118872" cy="118872"/>
            </a:xfrm>
            <a:prstGeom prst="rect">
              <a:avLst/>
            </a:prstGeom>
            <a:solidFill>
              <a:schemeClr val="tx2">
                <a:lumMod val="50000"/>
                <a:alpha val="7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569" name="Rectangle 568"/>
            <p:cNvSpPr>
              <a:spLocks noChangeAspect="1"/>
            </p:cNvSpPr>
            <p:nvPr/>
          </p:nvSpPr>
          <p:spPr bwMode="auto">
            <a:xfrm>
              <a:off x="3209544" y="5191416"/>
              <a:ext cx="118872" cy="118872"/>
            </a:xfrm>
            <a:prstGeom prst="rect">
              <a:avLst/>
            </a:prstGeom>
            <a:solidFill>
              <a:schemeClr val="tx2">
                <a:lumMod val="50000"/>
                <a:alpha val="7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570" name="Rectangle 569"/>
            <p:cNvSpPr>
              <a:spLocks noChangeAspect="1"/>
            </p:cNvSpPr>
            <p:nvPr/>
          </p:nvSpPr>
          <p:spPr bwMode="auto">
            <a:xfrm>
              <a:off x="3328416" y="5191416"/>
              <a:ext cx="118872" cy="118872"/>
            </a:xfrm>
            <a:prstGeom prst="rect">
              <a:avLst/>
            </a:prstGeom>
            <a:solidFill>
              <a:schemeClr val="tx2">
                <a:lumMod val="50000"/>
                <a:alpha val="7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571" name="Rectangle 570"/>
            <p:cNvSpPr>
              <a:spLocks noChangeAspect="1"/>
            </p:cNvSpPr>
            <p:nvPr/>
          </p:nvSpPr>
          <p:spPr bwMode="auto">
            <a:xfrm>
              <a:off x="3447288" y="5191416"/>
              <a:ext cx="118872" cy="118872"/>
            </a:xfrm>
            <a:prstGeom prst="rect">
              <a:avLst/>
            </a:prstGeom>
            <a:solidFill>
              <a:schemeClr val="tx2">
                <a:lumMod val="50000"/>
                <a:alpha val="7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572" name="Rectangle 571"/>
            <p:cNvSpPr>
              <a:spLocks noChangeAspect="1"/>
            </p:cNvSpPr>
            <p:nvPr/>
          </p:nvSpPr>
          <p:spPr bwMode="auto">
            <a:xfrm>
              <a:off x="3566160" y="5191416"/>
              <a:ext cx="118872" cy="118872"/>
            </a:xfrm>
            <a:prstGeom prst="rect">
              <a:avLst/>
            </a:prstGeom>
            <a:solidFill>
              <a:schemeClr val="tx2">
                <a:lumMod val="50000"/>
                <a:alpha val="7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573" name="Rectangle 572"/>
            <p:cNvSpPr>
              <a:spLocks noChangeAspect="1"/>
            </p:cNvSpPr>
            <p:nvPr/>
          </p:nvSpPr>
          <p:spPr bwMode="auto">
            <a:xfrm>
              <a:off x="3209544" y="5310288"/>
              <a:ext cx="118872" cy="118872"/>
            </a:xfrm>
            <a:prstGeom prst="rect">
              <a:avLst/>
            </a:prstGeom>
            <a:solidFill>
              <a:schemeClr val="tx2">
                <a:lumMod val="50000"/>
                <a:alpha val="7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574" name="Rectangle 573"/>
            <p:cNvSpPr>
              <a:spLocks noChangeAspect="1"/>
            </p:cNvSpPr>
            <p:nvPr/>
          </p:nvSpPr>
          <p:spPr bwMode="auto">
            <a:xfrm>
              <a:off x="3685032" y="5191416"/>
              <a:ext cx="118872" cy="118872"/>
            </a:xfrm>
            <a:prstGeom prst="rect">
              <a:avLst/>
            </a:prstGeom>
            <a:solidFill>
              <a:schemeClr val="tx2">
                <a:lumMod val="50000"/>
                <a:alpha val="7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575" name="Rectangle 574"/>
            <p:cNvSpPr>
              <a:spLocks noChangeAspect="1"/>
            </p:cNvSpPr>
            <p:nvPr/>
          </p:nvSpPr>
          <p:spPr bwMode="auto">
            <a:xfrm>
              <a:off x="3803904" y="5191416"/>
              <a:ext cx="118872" cy="118872"/>
            </a:xfrm>
            <a:prstGeom prst="rect">
              <a:avLst/>
            </a:prstGeom>
            <a:solidFill>
              <a:schemeClr val="tx2">
                <a:lumMod val="50000"/>
                <a:alpha val="7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576" name="Rectangle 575"/>
            <p:cNvSpPr>
              <a:spLocks noChangeAspect="1"/>
            </p:cNvSpPr>
            <p:nvPr/>
          </p:nvSpPr>
          <p:spPr bwMode="auto">
            <a:xfrm>
              <a:off x="3922776" y="5191416"/>
              <a:ext cx="118872" cy="118872"/>
            </a:xfrm>
            <a:prstGeom prst="rect">
              <a:avLst/>
            </a:prstGeom>
            <a:solidFill>
              <a:schemeClr val="tx2">
                <a:lumMod val="50000"/>
                <a:alpha val="7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578" name="Rectangle 577"/>
            <p:cNvSpPr>
              <a:spLocks noChangeAspect="1"/>
            </p:cNvSpPr>
            <p:nvPr/>
          </p:nvSpPr>
          <p:spPr bwMode="auto">
            <a:xfrm>
              <a:off x="4041648" y="5310288"/>
              <a:ext cx="118872" cy="118872"/>
            </a:xfrm>
            <a:prstGeom prst="rect">
              <a:avLst/>
            </a:prstGeom>
            <a:solidFill>
              <a:schemeClr val="tx2">
                <a:lumMod val="50000"/>
                <a:alpha val="7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579" name="Rectangle 578"/>
            <p:cNvSpPr>
              <a:spLocks noChangeAspect="1"/>
            </p:cNvSpPr>
            <p:nvPr/>
          </p:nvSpPr>
          <p:spPr bwMode="auto">
            <a:xfrm>
              <a:off x="4162679" y="5429160"/>
              <a:ext cx="118872" cy="118872"/>
            </a:xfrm>
            <a:prstGeom prst="rect">
              <a:avLst/>
            </a:prstGeom>
            <a:solidFill>
              <a:schemeClr val="tx2">
                <a:lumMod val="50000"/>
                <a:alpha val="7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580" name="Rectangle 579"/>
            <p:cNvSpPr>
              <a:spLocks noChangeAspect="1"/>
            </p:cNvSpPr>
            <p:nvPr/>
          </p:nvSpPr>
          <p:spPr bwMode="auto">
            <a:xfrm>
              <a:off x="3088513" y="5548032"/>
              <a:ext cx="118872" cy="118872"/>
            </a:xfrm>
            <a:prstGeom prst="rect">
              <a:avLst/>
            </a:prstGeom>
            <a:solidFill>
              <a:schemeClr val="tx2">
                <a:lumMod val="50000"/>
                <a:alpha val="7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581" name="Rectangle 580"/>
            <p:cNvSpPr>
              <a:spLocks noChangeAspect="1"/>
            </p:cNvSpPr>
            <p:nvPr/>
          </p:nvSpPr>
          <p:spPr bwMode="auto">
            <a:xfrm>
              <a:off x="3088513" y="5666904"/>
              <a:ext cx="118872" cy="118872"/>
            </a:xfrm>
            <a:prstGeom prst="rect">
              <a:avLst/>
            </a:prstGeom>
            <a:solidFill>
              <a:schemeClr val="tx2">
                <a:lumMod val="50000"/>
                <a:alpha val="7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582" name="Rectangle 581"/>
            <p:cNvSpPr>
              <a:spLocks noChangeAspect="1"/>
            </p:cNvSpPr>
            <p:nvPr/>
          </p:nvSpPr>
          <p:spPr bwMode="auto">
            <a:xfrm>
              <a:off x="3209544" y="5666904"/>
              <a:ext cx="118872" cy="118872"/>
            </a:xfrm>
            <a:prstGeom prst="rect">
              <a:avLst/>
            </a:prstGeom>
            <a:solidFill>
              <a:schemeClr val="tx2">
                <a:lumMod val="50000"/>
                <a:alpha val="7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583" name="Rectangle 582"/>
            <p:cNvSpPr>
              <a:spLocks noChangeAspect="1"/>
            </p:cNvSpPr>
            <p:nvPr/>
          </p:nvSpPr>
          <p:spPr bwMode="auto">
            <a:xfrm>
              <a:off x="3209544" y="5785776"/>
              <a:ext cx="118872" cy="118872"/>
            </a:xfrm>
            <a:prstGeom prst="rect">
              <a:avLst/>
            </a:prstGeom>
            <a:solidFill>
              <a:schemeClr val="tx2">
                <a:lumMod val="50000"/>
                <a:alpha val="7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584" name="Rectangle 583"/>
            <p:cNvSpPr>
              <a:spLocks noChangeAspect="1"/>
            </p:cNvSpPr>
            <p:nvPr/>
          </p:nvSpPr>
          <p:spPr bwMode="auto">
            <a:xfrm>
              <a:off x="3328416" y="5785776"/>
              <a:ext cx="118872" cy="118872"/>
            </a:xfrm>
            <a:prstGeom prst="rect">
              <a:avLst/>
            </a:prstGeom>
            <a:solidFill>
              <a:schemeClr val="tx2">
                <a:lumMod val="50000"/>
                <a:alpha val="7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585" name="Rectangle 584"/>
            <p:cNvSpPr>
              <a:spLocks noChangeAspect="1"/>
            </p:cNvSpPr>
            <p:nvPr/>
          </p:nvSpPr>
          <p:spPr bwMode="auto">
            <a:xfrm>
              <a:off x="3447288" y="5785776"/>
              <a:ext cx="118872" cy="118872"/>
            </a:xfrm>
            <a:prstGeom prst="rect">
              <a:avLst/>
            </a:prstGeom>
            <a:solidFill>
              <a:schemeClr val="tx2">
                <a:lumMod val="50000"/>
                <a:alpha val="7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586" name="Rectangle 585"/>
            <p:cNvSpPr>
              <a:spLocks noChangeAspect="1"/>
            </p:cNvSpPr>
            <p:nvPr/>
          </p:nvSpPr>
          <p:spPr bwMode="auto">
            <a:xfrm>
              <a:off x="3566160" y="5785776"/>
              <a:ext cx="118872" cy="118872"/>
            </a:xfrm>
            <a:prstGeom prst="rect">
              <a:avLst/>
            </a:prstGeom>
            <a:solidFill>
              <a:schemeClr val="tx2">
                <a:lumMod val="50000"/>
                <a:alpha val="7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587" name="Rectangle 586"/>
            <p:cNvSpPr>
              <a:spLocks noChangeAspect="1"/>
            </p:cNvSpPr>
            <p:nvPr/>
          </p:nvSpPr>
          <p:spPr bwMode="auto">
            <a:xfrm>
              <a:off x="4041648" y="5666904"/>
              <a:ext cx="118872" cy="118872"/>
            </a:xfrm>
            <a:prstGeom prst="rect">
              <a:avLst/>
            </a:prstGeom>
            <a:solidFill>
              <a:schemeClr val="tx2">
                <a:lumMod val="50000"/>
                <a:alpha val="7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588" name="Rectangle 587"/>
            <p:cNvSpPr>
              <a:spLocks noChangeAspect="1"/>
            </p:cNvSpPr>
            <p:nvPr/>
          </p:nvSpPr>
          <p:spPr bwMode="auto">
            <a:xfrm>
              <a:off x="3685032" y="5785776"/>
              <a:ext cx="118872" cy="118872"/>
            </a:xfrm>
            <a:prstGeom prst="rect">
              <a:avLst/>
            </a:prstGeom>
            <a:solidFill>
              <a:schemeClr val="tx2">
                <a:lumMod val="50000"/>
                <a:alpha val="7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589" name="Rectangle 588"/>
            <p:cNvSpPr>
              <a:spLocks noChangeAspect="1"/>
            </p:cNvSpPr>
            <p:nvPr/>
          </p:nvSpPr>
          <p:spPr bwMode="auto">
            <a:xfrm>
              <a:off x="3803904" y="5785776"/>
              <a:ext cx="118872" cy="118872"/>
            </a:xfrm>
            <a:prstGeom prst="rect">
              <a:avLst/>
            </a:prstGeom>
            <a:solidFill>
              <a:schemeClr val="tx2">
                <a:lumMod val="50000"/>
                <a:alpha val="7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590" name="Rectangle 589"/>
            <p:cNvSpPr>
              <a:spLocks noChangeAspect="1"/>
            </p:cNvSpPr>
            <p:nvPr/>
          </p:nvSpPr>
          <p:spPr bwMode="auto">
            <a:xfrm>
              <a:off x="3922776" y="5785776"/>
              <a:ext cx="118872" cy="118872"/>
            </a:xfrm>
            <a:prstGeom prst="rect">
              <a:avLst/>
            </a:prstGeom>
            <a:solidFill>
              <a:schemeClr val="tx2">
                <a:lumMod val="50000"/>
                <a:alpha val="7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591" name="Rectangle 590"/>
            <p:cNvSpPr>
              <a:spLocks noChangeAspect="1"/>
            </p:cNvSpPr>
            <p:nvPr/>
          </p:nvSpPr>
          <p:spPr bwMode="auto">
            <a:xfrm>
              <a:off x="4041648" y="5785776"/>
              <a:ext cx="118872" cy="118872"/>
            </a:xfrm>
            <a:prstGeom prst="rect">
              <a:avLst/>
            </a:prstGeom>
            <a:solidFill>
              <a:schemeClr val="tx2">
                <a:lumMod val="50000"/>
                <a:alpha val="7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592" name="Rectangle 591"/>
            <p:cNvSpPr>
              <a:spLocks noChangeAspect="1"/>
            </p:cNvSpPr>
            <p:nvPr/>
          </p:nvSpPr>
          <p:spPr bwMode="auto">
            <a:xfrm>
              <a:off x="4162679" y="5548032"/>
              <a:ext cx="118872" cy="118872"/>
            </a:xfrm>
            <a:prstGeom prst="rect">
              <a:avLst/>
            </a:prstGeom>
            <a:solidFill>
              <a:schemeClr val="tx2">
                <a:lumMod val="50000"/>
                <a:alpha val="7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593" name="Rectangle 592"/>
            <p:cNvSpPr>
              <a:spLocks noChangeAspect="1"/>
            </p:cNvSpPr>
            <p:nvPr/>
          </p:nvSpPr>
          <p:spPr bwMode="auto">
            <a:xfrm>
              <a:off x="4162679" y="5666904"/>
              <a:ext cx="118872" cy="118872"/>
            </a:xfrm>
            <a:prstGeom prst="rect">
              <a:avLst/>
            </a:prstGeom>
            <a:solidFill>
              <a:schemeClr val="tx2">
                <a:lumMod val="50000"/>
                <a:alpha val="7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383" name="Rectangle 382"/>
            <p:cNvSpPr>
              <a:spLocks noChangeAspect="1"/>
            </p:cNvSpPr>
            <p:nvPr/>
          </p:nvSpPr>
          <p:spPr bwMode="auto">
            <a:xfrm>
              <a:off x="4043807" y="5429160"/>
              <a:ext cx="118872" cy="118872"/>
            </a:xfrm>
            <a:prstGeom prst="rect">
              <a:avLst/>
            </a:prstGeom>
            <a:solidFill>
              <a:schemeClr val="tx2">
                <a:lumMod val="50000"/>
                <a:alpha val="7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grpSp>
      <p:sp>
        <p:nvSpPr>
          <p:cNvPr id="385" name="Rectangle 384"/>
          <p:cNvSpPr>
            <a:spLocks noChangeAspect="1"/>
          </p:cNvSpPr>
          <p:nvPr/>
        </p:nvSpPr>
        <p:spPr bwMode="auto">
          <a:xfrm>
            <a:off x="5713349" y="4121186"/>
            <a:ext cx="118872" cy="118872"/>
          </a:xfrm>
          <a:prstGeom prst="rect">
            <a:avLst/>
          </a:prstGeom>
          <a:solidFill>
            <a:schemeClr val="accent5">
              <a:alpha val="7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386" name="Rectangle 385"/>
          <p:cNvSpPr>
            <a:spLocks noChangeAspect="1"/>
          </p:cNvSpPr>
          <p:nvPr/>
        </p:nvSpPr>
        <p:spPr bwMode="auto">
          <a:xfrm>
            <a:off x="3566160" y="3289464"/>
            <a:ext cx="118872" cy="118872"/>
          </a:xfrm>
          <a:prstGeom prst="rect">
            <a:avLst/>
          </a:prstGeom>
          <a:solidFill>
            <a:schemeClr val="accent5">
              <a:alpha val="7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387" name="Rectangle 386"/>
          <p:cNvSpPr>
            <a:spLocks noChangeAspect="1"/>
          </p:cNvSpPr>
          <p:nvPr/>
        </p:nvSpPr>
        <p:spPr bwMode="auto">
          <a:xfrm>
            <a:off x="5713349" y="2932848"/>
            <a:ext cx="118872" cy="118872"/>
          </a:xfrm>
          <a:prstGeom prst="rect">
            <a:avLst/>
          </a:prstGeom>
          <a:solidFill>
            <a:schemeClr val="accent5">
              <a:alpha val="7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grpSp>
        <p:nvGrpSpPr>
          <p:cNvPr id="388" name="Group 387"/>
          <p:cNvGrpSpPr/>
          <p:nvPr/>
        </p:nvGrpSpPr>
        <p:grpSpPr>
          <a:xfrm>
            <a:off x="2969641" y="5072544"/>
            <a:ext cx="1430782" cy="950976"/>
            <a:chOff x="2969641" y="5072544"/>
            <a:chExt cx="1430782" cy="950976"/>
          </a:xfrm>
        </p:grpSpPr>
        <p:sp>
          <p:nvSpPr>
            <p:cNvPr id="414" name="Rectangle 413"/>
            <p:cNvSpPr>
              <a:spLocks noChangeAspect="1"/>
            </p:cNvSpPr>
            <p:nvPr/>
          </p:nvSpPr>
          <p:spPr bwMode="auto">
            <a:xfrm>
              <a:off x="3803904" y="5429160"/>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415" name="Rectangle 414"/>
            <p:cNvSpPr>
              <a:spLocks noChangeAspect="1"/>
            </p:cNvSpPr>
            <p:nvPr/>
          </p:nvSpPr>
          <p:spPr bwMode="auto">
            <a:xfrm>
              <a:off x="3922776" y="5429160"/>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416" name="Rectangle 415"/>
            <p:cNvSpPr>
              <a:spLocks noChangeAspect="1"/>
            </p:cNvSpPr>
            <p:nvPr/>
          </p:nvSpPr>
          <p:spPr bwMode="auto">
            <a:xfrm>
              <a:off x="3805555" y="5310288"/>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418" name="Rectangle 417"/>
            <p:cNvSpPr>
              <a:spLocks noChangeAspect="1"/>
            </p:cNvSpPr>
            <p:nvPr/>
          </p:nvSpPr>
          <p:spPr bwMode="auto">
            <a:xfrm>
              <a:off x="4041648" y="5191416"/>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419" name="Rectangle 418"/>
            <p:cNvSpPr>
              <a:spLocks noChangeAspect="1"/>
            </p:cNvSpPr>
            <p:nvPr/>
          </p:nvSpPr>
          <p:spPr bwMode="auto">
            <a:xfrm>
              <a:off x="4160520" y="5310288"/>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420" name="Rectangle 419"/>
            <p:cNvSpPr>
              <a:spLocks noChangeAspect="1"/>
            </p:cNvSpPr>
            <p:nvPr/>
          </p:nvSpPr>
          <p:spPr bwMode="auto">
            <a:xfrm>
              <a:off x="4162679" y="5191416"/>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422" name="Rectangle 421"/>
            <p:cNvSpPr>
              <a:spLocks noChangeAspect="1"/>
            </p:cNvSpPr>
            <p:nvPr/>
          </p:nvSpPr>
          <p:spPr bwMode="auto">
            <a:xfrm>
              <a:off x="3685032" y="5310288"/>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423" name="Rectangle 422"/>
            <p:cNvSpPr>
              <a:spLocks noChangeAspect="1"/>
            </p:cNvSpPr>
            <p:nvPr/>
          </p:nvSpPr>
          <p:spPr bwMode="auto">
            <a:xfrm>
              <a:off x="3566160" y="5310288"/>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424" name="Rectangle 423"/>
            <p:cNvSpPr>
              <a:spLocks noChangeAspect="1"/>
            </p:cNvSpPr>
            <p:nvPr/>
          </p:nvSpPr>
          <p:spPr bwMode="auto">
            <a:xfrm>
              <a:off x="3447288" y="5310288"/>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425" name="Rectangle 424"/>
            <p:cNvSpPr>
              <a:spLocks noChangeAspect="1"/>
            </p:cNvSpPr>
            <p:nvPr/>
          </p:nvSpPr>
          <p:spPr bwMode="auto">
            <a:xfrm>
              <a:off x="3328416" y="5310288"/>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426" name="Rectangle 425"/>
            <p:cNvSpPr>
              <a:spLocks noChangeAspect="1"/>
            </p:cNvSpPr>
            <p:nvPr/>
          </p:nvSpPr>
          <p:spPr bwMode="auto">
            <a:xfrm>
              <a:off x="3209544" y="5429160"/>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427" name="Rectangle 426"/>
            <p:cNvSpPr>
              <a:spLocks noChangeAspect="1"/>
            </p:cNvSpPr>
            <p:nvPr/>
          </p:nvSpPr>
          <p:spPr bwMode="auto">
            <a:xfrm>
              <a:off x="3328416" y="5429160"/>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428" name="Rectangle 427"/>
            <p:cNvSpPr>
              <a:spLocks noChangeAspect="1"/>
            </p:cNvSpPr>
            <p:nvPr/>
          </p:nvSpPr>
          <p:spPr bwMode="auto">
            <a:xfrm>
              <a:off x="3209544" y="5548032"/>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429" name="Rectangle 428"/>
            <p:cNvSpPr>
              <a:spLocks noChangeAspect="1"/>
            </p:cNvSpPr>
            <p:nvPr/>
          </p:nvSpPr>
          <p:spPr bwMode="auto">
            <a:xfrm>
              <a:off x="3328416" y="5548032"/>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430" name="Rectangle 429"/>
            <p:cNvSpPr>
              <a:spLocks noChangeAspect="1"/>
            </p:cNvSpPr>
            <p:nvPr/>
          </p:nvSpPr>
          <p:spPr bwMode="auto">
            <a:xfrm>
              <a:off x="3328416" y="5666904"/>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431" name="Rectangle 430"/>
            <p:cNvSpPr>
              <a:spLocks noChangeAspect="1"/>
            </p:cNvSpPr>
            <p:nvPr/>
          </p:nvSpPr>
          <p:spPr bwMode="auto">
            <a:xfrm>
              <a:off x="3447288" y="5666904"/>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432" name="Rectangle 431"/>
            <p:cNvSpPr>
              <a:spLocks noChangeAspect="1"/>
            </p:cNvSpPr>
            <p:nvPr/>
          </p:nvSpPr>
          <p:spPr bwMode="auto">
            <a:xfrm>
              <a:off x="3566160" y="5666904"/>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433" name="Rectangle 432"/>
            <p:cNvSpPr>
              <a:spLocks noChangeAspect="1"/>
            </p:cNvSpPr>
            <p:nvPr/>
          </p:nvSpPr>
          <p:spPr bwMode="auto">
            <a:xfrm>
              <a:off x="3686683" y="5666904"/>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434" name="Rectangle 433"/>
            <p:cNvSpPr>
              <a:spLocks noChangeAspect="1"/>
            </p:cNvSpPr>
            <p:nvPr/>
          </p:nvSpPr>
          <p:spPr bwMode="auto">
            <a:xfrm>
              <a:off x="3803904" y="5666904"/>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435" name="Rectangle 434"/>
            <p:cNvSpPr>
              <a:spLocks noChangeAspect="1"/>
            </p:cNvSpPr>
            <p:nvPr/>
          </p:nvSpPr>
          <p:spPr bwMode="auto">
            <a:xfrm>
              <a:off x="3924427" y="5666904"/>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436" name="Rectangle 435"/>
            <p:cNvSpPr>
              <a:spLocks noChangeAspect="1"/>
            </p:cNvSpPr>
            <p:nvPr/>
          </p:nvSpPr>
          <p:spPr bwMode="auto">
            <a:xfrm>
              <a:off x="3924935" y="5548032"/>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437" name="Rectangle 436"/>
            <p:cNvSpPr>
              <a:spLocks noChangeAspect="1"/>
            </p:cNvSpPr>
            <p:nvPr/>
          </p:nvSpPr>
          <p:spPr bwMode="auto">
            <a:xfrm>
              <a:off x="4043807" y="5548032"/>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438" name="Rectangle 437"/>
            <p:cNvSpPr>
              <a:spLocks noChangeAspect="1"/>
            </p:cNvSpPr>
            <p:nvPr/>
          </p:nvSpPr>
          <p:spPr bwMode="auto">
            <a:xfrm>
              <a:off x="3924935" y="5072544"/>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439" name="Rectangle 438"/>
            <p:cNvSpPr>
              <a:spLocks noChangeAspect="1"/>
            </p:cNvSpPr>
            <p:nvPr/>
          </p:nvSpPr>
          <p:spPr bwMode="auto">
            <a:xfrm>
              <a:off x="4041648" y="5072544"/>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440" name="Rectangle 439"/>
            <p:cNvSpPr>
              <a:spLocks noChangeAspect="1"/>
            </p:cNvSpPr>
            <p:nvPr/>
          </p:nvSpPr>
          <p:spPr bwMode="auto">
            <a:xfrm>
              <a:off x="3806063" y="5072544"/>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441" name="Rectangle 440"/>
            <p:cNvSpPr>
              <a:spLocks noChangeAspect="1"/>
            </p:cNvSpPr>
            <p:nvPr/>
          </p:nvSpPr>
          <p:spPr bwMode="auto">
            <a:xfrm>
              <a:off x="3687191" y="5072544"/>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442" name="Rectangle 441"/>
            <p:cNvSpPr>
              <a:spLocks noChangeAspect="1"/>
            </p:cNvSpPr>
            <p:nvPr/>
          </p:nvSpPr>
          <p:spPr bwMode="auto">
            <a:xfrm>
              <a:off x="3566160" y="5073970"/>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443" name="Rectangle 442"/>
            <p:cNvSpPr>
              <a:spLocks noChangeAspect="1"/>
            </p:cNvSpPr>
            <p:nvPr/>
          </p:nvSpPr>
          <p:spPr bwMode="auto">
            <a:xfrm>
              <a:off x="3447288" y="5073970"/>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444" name="Rectangle 443"/>
            <p:cNvSpPr>
              <a:spLocks noChangeAspect="1"/>
            </p:cNvSpPr>
            <p:nvPr/>
          </p:nvSpPr>
          <p:spPr bwMode="auto">
            <a:xfrm>
              <a:off x="3328416" y="5073970"/>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445" name="Rectangle 444"/>
            <p:cNvSpPr>
              <a:spLocks noChangeAspect="1"/>
            </p:cNvSpPr>
            <p:nvPr/>
          </p:nvSpPr>
          <p:spPr bwMode="auto">
            <a:xfrm>
              <a:off x="3209544" y="5072544"/>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446" name="Rectangle 445"/>
            <p:cNvSpPr>
              <a:spLocks noChangeAspect="1"/>
            </p:cNvSpPr>
            <p:nvPr/>
          </p:nvSpPr>
          <p:spPr bwMode="auto">
            <a:xfrm>
              <a:off x="3088513" y="5191416"/>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447" name="Rectangle 446"/>
            <p:cNvSpPr>
              <a:spLocks noChangeAspect="1"/>
            </p:cNvSpPr>
            <p:nvPr/>
          </p:nvSpPr>
          <p:spPr bwMode="auto">
            <a:xfrm>
              <a:off x="3088513" y="5073970"/>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448" name="Rectangle 447"/>
            <p:cNvSpPr>
              <a:spLocks noChangeAspect="1"/>
            </p:cNvSpPr>
            <p:nvPr/>
          </p:nvSpPr>
          <p:spPr bwMode="auto">
            <a:xfrm>
              <a:off x="2969641" y="5310288"/>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449" name="Rectangle 448"/>
            <p:cNvSpPr>
              <a:spLocks noChangeAspect="1"/>
            </p:cNvSpPr>
            <p:nvPr/>
          </p:nvSpPr>
          <p:spPr bwMode="auto">
            <a:xfrm>
              <a:off x="2969641" y="5191416"/>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450" name="Rectangle 449"/>
            <p:cNvSpPr>
              <a:spLocks noChangeAspect="1"/>
            </p:cNvSpPr>
            <p:nvPr/>
          </p:nvSpPr>
          <p:spPr bwMode="auto">
            <a:xfrm>
              <a:off x="2969641" y="5429160"/>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451" name="Rectangle 450"/>
            <p:cNvSpPr>
              <a:spLocks noChangeAspect="1"/>
            </p:cNvSpPr>
            <p:nvPr/>
          </p:nvSpPr>
          <p:spPr bwMode="auto">
            <a:xfrm>
              <a:off x="2969641" y="5548032"/>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452" name="Rectangle 451"/>
            <p:cNvSpPr>
              <a:spLocks noChangeAspect="1"/>
            </p:cNvSpPr>
            <p:nvPr/>
          </p:nvSpPr>
          <p:spPr bwMode="auto">
            <a:xfrm>
              <a:off x="2969641" y="5666904"/>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453" name="Rectangle 452"/>
            <p:cNvSpPr>
              <a:spLocks noChangeAspect="1"/>
            </p:cNvSpPr>
            <p:nvPr/>
          </p:nvSpPr>
          <p:spPr bwMode="auto">
            <a:xfrm>
              <a:off x="2969641" y="5785776"/>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454" name="Rectangle 453"/>
            <p:cNvSpPr>
              <a:spLocks noChangeAspect="1"/>
            </p:cNvSpPr>
            <p:nvPr/>
          </p:nvSpPr>
          <p:spPr bwMode="auto">
            <a:xfrm>
              <a:off x="3088513" y="5785776"/>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455" name="Rectangle 454"/>
            <p:cNvSpPr>
              <a:spLocks noChangeAspect="1"/>
            </p:cNvSpPr>
            <p:nvPr/>
          </p:nvSpPr>
          <p:spPr bwMode="auto">
            <a:xfrm>
              <a:off x="3207385" y="5904648"/>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456" name="Rectangle 455"/>
            <p:cNvSpPr>
              <a:spLocks noChangeAspect="1"/>
            </p:cNvSpPr>
            <p:nvPr/>
          </p:nvSpPr>
          <p:spPr bwMode="auto">
            <a:xfrm>
              <a:off x="3088513" y="5904648"/>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457" name="Rectangle 456"/>
            <p:cNvSpPr>
              <a:spLocks noChangeAspect="1"/>
            </p:cNvSpPr>
            <p:nvPr/>
          </p:nvSpPr>
          <p:spPr bwMode="auto">
            <a:xfrm>
              <a:off x="3328416" y="5904648"/>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458" name="Rectangle 457"/>
            <p:cNvSpPr>
              <a:spLocks noChangeAspect="1"/>
            </p:cNvSpPr>
            <p:nvPr/>
          </p:nvSpPr>
          <p:spPr bwMode="auto">
            <a:xfrm>
              <a:off x="3447288" y="5904648"/>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459" name="Rectangle 458"/>
            <p:cNvSpPr>
              <a:spLocks noChangeAspect="1"/>
            </p:cNvSpPr>
            <p:nvPr/>
          </p:nvSpPr>
          <p:spPr bwMode="auto">
            <a:xfrm>
              <a:off x="3568319" y="5904648"/>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460" name="Rectangle 459"/>
            <p:cNvSpPr>
              <a:spLocks noChangeAspect="1"/>
            </p:cNvSpPr>
            <p:nvPr/>
          </p:nvSpPr>
          <p:spPr bwMode="auto">
            <a:xfrm>
              <a:off x="3692035" y="5904648"/>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461" name="Rectangle 460"/>
            <p:cNvSpPr>
              <a:spLocks noChangeAspect="1"/>
            </p:cNvSpPr>
            <p:nvPr/>
          </p:nvSpPr>
          <p:spPr bwMode="auto">
            <a:xfrm>
              <a:off x="3805555" y="5904648"/>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462" name="Rectangle 461"/>
            <p:cNvSpPr>
              <a:spLocks noChangeAspect="1"/>
            </p:cNvSpPr>
            <p:nvPr/>
          </p:nvSpPr>
          <p:spPr bwMode="auto">
            <a:xfrm>
              <a:off x="3922776" y="5904648"/>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463" name="Rectangle 462"/>
            <p:cNvSpPr>
              <a:spLocks noChangeAspect="1"/>
            </p:cNvSpPr>
            <p:nvPr/>
          </p:nvSpPr>
          <p:spPr bwMode="auto">
            <a:xfrm>
              <a:off x="4041648" y="5904648"/>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464" name="Rectangle 463"/>
            <p:cNvSpPr>
              <a:spLocks noChangeAspect="1"/>
            </p:cNvSpPr>
            <p:nvPr/>
          </p:nvSpPr>
          <p:spPr bwMode="auto">
            <a:xfrm>
              <a:off x="4162679" y="5904648"/>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465" name="Rectangle 464"/>
            <p:cNvSpPr>
              <a:spLocks noChangeAspect="1"/>
            </p:cNvSpPr>
            <p:nvPr/>
          </p:nvSpPr>
          <p:spPr bwMode="auto">
            <a:xfrm>
              <a:off x="4162679" y="5785776"/>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466" name="Rectangle 465"/>
            <p:cNvSpPr>
              <a:spLocks noChangeAspect="1"/>
            </p:cNvSpPr>
            <p:nvPr/>
          </p:nvSpPr>
          <p:spPr bwMode="auto">
            <a:xfrm>
              <a:off x="4281551" y="5785776"/>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467" name="Rectangle 466"/>
            <p:cNvSpPr>
              <a:spLocks noChangeAspect="1"/>
            </p:cNvSpPr>
            <p:nvPr/>
          </p:nvSpPr>
          <p:spPr bwMode="auto">
            <a:xfrm>
              <a:off x="4281551" y="5666904"/>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468" name="Rectangle 467"/>
            <p:cNvSpPr>
              <a:spLocks noChangeAspect="1"/>
            </p:cNvSpPr>
            <p:nvPr/>
          </p:nvSpPr>
          <p:spPr bwMode="auto">
            <a:xfrm>
              <a:off x="4281551" y="5548032"/>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469" name="Rectangle 468"/>
            <p:cNvSpPr>
              <a:spLocks noChangeAspect="1"/>
            </p:cNvSpPr>
            <p:nvPr/>
          </p:nvSpPr>
          <p:spPr bwMode="auto">
            <a:xfrm>
              <a:off x="4281551" y="5429160"/>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470" name="Rectangle 469"/>
            <p:cNvSpPr>
              <a:spLocks noChangeAspect="1"/>
            </p:cNvSpPr>
            <p:nvPr/>
          </p:nvSpPr>
          <p:spPr bwMode="auto">
            <a:xfrm>
              <a:off x="4279392" y="5310288"/>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grpSp>
      <p:grpSp>
        <p:nvGrpSpPr>
          <p:cNvPr id="4" name="Group 3"/>
          <p:cNvGrpSpPr/>
          <p:nvPr/>
        </p:nvGrpSpPr>
        <p:grpSpPr>
          <a:xfrm>
            <a:off x="2731897" y="3764570"/>
            <a:ext cx="2740533" cy="2734438"/>
            <a:chOff x="2731897" y="3764570"/>
            <a:chExt cx="2740533" cy="2734438"/>
          </a:xfrm>
        </p:grpSpPr>
        <p:grpSp>
          <p:nvGrpSpPr>
            <p:cNvPr id="308" name="Group 307"/>
            <p:cNvGrpSpPr/>
            <p:nvPr/>
          </p:nvGrpSpPr>
          <p:grpSpPr>
            <a:xfrm>
              <a:off x="2731897" y="3883824"/>
              <a:ext cx="2621661" cy="2615184"/>
              <a:chOff x="2731897" y="3883824"/>
              <a:chExt cx="2621661" cy="2615184"/>
            </a:xfrm>
            <a:solidFill>
              <a:schemeClr val="tx2">
                <a:lumMod val="50000"/>
                <a:alpha val="70000"/>
              </a:schemeClr>
            </a:solidFill>
          </p:grpSpPr>
          <p:sp>
            <p:nvSpPr>
              <p:cNvPr id="356" name="Rectangle 355"/>
              <p:cNvSpPr>
                <a:spLocks noChangeAspect="1"/>
              </p:cNvSpPr>
              <p:nvPr/>
            </p:nvSpPr>
            <p:spPr bwMode="auto">
              <a:xfrm>
                <a:off x="2731897" y="3883824"/>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357" name="Rectangle 356"/>
              <p:cNvSpPr>
                <a:spLocks noChangeAspect="1"/>
              </p:cNvSpPr>
              <p:nvPr/>
            </p:nvSpPr>
            <p:spPr bwMode="auto">
              <a:xfrm>
                <a:off x="2850769" y="3883824"/>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358" name="Rectangle 357"/>
              <p:cNvSpPr>
                <a:spLocks noChangeAspect="1"/>
              </p:cNvSpPr>
              <p:nvPr/>
            </p:nvSpPr>
            <p:spPr bwMode="auto">
              <a:xfrm>
                <a:off x="2969641" y="3883824"/>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359" name="Rectangle 358"/>
              <p:cNvSpPr>
                <a:spLocks noChangeAspect="1"/>
              </p:cNvSpPr>
              <p:nvPr/>
            </p:nvSpPr>
            <p:spPr bwMode="auto">
              <a:xfrm>
                <a:off x="3088513" y="3883824"/>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361" name="Rectangle 360"/>
              <p:cNvSpPr>
                <a:spLocks noChangeAspect="1"/>
              </p:cNvSpPr>
              <p:nvPr/>
            </p:nvSpPr>
            <p:spPr bwMode="auto">
              <a:xfrm>
                <a:off x="2969641" y="4002696"/>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362" name="Rectangle 361"/>
              <p:cNvSpPr>
                <a:spLocks noChangeAspect="1"/>
              </p:cNvSpPr>
              <p:nvPr/>
            </p:nvSpPr>
            <p:spPr bwMode="auto">
              <a:xfrm>
                <a:off x="3088513" y="4002696"/>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363" name="Rectangle 362"/>
              <p:cNvSpPr>
                <a:spLocks noChangeAspect="1"/>
              </p:cNvSpPr>
              <p:nvPr/>
            </p:nvSpPr>
            <p:spPr bwMode="auto">
              <a:xfrm>
                <a:off x="3209544" y="4002696"/>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364" name="Rectangle 363"/>
              <p:cNvSpPr>
                <a:spLocks noChangeAspect="1"/>
              </p:cNvSpPr>
              <p:nvPr/>
            </p:nvSpPr>
            <p:spPr bwMode="auto">
              <a:xfrm>
                <a:off x="3328416" y="4002696"/>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366" name="Rectangle 365"/>
              <p:cNvSpPr>
                <a:spLocks noChangeAspect="1"/>
              </p:cNvSpPr>
              <p:nvPr/>
            </p:nvSpPr>
            <p:spPr bwMode="auto">
              <a:xfrm>
                <a:off x="3447288" y="4002696"/>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367" name="Rectangle 366"/>
              <p:cNvSpPr>
                <a:spLocks noChangeAspect="1"/>
              </p:cNvSpPr>
              <p:nvPr/>
            </p:nvSpPr>
            <p:spPr bwMode="auto">
              <a:xfrm>
                <a:off x="3566160" y="4002696"/>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526" name="Rectangle 525"/>
              <p:cNvSpPr>
                <a:spLocks noChangeAspect="1"/>
              </p:cNvSpPr>
              <p:nvPr/>
            </p:nvSpPr>
            <p:spPr bwMode="auto">
              <a:xfrm>
                <a:off x="3685032" y="4002696"/>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527" name="Rectangle 526"/>
              <p:cNvSpPr>
                <a:spLocks noChangeAspect="1"/>
              </p:cNvSpPr>
              <p:nvPr/>
            </p:nvSpPr>
            <p:spPr bwMode="auto">
              <a:xfrm>
                <a:off x="3803904" y="4002696"/>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528" name="Rectangle 527"/>
              <p:cNvSpPr>
                <a:spLocks noChangeAspect="1"/>
              </p:cNvSpPr>
              <p:nvPr/>
            </p:nvSpPr>
            <p:spPr bwMode="auto">
              <a:xfrm>
                <a:off x="4041648" y="3883824"/>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529" name="Rectangle 528"/>
              <p:cNvSpPr>
                <a:spLocks noChangeAspect="1"/>
              </p:cNvSpPr>
              <p:nvPr/>
            </p:nvSpPr>
            <p:spPr bwMode="auto">
              <a:xfrm>
                <a:off x="3922776" y="4002696"/>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530" name="Rectangle 529"/>
              <p:cNvSpPr>
                <a:spLocks noChangeAspect="1"/>
              </p:cNvSpPr>
              <p:nvPr/>
            </p:nvSpPr>
            <p:spPr bwMode="auto">
              <a:xfrm>
                <a:off x="4041648" y="4002696"/>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531" name="Rectangle 530"/>
              <p:cNvSpPr>
                <a:spLocks noChangeAspect="1"/>
              </p:cNvSpPr>
              <p:nvPr/>
            </p:nvSpPr>
            <p:spPr bwMode="auto">
              <a:xfrm>
                <a:off x="4162679" y="3883824"/>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532" name="Rectangle 531"/>
              <p:cNvSpPr>
                <a:spLocks noChangeAspect="1"/>
              </p:cNvSpPr>
              <p:nvPr/>
            </p:nvSpPr>
            <p:spPr bwMode="auto">
              <a:xfrm>
                <a:off x="4281551" y="3883824"/>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533" name="Rectangle 532"/>
              <p:cNvSpPr>
                <a:spLocks noChangeAspect="1"/>
              </p:cNvSpPr>
              <p:nvPr/>
            </p:nvSpPr>
            <p:spPr bwMode="auto">
              <a:xfrm>
                <a:off x="4162679" y="4002696"/>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534" name="Rectangle 533"/>
              <p:cNvSpPr>
                <a:spLocks noChangeAspect="1"/>
              </p:cNvSpPr>
              <p:nvPr/>
            </p:nvSpPr>
            <p:spPr bwMode="auto">
              <a:xfrm>
                <a:off x="4400423" y="3883824"/>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535" name="Rectangle 534"/>
              <p:cNvSpPr>
                <a:spLocks noChangeAspect="1"/>
              </p:cNvSpPr>
              <p:nvPr/>
            </p:nvSpPr>
            <p:spPr bwMode="auto">
              <a:xfrm>
                <a:off x="4519295" y="3883824"/>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536" name="Rectangle 535"/>
              <p:cNvSpPr>
                <a:spLocks noChangeAspect="1"/>
              </p:cNvSpPr>
              <p:nvPr/>
            </p:nvSpPr>
            <p:spPr bwMode="auto">
              <a:xfrm>
                <a:off x="4638167" y="3883824"/>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537" name="Rectangle 536"/>
              <p:cNvSpPr>
                <a:spLocks noChangeAspect="1"/>
              </p:cNvSpPr>
              <p:nvPr/>
            </p:nvSpPr>
            <p:spPr bwMode="auto">
              <a:xfrm>
                <a:off x="4757039" y="3883824"/>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538" name="Rectangle 537"/>
              <p:cNvSpPr>
                <a:spLocks noChangeAspect="1"/>
              </p:cNvSpPr>
              <p:nvPr/>
            </p:nvSpPr>
            <p:spPr bwMode="auto">
              <a:xfrm>
                <a:off x="4875911" y="3883824"/>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539" name="Rectangle 538"/>
              <p:cNvSpPr>
                <a:spLocks noChangeAspect="1"/>
              </p:cNvSpPr>
              <p:nvPr/>
            </p:nvSpPr>
            <p:spPr bwMode="auto">
              <a:xfrm>
                <a:off x="4994783" y="3883824"/>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540" name="Rectangle 539"/>
              <p:cNvSpPr>
                <a:spLocks noChangeAspect="1"/>
              </p:cNvSpPr>
              <p:nvPr/>
            </p:nvSpPr>
            <p:spPr bwMode="auto">
              <a:xfrm>
                <a:off x="5115814" y="3883824"/>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541" name="Rectangle 540"/>
              <p:cNvSpPr>
                <a:spLocks noChangeAspect="1"/>
              </p:cNvSpPr>
              <p:nvPr/>
            </p:nvSpPr>
            <p:spPr bwMode="auto">
              <a:xfrm>
                <a:off x="5115814" y="4002696"/>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542" name="Rectangle 541"/>
              <p:cNvSpPr>
                <a:spLocks noChangeAspect="1"/>
              </p:cNvSpPr>
              <p:nvPr/>
            </p:nvSpPr>
            <p:spPr bwMode="auto">
              <a:xfrm>
                <a:off x="5234686" y="4002696"/>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543" name="Rectangle 542"/>
              <p:cNvSpPr>
                <a:spLocks noChangeAspect="1"/>
              </p:cNvSpPr>
              <p:nvPr/>
            </p:nvSpPr>
            <p:spPr bwMode="auto">
              <a:xfrm>
                <a:off x="5234686" y="4121568"/>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544" name="Rectangle 543"/>
              <p:cNvSpPr>
                <a:spLocks noChangeAspect="1"/>
              </p:cNvSpPr>
              <p:nvPr/>
            </p:nvSpPr>
            <p:spPr bwMode="auto">
              <a:xfrm>
                <a:off x="5234686" y="4240440"/>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545" name="Rectangle 544"/>
              <p:cNvSpPr>
                <a:spLocks noChangeAspect="1"/>
              </p:cNvSpPr>
              <p:nvPr/>
            </p:nvSpPr>
            <p:spPr bwMode="auto">
              <a:xfrm>
                <a:off x="5234686" y="4359312"/>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546" name="Rectangle 545"/>
              <p:cNvSpPr>
                <a:spLocks noChangeAspect="1"/>
              </p:cNvSpPr>
              <p:nvPr/>
            </p:nvSpPr>
            <p:spPr bwMode="auto">
              <a:xfrm>
                <a:off x="5234686" y="4478184"/>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547" name="Rectangle 546"/>
              <p:cNvSpPr>
                <a:spLocks noChangeAspect="1"/>
              </p:cNvSpPr>
              <p:nvPr/>
            </p:nvSpPr>
            <p:spPr bwMode="auto">
              <a:xfrm>
                <a:off x="5234686" y="4597056"/>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548" name="Rectangle 547"/>
              <p:cNvSpPr>
                <a:spLocks noChangeAspect="1"/>
              </p:cNvSpPr>
              <p:nvPr/>
            </p:nvSpPr>
            <p:spPr bwMode="auto">
              <a:xfrm>
                <a:off x="5115814" y="4715928"/>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549" name="Rectangle 548"/>
              <p:cNvSpPr>
                <a:spLocks noChangeAspect="1"/>
              </p:cNvSpPr>
              <p:nvPr/>
            </p:nvSpPr>
            <p:spPr bwMode="auto">
              <a:xfrm>
                <a:off x="5234686" y="4715928"/>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550" name="Rectangle 549"/>
              <p:cNvSpPr>
                <a:spLocks noChangeAspect="1"/>
              </p:cNvSpPr>
              <p:nvPr/>
            </p:nvSpPr>
            <p:spPr bwMode="auto">
              <a:xfrm>
                <a:off x="5115814" y="4834800"/>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551" name="Rectangle 550"/>
              <p:cNvSpPr>
                <a:spLocks noChangeAspect="1"/>
              </p:cNvSpPr>
              <p:nvPr/>
            </p:nvSpPr>
            <p:spPr bwMode="auto">
              <a:xfrm>
                <a:off x="5115814" y="4953672"/>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552" name="Rectangle 551"/>
              <p:cNvSpPr>
                <a:spLocks noChangeAspect="1"/>
              </p:cNvSpPr>
              <p:nvPr/>
            </p:nvSpPr>
            <p:spPr bwMode="auto">
              <a:xfrm>
                <a:off x="4994783" y="5191416"/>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553" name="Rectangle 552"/>
              <p:cNvSpPr>
                <a:spLocks noChangeAspect="1"/>
              </p:cNvSpPr>
              <p:nvPr/>
            </p:nvSpPr>
            <p:spPr bwMode="auto">
              <a:xfrm>
                <a:off x="4994783" y="5310288"/>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555" name="Rectangle 554"/>
              <p:cNvSpPr>
                <a:spLocks noChangeAspect="1"/>
              </p:cNvSpPr>
              <p:nvPr/>
            </p:nvSpPr>
            <p:spPr bwMode="auto">
              <a:xfrm>
                <a:off x="5115814" y="5072544"/>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556" name="Rectangle 555"/>
              <p:cNvSpPr>
                <a:spLocks noChangeAspect="1"/>
              </p:cNvSpPr>
              <p:nvPr/>
            </p:nvSpPr>
            <p:spPr bwMode="auto">
              <a:xfrm>
                <a:off x="5115814" y="5191416"/>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557" name="Rectangle 556"/>
              <p:cNvSpPr>
                <a:spLocks noChangeAspect="1"/>
              </p:cNvSpPr>
              <p:nvPr/>
            </p:nvSpPr>
            <p:spPr bwMode="auto">
              <a:xfrm>
                <a:off x="4994783" y="5548032"/>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558" name="Rectangle 557"/>
              <p:cNvSpPr>
                <a:spLocks noChangeAspect="1"/>
              </p:cNvSpPr>
              <p:nvPr/>
            </p:nvSpPr>
            <p:spPr bwMode="auto">
              <a:xfrm>
                <a:off x="4994783" y="5666904"/>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559" name="Rectangle 558"/>
              <p:cNvSpPr>
                <a:spLocks noChangeAspect="1"/>
              </p:cNvSpPr>
              <p:nvPr/>
            </p:nvSpPr>
            <p:spPr bwMode="auto">
              <a:xfrm>
                <a:off x="5115814" y="5666904"/>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560" name="Rectangle 559"/>
              <p:cNvSpPr>
                <a:spLocks noChangeAspect="1"/>
              </p:cNvSpPr>
              <p:nvPr/>
            </p:nvSpPr>
            <p:spPr bwMode="auto">
              <a:xfrm>
                <a:off x="5115814" y="5785776"/>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561" name="Rectangle 560"/>
              <p:cNvSpPr>
                <a:spLocks noChangeAspect="1"/>
              </p:cNvSpPr>
              <p:nvPr/>
            </p:nvSpPr>
            <p:spPr bwMode="auto">
              <a:xfrm>
                <a:off x="5115814" y="5904648"/>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562" name="Rectangle 561"/>
              <p:cNvSpPr>
                <a:spLocks noChangeAspect="1"/>
              </p:cNvSpPr>
              <p:nvPr/>
            </p:nvSpPr>
            <p:spPr bwMode="auto">
              <a:xfrm>
                <a:off x="5115814" y="6023520"/>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563" name="Rectangle 562"/>
              <p:cNvSpPr>
                <a:spLocks noChangeAspect="1"/>
              </p:cNvSpPr>
              <p:nvPr/>
            </p:nvSpPr>
            <p:spPr bwMode="auto">
              <a:xfrm>
                <a:off x="5115814" y="6142392"/>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564" name="Rectangle 563"/>
              <p:cNvSpPr>
                <a:spLocks noChangeAspect="1"/>
              </p:cNvSpPr>
              <p:nvPr/>
            </p:nvSpPr>
            <p:spPr bwMode="auto">
              <a:xfrm>
                <a:off x="5234686" y="6142392"/>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565" name="Rectangle 564"/>
              <p:cNvSpPr>
                <a:spLocks noChangeAspect="1"/>
              </p:cNvSpPr>
              <p:nvPr/>
            </p:nvSpPr>
            <p:spPr bwMode="auto">
              <a:xfrm>
                <a:off x="5234686" y="6261264"/>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566" name="Rectangle 565"/>
              <p:cNvSpPr>
                <a:spLocks noChangeAspect="1"/>
              </p:cNvSpPr>
              <p:nvPr/>
            </p:nvSpPr>
            <p:spPr bwMode="auto">
              <a:xfrm>
                <a:off x="5234686" y="6380136"/>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grpSp>
        <p:sp>
          <p:nvSpPr>
            <p:cNvPr id="472" name="Rectangle 471"/>
            <p:cNvSpPr>
              <a:spLocks noChangeAspect="1"/>
            </p:cNvSpPr>
            <p:nvPr/>
          </p:nvSpPr>
          <p:spPr bwMode="auto">
            <a:xfrm>
              <a:off x="5113655" y="6380136"/>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473" name="Rectangle 472"/>
            <p:cNvSpPr>
              <a:spLocks noChangeAspect="1"/>
            </p:cNvSpPr>
            <p:nvPr/>
          </p:nvSpPr>
          <p:spPr bwMode="auto">
            <a:xfrm>
              <a:off x="5113655" y="6261264"/>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474" name="Rectangle 473"/>
            <p:cNvSpPr>
              <a:spLocks noChangeAspect="1"/>
            </p:cNvSpPr>
            <p:nvPr/>
          </p:nvSpPr>
          <p:spPr bwMode="auto">
            <a:xfrm>
              <a:off x="4994783" y="6261264"/>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475" name="Rectangle 474"/>
            <p:cNvSpPr>
              <a:spLocks noChangeAspect="1"/>
            </p:cNvSpPr>
            <p:nvPr/>
          </p:nvSpPr>
          <p:spPr bwMode="auto">
            <a:xfrm>
              <a:off x="5353558" y="6380136"/>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476" name="Rectangle 475"/>
            <p:cNvSpPr>
              <a:spLocks noChangeAspect="1"/>
            </p:cNvSpPr>
            <p:nvPr/>
          </p:nvSpPr>
          <p:spPr bwMode="auto">
            <a:xfrm>
              <a:off x="5353558" y="6261264"/>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477" name="Rectangle 476"/>
            <p:cNvSpPr>
              <a:spLocks noChangeAspect="1"/>
            </p:cNvSpPr>
            <p:nvPr/>
          </p:nvSpPr>
          <p:spPr bwMode="auto">
            <a:xfrm>
              <a:off x="5353558" y="6142392"/>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478" name="Rectangle 477"/>
            <p:cNvSpPr>
              <a:spLocks noChangeAspect="1"/>
            </p:cNvSpPr>
            <p:nvPr/>
          </p:nvSpPr>
          <p:spPr bwMode="auto">
            <a:xfrm>
              <a:off x="5232527" y="6023520"/>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479" name="Rectangle 478"/>
            <p:cNvSpPr>
              <a:spLocks noChangeAspect="1"/>
            </p:cNvSpPr>
            <p:nvPr/>
          </p:nvSpPr>
          <p:spPr bwMode="auto">
            <a:xfrm>
              <a:off x="5353558" y="6023520"/>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480" name="Rectangle 479"/>
            <p:cNvSpPr>
              <a:spLocks noChangeAspect="1"/>
            </p:cNvSpPr>
            <p:nvPr/>
          </p:nvSpPr>
          <p:spPr bwMode="auto">
            <a:xfrm>
              <a:off x="5232527" y="5904648"/>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481" name="Rectangle 480"/>
            <p:cNvSpPr>
              <a:spLocks noChangeAspect="1"/>
            </p:cNvSpPr>
            <p:nvPr/>
          </p:nvSpPr>
          <p:spPr bwMode="auto">
            <a:xfrm>
              <a:off x="5232527" y="5785776"/>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482" name="Rectangle 481"/>
            <p:cNvSpPr>
              <a:spLocks noChangeAspect="1"/>
            </p:cNvSpPr>
            <p:nvPr/>
          </p:nvSpPr>
          <p:spPr bwMode="auto">
            <a:xfrm>
              <a:off x="5232527" y="5666904"/>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483" name="Rectangle 482"/>
            <p:cNvSpPr>
              <a:spLocks noChangeAspect="1"/>
            </p:cNvSpPr>
            <p:nvPr/>
          </p:nvSpPr>
          <p:spPr bwMode="auto">
            <a:xfrm>
              <a:off x="4994783" y="6142392"/>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484" name="Rectangle 483"/>
            <p:cNvSpPr>
              <a:spLocks noChangeAspect="1"/>
            </p:cNvSpPr>
            <p:nvPr/>
          </p:nvSpPr>
          <p:spPr bwMode="auto">
            <a:xfrm>
              <a:off x="4994783" y="6023520"/>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485" name="Rectangle 484"/>
            <p:cNvSpPr>
              <a:spLocks noChangeAspect="1"/>
            </p:cNvSpPr>
            <p:nvPr/>
          </p:nvSpPr>
          <p:spPr bwMode="auto">
            <a:xfrm>
              <a:off x="4994783" y="5904648"/>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486" name="Rectangle 485"/>
            <p:cNvSpPr>
              <a:spLocks noChangeAspect="1"/>
            </p:cNvSpPr>
            <p:nvPr/>
          </p:nvSpPr>
          <p:spPr bwMode="auto">
            <a:xfrm>
              <a:off x="4994783" y="5785776"/>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487" name="Rectangle 486"/>
            <p:cNvSpPr>
              <a:spLocks noChangeAspect="1"/>
            </p:cNvSpPr>
            <p:nvPr/>
          </p:nvSpPr>
          <p:spPr bwMode="auto">
            <a:xfrm>
              <a:off x="4875911" y="5785776"/>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488" name="Rectangle 487"/>
            <p:cNvSpPr>
              <a:spLocks noChangeAspect="1"/>
            </p:cNvSpPr>
            <p:nvPr/>
          </p:nvSpPr>
          <p:spPr bwMode="auto">
            <a:xfrm>
              <a:off x="4875911" y="5666904"/>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489" name="Rectangle 488"/>
            <p:cNvSpPr>
              <a:spLocks noChangeAspect="1"/>
            </p:cNvSpPr>
            <p:nvPr/>
          </p:nvSpPr>
          <p:spPr bwMode="auto">
            <a:xfrm>
              <a:off x="4875911" y="5548032"/>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490" name="Rectangle 489"/>
            <p:cNvSpPr>
              <a:spLocks noChangeAspect="1"/>
            </p:cNvSpPr>
            <p:nvPr/>
          </p:nvSpPr>
          <p:spPr bwMode="auto">
            <a:xfrm>
              <a:off x="5113655" y="5548032"/>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491" name="Rectangle 490"/>
            <p:cNvSpPr>
              <a:spLocks noChangeAspect="1"/>
            </p:cNvSpPr>
            <p:nvPr/>
          </p:nvSpPr>
          <p:spPr bwMode="auto">
            <a:xfrm>
              <a:off x="5232527" y="5548032"/>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492" name="Rectangle 491"/>
            <p:cNvSpPr>
              <a:spLocks noChangeAspect="1"/>
            </p:cNvSpPr>
            <p:nvPr/>
          </p:nvSpPr>
          <p:spPr bwMode="auto">
            <a:xfrm>
              <a:off x="4875911" y="5429160"/>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493" name="Rectangle 492"/>
            <p:cNvSpPr>
              <a:spLocks noChangeAspect="1"/>
            </p:cNvSpPr>
            <p:nvPr/>
          </p:nvSpPr>
          <p:spPr bwMode="auto">
            <a:xfrm>
              <a:off x="5115814" y="5429160"/>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494" name="Rectangle 493"/>
            <p:cNvSpPr>
              <a:spLocks noChangeAspect="1"/>
            </p:cNvSpPr>
            <p:nvPr/>
          </p:nvSpPr>
          <p:spPr bwMode="auto">
            <a:xfrm>
              <a:off x="4875911" y="5310288"/>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495" name="Rectangle 494"/>
            <p:cNvSpPr>
              <a:spLocks noChangeAspect="1"/>
            </p:cNvSpPr>
            <p:nvPr/>
          </p:nvSpPr>
          <p:spPr bwMode="auto">
            <a:xfrm>
              <a:off x="5113655" y="5310288"/>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496" name="Rectangle 495"/>
            <p:cNvSpPr>
              <a:spLocks noChangeAspect="1"/>
            </p:cNvSpPr>
            <p:nvPr/>
          </p:nvSpPr>
          <p:spPr bwMode="auto">
            <a:xfrm>
              <a:off x="4875911" y="5191416"/>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497" name="Rectangle 496"/>
            <p:cNvSpPr>
              <a:spLocks noChangeAspect="1"/>
            </p:cNvSpPr>
            <p:nvPr/>
          </p:nvSpPr>
          <p:spPr bwMode="auto">
            <a:xfrm>
              <a:off x="5232527" y="5310288"/>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498" name="Rectangle 497"/>
            <p:cNvSpPr>
              <a:spLocks noChangeAspect="1"/>
            </p:cNvSpPr>
            <p:nvPr/>
          </p:nvSpPr>
          <p:spPr bwMode="auto">
            <a:xfrm>
              <a:off x="4875911" y="5072544"/>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499" name="Rectangle 498"/>
            <p:cNvSpPr>
              <a:spLocks noChangeAspect="1"/>
            </p:cNvSpPr>
            <p:nvPr/>
          </p:nvSpPr>
          <p:spPr bwMode="auto">
            <a:xfrm>
              <a:off x="4994783" y="5072544"/>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500" name="Rectangle 499"/>
            <p:cNvSpPr>
              <a:spLocks noChangeAspect="1"/>
            </p:cNvSpPr>
            <p:nvPr/>
          </p:nvSpPr>
          <p:spPr bwMode="auto">
            <a:xfrm>
              <a:off x="5234686" y="5191416"/>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501" name="Rectangle 500"/>
            <p:cNvSpPr>
              <a:spLocks noChangeAspect="1"/>
            </p:cNvSpPr>
            <p:nvPr/>
          </p:nvSpPr>
          <p:spPr bwMode="auto">
            <a:xfrm>
              <a:off x="5232527" y="5072544"/>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502" name="Rectangle 501"/>
            <p:cNvSpPr>
              <a:spLocks noChangeAspect="1"/>
            </p:cNvSpPr>
            <p:nvPr/>
          </p:nvSpPr>
          <p:spPr bwMode="auto">
            <a:xfrm>
              <a:off x="4994783" y="4955098"/>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503" name="Rectangle 502"/>
            <p:cNvSpPr>
              <a:spLocks noChangeAspect="1"/>
            </p:cNvSpPr>
            <p:nvPr/>
          </p:nvSpPr>
          <p:spPr bwMode="auto">
            <a:xfrm>
              <a:off x="5234686" y="4953672"/>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504" name="Rectangle 503"/>
            <p:cNvSpPr>
              <a:spLocks noChangeAspect="1"/>
            </p:cNvSpPr>
            <p:nvPr/>
          </p:nvSpPr>
          <p:spPr bwMode="auto">
            <a:xfrm>
              <a:off x="4994783" y="4834800"/>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505" name="Rectangle 504"/>
            <p:cNvSpPr>
              <a:spLocks noChangeAspect="1"/>
            </p:cNvSpPr>
            <p:nvPr/>
          </p:nvSpPr>
          <p:spPr bwMode="auto">
            <a:xfrm>
              <a:off x="5232527" y="4834800"/>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506" name="Rectangle 505"/>
            <p:cNvSpPr>
              <a:spLocks noChangeAspect="1"/>
            </p:cNvSpPr>
            <p:nvPr/>
          </p:nvSpPr>
          <p:spPr bwMode="auto">
            <a:xfrm>
              <a:off x="4994783" y="4715928"/>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508" name="Rectangle 507"/>
            <p:cNvSpPr>
              <a:spLocks noChangeAspect="1"/>
            </p:cNvSpPr>
            <p:nvPr/>
          </p:nvSpPr>
          <p:spPr bwMode="auto">
            <a:xfrm>
              <a:off x="5351399" y="4836226"/>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509" name="Rectangle 508"/>
            <p:cNvSpPr>
              <a:spLocks noChangeAspect="1"/>
            </p:cNvSpPr>
            <p:nvPr/>
          </p:nvSpPr>
          <p:spPr bwMode="auto">
            <a:xfrm>
              <a:off x="5351399" y="4715928"/>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510" name="Rectangle 509"/>
            <p:cNvSpPr>
              <a:spLocks noChangeAspect="1"/>
            </p:cNvSpPr>
            <p:nvPr/>
          </p:nvSpPr>
          <p:spPr bwMode="auto">
            <a:xfrm>
              <a:off x="4994783" y="4597056"/>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511" name="Rectangle 510"/>
            <p:cNvSpPr>
              <a:spLocks noChangeAspect="1"/>
            </p:cNvSpPr>
            <p:nvPr/>
          </p:nvSpPr>
          <p:spPr bwMode="auto">
            <a:xfrm>
              <a:off x="5113655" y="4597056"/>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512" name="Rectangle 511"/>
            <p:cNvSpPr>
              <a:spLocks noChangeAspect="1"/>
            </p:cNvSpPr>
            <p:nvPr/>
          </p:nvSpPr>
          <p:spPr bwMode="auto">
            <a:xfrm>
              <a:off x="5351399" y="4597056"/>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513" name="Rectangle 512"/>
            <p:cNvSpPr>
              <a:spLocks noChangeAspect="1"/>
            </p:cNvSpPr>
            <p:nvPr/>
          </p:nvSpPr>
          <p:spPr bwMode="auto">
            <a:xfrm>
              <a:off x="5115814" y="4478184"/>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514" name="Rectangle 513"/>
            <p:cNvSpPr>
              <a:spLocks noChangeAspect="1"/>
            </p:cNvSpPr>
            <p:nvPr/>
          </p:nvSpPr>
          <p:spPr bwMode="auto">
            <a:xfrm>
              <a:off x="5353558" y="4478184"/>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515" name="Rectangle 514"/>
            <p:cNvSpPr>
              <a:spLocks noChangeAspect="1"/>
            </p:cNvSpPr>
            <p:nvPr/>
          </p:nvSpPr>
          <p:spPr bwMode="auto">
            <a:xfrm>
              <a:off x="5115814" y="4359312"/>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516" name="Rectangle 515"/>
            <p:cNvSpPr>
              <a:spLocks noChangeAspect="1"/>
            </p:cNvSpPr>
            <p:nvPr/>
          </p:nvSpPr>
          <p:spPr bwMode="auto">
            <a:xfrm>
              <a:off x="5353558" y="4366158"/>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517" name="Rectangle 516"/>
            <p:cNvSpPr>
              <a:spLocks noChangeAspect="1"/>
            </p:cNvSpPr>
            <p:nvPr/>
          </p:nvSpPr>
          <p:spPr bwMode="auto">
            <a:xfrm>
              <a:off x="5115814" y="4240440"/>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518" name="Rectangle 517"/>
            <p:cNvSpPr>
              <a:spLocks noChangeAspect="1"/>
            </p:cNvSpPr>
            <p:nvPr/>
          </p:nvSpPr>
          <p:spPr bwMode="auto">
            <a:xfrm>
              <a:off x="5353558" y="4240058"/>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519" name="Rectangle 518"/>
            <p:cNvSpPr>
              <a:spLocks noChangeAspect="1"/>
            </p:cNvSpPr>
            <p:nvPr/>
          </p:nvSpPr>
          <p:spPr bwMode="auto">
            <a:xfrm>
              <a:off x="5115814" y="4122737"/>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520" name="Rectangle 519"/>
            <p:cNvSpPr>
              <a:spLocks noChangeAspect="1"/>
            </p:cNvSpPr>
            <p:nvPr/>
          </p:nvSpPr>
          <p:spPr bwMode="auto">
            <a:xfrm>
              <a:off x="5351399" y="4122737"/>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521" name="Rectangle 520"/>
            <p:cNvSpPr>
              <a:spLocks noChangeAspect="1"/>
            </p:cNvSpPr>
            <p:nvPr/>
          </p:nvSpPr>
          <p:spPr bwMode="auto">
            <a:xfrm>
              <a:off x="4994783" y="4122737"/>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522" name="Rectangle 521"/>
            <p:cNvSpPr>
              <a:spLocks noChangeAspect="1"/>
            </p:cNvSpPr>
            <p:nvPr/>
          </p:nvSpPr>
          <p:spPr bwMode="auto">
            <a:xfrm>
              <a:off x="4994783" y="4002314"/>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523" name="Rectangle 522"/>
            <p:cNvSpPr>
              <a:spLocks noChangeAspect="1"/>
            </p:cNvSpPr>
            <p:nvPr/>
          </p:nvSpPr>
          <p:spPr bwMode="auto">
            <a:xfrm>
              <a:off x="4875911" y="4002314"/>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524" name="Rectangle 523"/>
            <p:cNvSpPr>
              <a:spLocks noChangeAspect="1"/>
            </p:cNvSpPr>
            <p:nvPr/>
          </p:nvSpPr>
          <p:spPr bwMode="auto">
            <a:xfrm>
              <a:off x="4757039" y="4002314"/>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525" name="Rectangle 524"/>
            <p:cNvSpPr>
              <a:spLocks noChangeAspect="1"/>
            </p:cNvSpPr>
            <p:nvPr/>
          </p:nvSpPr>
          <p:spPr bwMode="auto">
            <a:xfrm>
              <a:off x="4638167" y="4002314"/>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638" name="Rectangle 637"/>
            <p:cNvSpPr>
              <a:spLocks noChangeAspect="1"/>
            </p:cNvSpPr>
            <p:nvPr/>
          </p:nvSpPr>
          <p:spPr bwMode="auto">
            <a:xfrm>
              <a:off x="4519295" y="4002314"/>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639" name="Rectangle 638"/>
            <p:cNvSpPr>
              <a:spLocks noChangeAspect="1"/>
            </p:cNvSpPr>
            <p:nvPr/>
          </p:nvSpPr>
          <p:spPr bwMode="auto">
            <a:xfrm>
              <a:off x="4398264" y="4002314"/>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640" name="Rectangle 639"/>
            <p:cNvSpPr>
              <a:spLocks noChangeAspect="1"/>
            </p:cNvSpPr>
            <p:nvPr/>
          </p:nvSpPr>
          <p:spPr bwMode="auto">
            <a:xfrm>
              <a:off x="4281551" y="4002314"/>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641" name="Rectangle 640"/>
            <p:cNvSpPr>
              <a:spLocks noChangeAspect="1"/>
            </p:cNvSpPr>
            <p:nvPr/>
          </p:nvSpPr>
          <p:spPr bwMode="auto">
            <a:xfrm>
              <a:off x="4162679" y="4122737"/>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642" name="Rectangle 641"/>
            <p:cNvSpPr>
              <a:spLocks noChangeAspect="1"/>
            </p:cNvSpPr>
            <p:nvPr/>
          </p:nvSpPr>
          <p:spPr bwMode="auto">
            <a:xfrm>
              <a:off x="4041648" y="4122737"/>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643" name="Rectangle 642"/>
            <p:cNvSpPr>
              <a:spLocks noChangeAspect="1"/>
            </p:cNvSpPr>
            <p:nvPr/>
          </p:nvSpPr>
          <p:spPr bwMode="auto">
            <a:xfrm>
              <a:off x="3922776" y="4122737"/>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644" name="Rectangle 643"/>
            <p:cNvSpPr>
              <a:spLocks noChangeAspect="1"/>
            </p:cNvSpPr>
            <p:nvPr/>
          </p:nvSpPr>
          <p:spPr bwMode="auto">
            <a:xfrm>
              <a:off x="3803904" y="4122737"/>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645" name="Rectangle 644"/>
            <p:cNvSpPr>
              <a:spLocks noChangeAspect="1"/>
            </p:cNvSpPr>
            <p:nvPr/>
          </p:nvSpPr>
          <p:spPr bwMode="auto">
            <a:xfrm>
              <a:off x="3685032" y="4122737"/>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646" name="Rectangle 645"/>
            <p:cNvSpPr>
              <a:spLocks noChangeAspect="1"/>
            </p:cNvSpPr>
            <p:nvPr/>
          </p:nvSpPr>
          <p:spPr bwMode="auto">
            <a:xfrm>
              <a:off x="3566160" y="4122737"/>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647" name="Rectangle 646"/>
            <p:cNvSpPr>
              <a:spLocks noChangeAspect="1"/>
            </p:cNvSpPr>
            <p:nvPr/>
          </p:nvSpPr>
          <p:spPr bwMode="auto">
            <a:xfrm>
              <a:off x="3449447" y="4122737"/>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648" name="Rectangle 647"/>
            <p:cNvSpPr>
              <a:spLocks noChangeAspect="1"/>
            </p:cNvSpPr>
            <p:nvPr/>
          </p:nvSpPr>
          <p:spPr bwMode="auto">
            <a:xfrm>
              <a:off x="3330575" y="4122737"/>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649" name="Rectangle 648"/>
            <p:cNvSpPr>
              <a:spLocks noChangeAspect="1"/>
            </p:cNvSpPr>
            <p:nvPr/>
          </p:nvSpPr>
          <p:spPr bwMode="auto">
            <a:xfrm>
              <a:off x="3207385" y="4122737"/>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650" name="Rectangle 649"/>
            <p:cNvSpPr>
              <a:spLocks noChangeAspect="1"/>
            </p:cNvSpPr>
            <p:nvPr/>
          </p:nvSpPr>
          <p:spPr bwMode="auto">
            <a:xfrm>
              <a:off x="3088513" y="4122737"/>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651" name="Rectangle 650"/>
            <p:cNvSpPr>
              <a:spLocks noChangeAspect="1"/>
            </p:cNvSpPr>
            <p:nvPr/>
          </p:nvSpPr>
          <p:spPr bwMode="auto">
            <a:xfrm>
              <a:off x="2969641" y="4122737"/>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652" name="Rectangle 651"/>
            <p:cNvSpPr>
              <a:spLocks noChangeAspect="1"/>
            </p:cNvSpPr>
            <p:nvPr/>
          </p:nvSpPr>
          <p:spPr bwMode="auto">
            <a:xfrm>
              <a:off x="4279392" y="4122737"/>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653" name="Rectangle 652"/>
            <p:cNvSpPr>
              <a:spLocks noChangeAspect="1"/>
            </p:cNvSpPr>
            <p:nvPr/>
          </p:nvSpPr>
          <p:spPr bwMode="auto">
            <a:xfrm>
              <a:off x="2850769" y="4122737"/>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654" name="Rectangle 653"/>
            <p:cNvSpPr>
              <a:spLocks noChangeAspect="1"/>
            </p:cNvSpPr>
            <p:nvPr/>
          </p:nvSpPr>
          <p:spPr bwMode="auto">
            <a:xfrm>
              <a:off x="2850769" y="4002314"/>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655" name="Rectangle 654"/>
            <p:cNvSpPr>
              <a:spLocks noChangeAspect="1"/>
            </p:cNvSpPr>
            <p:nvPr/>
          </p:nvSpPr>
          <p:spPr bwMode="auto">
            <a:xfrm>
              <a:off x="2731897" y="4002314"/>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656" name="Rectangle 655"/>
            <p:cNvSpPr>
              <a:spLocks noChangeAspect="1"/>
            </p:cNvSpPr>
            <p:nvPr/>
          </p:nvSpPr>
          <p:spPr bwMode="auto">
            <a:xfrm>
              <a:off x="5353558" y="4002314"/>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657" name="Rectangle 656"/>
            <p:cNvSpPr>
              <a:spLocks noChangeAspect="1"/>
            </p:cNvSpPr>
            <p:nvPr/>
          </p:nvSpPr>
          <p:spPr bwMode="auto">
            <a:xfrm>
              <a:off x="5234686" y="3883442"/>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658" name="Rectangle 657"/>
            <p:cNvSpPr>
              <a:spLocks noChangeAspect="1"/>
            </p:cNvSpPr>
            <p:nvPr/>
          </p:nvSpPr>
          <p:spPr bwMode="auto">
            <a:xfrm>
              <a:off x="5353558" y="3883442"/>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659" name="Rectangle 658"/>
            <p:cNvSpPr>
              <a:spLocks noChangeAspect="1"/>
            </p:cNvSpPr>
            <p:nvPr/>
          </p:nvSpPr>
          <p:spPr bwMode="auto">
            <a:xfrm>
              <a:off x="3207385" y="3883442"/>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660" name="Rectangle 659"/>
            <p:cNvSpPr>
              <a:spLocks noChangeAspect="1"/>
            </p:cNvSpPr>
            <p:nvPr/>
          </p:nvSpPr>
          <p:spPr bwMode="auto">
            <a:xfrm>
              <a:off x="3330575" y="3883442"/>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661" name="Rectangle 660"/>
            <p:cNvSpPr>
              <a:spLocks noChangeAspect="1"/>
            </p:cNvSpPr>
            <p:nvPr/>
          </p:nvSpPr>
          <p:spPr bwMode="auto">
            <a:xfrm>
              <a:off x="2731897" y="3764570"/>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662" name="Rectangle 661"/>
            <p:cNvSpPr>
              <a:spLocks noChangeAspect="1"/>
            </p:cNvSpPr>
            <p:nvPr/>
          </p:nvSpPr>
          <p:spPr bwMode="auto">
            <a:xfrm>
              <a:off x="2850769" y="3764570"/>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663" name="Rectangle 662"/>
            <p:cNvSpPr>
              <a:spLocks noChangeAspect="1"/>
            </p:cNvSpPr>
            <p:nvPr/>
          </p:nvSpPr>
          <p:spPr bwMode="auto">
            <a:xfrm>
              <a:off x="2969641" y="3764952"/>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664" name="Rectangle 663"/>
            <p:cNvSpPr>
              <a:spLocks noChangeAspect="1"/>
            </p:cNvSpPr>
            <p:nvPr/>
          </p:nvSpPr>
          <p:spPr bwMode="auto">
            <a:xfrm>
              <a:off x="3088513" y="3764952"/>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665" name="Rectangle 664"/>
            <p:cNvSpPr>
              <a:spLocks noChangeAspect="1"/>
            </p:cNvSpPr>
            <p:nvPr/>
          </p:nvSpPr>
          <p:spPr bwMode="auto">
            <a:xfrm>
              <a:off x="3207385" y="3764952"/>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666" name="Rectangle 665"/>
            <p:cNvSpPr>
              <a:spLocks noChangeAspect="1"/>
            </p:cNvSpPr>
            <p:nvPr/>
          </p:nvSpPr>
          <p:spPr bwMode="auto">
            <a:xfrm>
              <a:off x="3449447" y="3883442"/>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667" name="Rectangle 666"/>
            <p:cNvSpPr>
              <a:spLocks noChangeAspect="1"/>
            </p:cNvSpPr>
            <p:nvPr/>
          </p:nvSpPr>
          <p:spPr bwMode="auto">
            <a:xfrm>
              <a:off x="3573163" y="3883442"/>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668" name="Rectangle 667"/>
            <p:cNvSpPr>
              <a:spLocks noChangeAspect="1"/>
            </p:cNvSpPr>
            <p:nvPr/>
          </p:nvSpPr>
          <p:spPr bwMode="auto">
            <a:xfrm>
              <a:off x="3685032" y="3883442"/>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669" name="Rectangle 668"/>
            <p:cNvSpPr>
              <a:spLocks noChangeAspect="1"/>
            </p:cNvSpPr>
            <p:nvPr/>
          </p:nvSpPr>
          <p:spPr bwMode="auto">
            <a:xfrm>
              <a:off x="3803904" y="3883442"/>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670" name="Rectangle 669"/>
            <p:cNvSpPr>
              <a:spLocks noChangeAspect="1"/>
            </p:cNvSpPr>
            <p:nvPr/>
          </p:nvSpPr>
          <p:spPr bwMode="auto">
            <a:xfrm>
              <a:off x="3924427" y="3883442"/>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671" name="Rectangle 670"/>
            <p:cNvSpPr>
              <a:spLocks noChangeAspect="1"/>
            </p:cNvSpPr>
            <p:nvPr/>
          </p:nvSpPr>
          <p:spPr bwMode="auto">
            <a:xfrm>
              <a:off x="3924935" y="3764988"/>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672" name="Rectangle 671"/>
            <p:cNvSpPr>
              <a:spLocks noChangeAspect="1"/>
            </p:cNvSpPr>
            <p:nvPr/>
          </p:nvSpPr>
          <p:spPr bwMode="auto">
            <a:xfrm>
              <a:off x="4043807" y="3764570"/>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673" name="Rectangle 672"/>
            <p:cNvSpPr>
              <a:spLocks noChangeAspect="1"/>
            </p:cNvSpPr>
            <p:nvPr/>
          </p:nvSpPr>
          <p:spPr bwMode="auto">
            <a:xfrm>
              <a:off x="4165346" y="3764570"/>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674" name="Rectangle 673"/>
            <p:cNvSpPr>
              <a:spLocks noChangeAspect="1"/>
            </p:cNvSpPr>
            <p:nvPr/>
          </p:nvSpPr>
          <p:spPr bwMode="auto">
            <a:xfrm>
              <a:off x="4281551" y="3764570"/>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675" name="Rectangle 674"/>
            <p:cNvSpPr>
              <a:spLocks noChangeAspect="1"/>
            </p:cNvSpPr>
            <p:nvPr/>
          </p:nvSpPr>
          <p:spPr bwMode="auto">
            <a:xfrm>
              <a:off x="4398264" y="3764570"/>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676" name="Rectangle 675"/>
            <p:cNvSpPr>
              <a:spLocks noChangeAspect="1"/>
            </p:cNvSpPr>
            <p:nvPr/>
          </p:nvSpPr>
          <p:spPr bwMode="auto">
            <a:xfrm>
              <a:off x="4519295" y="3764570"/>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677" name="Rectangle 676"/>
            <p:cNvSpPr>
              <a:spLocks noChangeAspect="1"/>
            </p:cNvSpPr>
            <p:nvPr/>
          </p:nvSpPr>
          <p:spPr bwMode="auto">
            <a:xfrm>
              <a:off x="4638167" y="3764570"/>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678" name="Rectangle 677"/>
            <p:cNvSpPr>
              <a:spLocks noChangeAspect="1"/>
            </p:cNvSpPr>
            <p:nvPr/>
          </p:nvSpPr>
          <p:spPr bwMode="auto">
            <a:xfrm>
              <a:off x="4757039" y="3764570"/>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679" name="Rectangle 678"/>
            <p:cNvSpPr>
              <a:spLocks noChangeAspect="1"/>
            </p:cNvSpPr>
            <p:nvPr/>
          </p:nvSpPr>
          <p:spPr bwMode="auto">
            <a:xfrm>
              <a:off x="4875911" y="3764570"/>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680" name="Rectangle 679"/>
            <p:cNvSpPr>
              <a:spLocks noChangeAspect="1"/>
            </p:cNvSpPr>
            <p:nvPr/>
          </p:nvSpPr>
          <p:spPr bwMode="auto">
            <a:xfrm>
              <a:off x="4994783" y="3764570"/>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681" name="Rectangle 680"/>
            <p:cNvSpPr>
              <a:spLocks noChangeAspect="1"/>
            </p:cNvSpPr>
            <p:nvPr/>
          </p:nvSpPr>
          <p:spPr bwMode="auto">
            <a:xfrm>
              <a:off x="5113655" y="3764570"/>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682" name="Rectangle 681"/>
            <p:cNvSpPr>
              <a:spLocks noChangeAspect="1"/>
            </p:cNvSpPr>
            <p:nvPr/>
          </p:nvSpPr>
          <p:spPr bwMode="auto">
            <a:xfrm>
              <a:off x="5234686" y="3764988"/>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grpSp>
      <p:grpSp>
        <p:nvGrpSpPr>
          <p:cNvPr id="6" name="Group 5"/>
          <p:cNvGrpSpPr/>
          <p:nvPr/>
        </p:nvGrpSpPr>
        <p:grpSpPr>
          <a:xfrm>
            <a:off x="5591302" y="3764570"/>
            <a:ext cx="953135" cy="2734438"/>
            <a:chOff x="5591302" y="3764570"/>
            <a:chExt cx="953135" cy="2734438"/>
          </a:xfrm>
        </p:grpSpPr>
        <p:grpSp>
          <p:nvGrpSpPr>
            <p:cNvPr id="310" name="Group 309"/>
            <p:cNvGrpSpPr/>
            <p:nvPr/>
          </p:nvGrpSpPr>
          <p:grpSpPr>
            <a:xfrm>
              <a:off x="5710174" y="3883824"/>
              <a:ext cx="834263" cy="2615184"/>
              <a:chOff x="5710174" y="3883824"/>
              <a:chExt cx="834263" cy="2615184"/>
            </a:xfrm>
            <a:solidFill>
              <a:schemeClr val="tx2">
                <a:lumMod val="50000"/>
                <a:alpha val="70000"/>
              </a:schemeClr>
            </a:solidFill>
          </p:grpSpPr>
          <p:sp>
            <p:nvSpPr>
              <p:cNvPr id="311" name="Rectangle 310"/>
              <p:cNvSpPr>
                <a:spLocks noChangeAspect="1"/>
              </p:cNvSpPr>
              <p:nvPr/>
            </p:nvSpPr>
            <p:spPr bwMode="auto">
              <a:xfrm>
                <a:off x="5947918" y="3883824"/>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313" name="Rectangle 312"/>
              <p:cNvSpPr>
                <a:spLocks noChangeAspect="1"/>
              </p:cNvSpPr>
              <p:nvPr/>
            </p:nvSpPr>
            <p:spPr bwMode="auto">
              <a:xfrm>
                <a:off x="5829046" y="4002696"/>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314" name="Rectangle 313"/>
              <p:cNvSpPr>
                <a:spLocks noChangeAspect="1"/>
              </p:cNvSpPr>
              <p:nvPr/>
            </p:nvSpPr>
            <p:spPr bwMode="auto">
              <a:xfrm>
                <a:off x="5947918" y="4002696"/>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316" name="Rectangle 315"/>
              <p:cNvSpPr>
                <a:spLocks noChangeAspect="1"/>
              </p:cNvSpPr>
              <p:nvPr/>
            </p:nvSpPr>
            <p:spPr bwMode="auto">
              <a:xfrm>
                <a:off x="6068949" y="3883824"/>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317" name="Rectangle 316"/>
              <p:cNvSpPr>
                <a:spLocks noChangeAspect="1"/>
              </p:cNvSpPr>
              <p:nvPr/>
            </p:nvSpPr>
            <p:spPr bwMode="auto">
              <a:xfrm>
                <a:off x="6187821" y="3883824"/>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319" name="Rectangle 318"/>
              <p:cNvSpPr>
                <a:spLocks noChangeAspect="1"/>
              </p:cNvSpPr>
              <p:nvPr/>
            </p:nvSpPr>
            <p:spPr bwMode="auto">
              <a:xfrm>
                <a:off x="6306693" y="3883824"/>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320" name="Rectangle 319"/>
              <p:cNvSpPr>
                <a:spLocks noChangeAspect="1"/>
              </p:cNvSpPr>
              <p:nvPr/>
            </p:nvSpPr>
            <p:spPr bwMode="auto">
              <a:xfrm>
                <a:off x="6425565" y="3883824"/>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323" name="Rectangle 322"/>
              <p:cNvSpPr>
                <a:spLocks noChangeAspect="1"/>
              </p:cNvSpPr>
              <p:nvPr/>
            </p:nvSpPr>
            <p:spPr bwMode="auto">
              <a:xfrm>
                <a:off x="5710174" y="4240440"/>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325" name="Rectangle 324"/>
              <p:cNvSpPr>
                <a:spLocks noChangeAspect="1"/>
              </p:cNvSpPr>
              <p:nvPr/>
            </p:nvSpPr>
            <p:spPr bwMode="auto">
              <a:xfrm>
                <a:off x="5829046" y="4121568"/>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326" name="Rectangle 325"/>
              <p:cNvSpPr>
                <a:spLocks noChangeAspect="1"/>
              </p:cNvSpPr>
              <p:nvPr/>
            </p:nvSpPr>
            <p:spPr bwMode="auto">
              <a:xfrm>
                <a:off x="5710174" y="4359312"/>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328" name="Rectangle 327"/>
              <p:cNvSpPr>
                <a:spLocks noChangeAspect="1"/>
              </p:cNvSpPr>
              <p:nvPr/>
            </p:nvSpPr>
            <p:spPr bwMode="auto">
              <a:xfrm>
                <a:off x="5710174" y="4478184"/>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329" name="Rectangle 328"/>
              <p:cNvSpPr>
                <a:spLocks noChangeAspect="1"/>
              </p:cNvSpPr>
              <p:nvPr/>
            </p:nvSpPr>
            <p:spPr bwMode="auto">
              <a:xfrm>
                <a:off x="5829046" y="4478184"/>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331" name="Rectangle 330"/>
              <p:cNvSpPr>
                <a:spLocks noChangeAspect="1"/>
              </p:cNvSpPr>
              <p:nvPr/>
            </p:nvSpPr>
            <p:spPr bwMode="auto">
              <a:xfrm>
                <a:off x="5829046" y="4597056"/>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332" name="Rectangle 331"/>
              <p:cNvSpPr>
                <a:spLocks noChangeAspect="1"/>
              </p:cNvSpPr>
              <p:nvPr/>
            </p:nvSpPr>
            <p:spPr bwMode="auto">
              <a:xfrm>
                <a:off x="5829046" y="4715928"/>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334" name="Rectangle 333"/>
              <p:cNvSpPr>
                <a:spLocks noChangeAspect="1"/>
              </p:cNvSpPr>
              <p:nvPr/>
            </p:nvSpPr>
            <p:spPr bwMode="auto">
              <a:xfrm>
                <a:off x="5829046" y="4834800"/>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335" name="Rectangle 334"/>
              <p:cNvSpPr>
                <a:spLocks noChangeAspect="1"/>
              </p:cNvSpPr>
              <p:nvPr/>
            </p:nvSpPr>
            <p:spPr bwMode="auto">
              <a:xfrm>
                <a:off x="5829046" y="4953672"/>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336" name="Rectangle 335"/>
              <p:cNvSpPr>
                <a:spLocks noChangeAspect="1"/>
              </p:cNvSpPr>
              <p:nvPr/>
            </p:nvSpPr>
            <p:spPr bwMode="auto">
              <a:xfrm>
                <a:off x="5947918" y="4953672"/>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338" name="Rectangle 337"/>
              <p:cNvSpPr>
                <a:spLocks noChangeAspect="1"/>
              </p:cNvSpPr>
              <p:nvPr/>
            </p:nvSpPr>
            <p:spPr bwMode="auto">
              <a:xfrm>
                <a:off x="5947918" y="5072544"/>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339" name="Rectangle 338"/>
              <p:cNvSpPr>
                <a:spLocks noChangeAspect="1"/>
              </p:cNvSpPr>
              <p:nvPr/>
            </p:nvSpPr>
            <p:spPr bwMode="auto">
              <a:xfrm>
                <a:off x="5947918" y="5191416"/>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340" name="Rectangle 339"/>
              <p:cNvSpPr>
                <a:spLocks noChangeAspect="1"/>
              </p:cNvSpPr>
              <p:nvPr/>
            </p:nvSpPr>
            <p:spPr bwMode="auto">
              <a:xfrm>
                <a:off x="5947918" y="5310288"/>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342" name="Rectangle 341"/>
              <p:cNvSpPr>
                <a:spLocks noChangeAspect="1"/>
              </p:cNvSpPr>
              <p:nvPr/>
            </p:nvSpPr>
            <p:spPr bwMode="auto">
              <a:xfrm>
                <a:off x="5947918" y="5429160"/>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343" name="Rectangle 342"/>
              <p:cNvSpPr>
                <a:spLocks noChangeAspect="1"/>
              </p:cNvSpPr>
              <p:nvPr/>
            </p:nvSpPr>
            <p:spPr bwMode="auto">
              <a:xfrm>
                <a:off x="5947918" y="5548032"/>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345" name="Rectangle 344"/>
              <p:cNvSpPr>
                <a:spLocks noChangeAspect="1"/>
              </p:cNvSpPr>
              <p:nvPr/>
            </p:nvSpPr>
            <p:spPr bwMode="auto">
              <a:xfrm>
                <a:off x="5947918" y="5666904"/>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346" name="Rectangle 345"/>
              <p:cNvSpPr>
                <a:spLocks noChangeAspect="1"/>
              </p:cNvSpPr>
              <p:nvPr/>
            </p:nvSpPr>
            <p:spPr bwMode="auto">
              <a:xfrm>
                <a:off x="5947918" y="5785776"/>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348" name="Rectangle 347"/>
              <p:cNvSpPr>
                <a:spLocks noChangeAspect="1"/>
              </p:cNvSpPr>
              <p:nvPr/>
            </p:nvSpPr>
            <p:spPr bwMode="auto">
              <a:xfrm>
                <a:off x="5947918" y="5904648"/>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349" name="Rectangle 348"/>
              <p:cNvSpPr>
                <a:spLocks noChangeAspect="1"/>
              </p:cNvSpPr>
              <p:nvPr/>
            </p:nvSpPr>
            <p:spPr bwMode="auto">
              <a:xfrm>
                <a:off x="5829046" y="6023520"/>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350" name="Rectangle 349"/>
              <p:cNvSpPr>
                <a:spLocks noChangeAspect="1"/>
              </p:cNvSpPr>
              <p:nvPr/>
            </p:nvSpPr>
            <p:spPr bwMode="auto">
              <a:xfrm>
                <a:off x="5947918" y="6023520"/>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352" name="Rectangle 351"/>
              <p:cNvSpPr>
                <a:spLocks noChangeAspect="1"/>
              </p:cNvSpPr>
              <p:nvPr/>
            </p:nvSpPr>
            <p:spPr bwMode="auto">
              <a:xfrm>
                <a:off x="5829046" y="6142392"/>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353" name="Rectangle 352"/>
              <p:cNvSpPr>
                <a:spLocks noChangeAspect="1"/>
              </p:cNvSpPr>
              <p:nvPr/>
            </p:nvSpPr>
            <p:spPr bwMode="auto">
              <a:xfrm>
                <a:off x="5829046" y="6261264"/>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354" name="Rectangle 353"/>
              <p:cNvSpPr>
                <a:spLocks noChangeAspect="1"/>
              </p:cNvSpPr>
              <p:nvPr/>
            </p:nvSpPr>
            <p:spPr bwMode="auto">
              <a:xfrm>
                <a:off x="5829046" y="6380136"/>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grpSp>
        <p:sp>
          <p:nvSpPr>
            <p:cNvPr id="684" name="Rectangle 683"/>
            <p:cNvSpPr>
              <a:spLocks noChangeAspect="1"/>
            </p:cNvSpPr>
            <p:nvPr/>
          </p:nvSpPr>
          <p:spPr bwMode="auto">
            <a:xfrm>
              <a:off x="5713349" y="6380136"/>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685" name="Rectangle 684"/>
            <p:cNvSpPr>
              <a:spLocks noChangeAspect="1"/>
            </p:cNvSpPr>
            <p:nvPr/>
          </p:nvSpPr>
          <p:spPr bwMode="auto">
            <a:xfrm>
              <a:off x="5950077" y="6380136"/>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686" name="Rectangle 685"/>
            <p:cNvSpPr>
              <a:spLocks noChangeAspect="1"/>
            </p:cNvSpPr>
            <p:nvPr/>
          </p:nvSpPr>
          <p:spPr bwMode="auto">
            <a:xfrm>
              <a:off x="5710174" y="6261264"/>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687" name="Rectangle 686"/>
            <p:cNvSpPr>
              <a:spLocks noChangeAspect="1"/>
            </p:cNvSpPr>
            <p:nvPr/>
          </p:nvSpPr>
          <p:spPr bwMode="auto">
            <a:xfrm>
              <a:off x="5710174" y="6142392"/>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688" name="Rectangle 687"/>
            <p:cNvSpPr>
              <a:spLocks noChangeAspect="1"/>
            </p:cNvSpPr>
            <p:nvPr/>
          </p:nvSpPr>
          <p:spPr bwMode="auto">
            <a:xfrm>
              <a:off x="5947918" y="6261264"/>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689" name="Rectangle 688"/>
            <p:cNvSpPr>
              <a:spLocks noChangeAspect="1"/>
            </p:cNvSpPr>
            <p:nvPr/>
          </p:nvSpPr>
          <p:spPr bwMode="auto">
            <a:xfrm>
              <a:off x="5947918" y="6142392"/>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690" name="Rectangle 689"/>
            <p:cNvSpPr>
              <a:spLocks noChangeAspect="1"/>
            </p:cNvSpPr>
            <p:nvPr/>
          </p:nvSpPr>
          <p:spPr bwMode="auto">
            <a:xfrm>
              <a:off x="5710174" y="6023520"/>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691" name="Rectangle 690"/>
            <p:cNvSpPr>
              <a:spLocks noChangeAspect="1"/>
            </p:cNvSpPr>
            <p:nvPr/>
          </p:nvSpPr>
          <p:spPr bwMode="auto">
            <a:xfrm>
              <a:off x="6068949" y="6142392"/>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692" name="Rectangle 691"/>
            <p:cNvSpPr>
              <a:spLocks noChangeAspect="1"/>
            </p:cNvSpPr>
            <p:nvPr/>
          </p:nvSpPr>
          <p:spPr bwMode="auto">
            <a:xfrm>
              <a:off x="5710174" y="5904648"/>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693" name="Rectangle 692"/>
            <p:cNvSpPr>
              <a:spLocks noChangeAspect="1"/>
            </p:cNvSpPr>
            <p:nvPr/>
          </p:nvSpPr>
          <p:spPr bwMode="auto">
            <a:xfrm>
              <a:off x="5829046" y="5904648"/>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694" name="Rectangle 693"/>
            <p:cNvSpPr>
              <a:spLocks noChangeAspect="1"/>
            </p:cNvSpPr>
            <p:nvPr/>
          </p:nvSpPr>
          <p:spPr bwMode="auto">
            <a:xfrm>
              <a:off x="6066790" y="6023520"/>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695" name="Rectangle 694"/>
            <p:cNvSpPr>
              <a:spLocks noChangeAspect="1"/>
            </p:cNvSpPr>
            <p:nvPr/>
          </p:nvSpPr>
          <p:spPr bwMode="auto">
            <a:xfrm>
              <a:off x="6066790" y="5904648"/>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696" name="Rectangle 695"/>
            <p:cNvSpPr>
              <a:spLocks noChangeAspect="1"/>
            </p:cNvSpPr>
            <p:nvPr/>
          </p:nvSpPr>
          <p:spPr bwMode="auto">
            <a:xfrm>
              <a:off x="5829046" y="5785776"/>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697" name="Rectangle 696"/>
            <p:cNvSpPr>
              <a:spLocks noChangeAspect="1"/>
            </p:cNvSpPr>
            <p:nvPr/>
          </p:nvSpPr>
          <p:spPr bwMode="auto">
            <a:xfrm>
              <a:off x="6066790" y="5785776"/>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698" name="Rectangle 697"/>
            <p:cNvSpPr>
              <a:spLocks noChangeAspect="1"/>
            </p:cNvSpPr>
            <p:nvPr/>
          </p:nvSpPr>
          <p:spPr bwMode="auto">
            <a:xfrm>
              <a:off x="5829046" y="5666904"/>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699" name="Rectangle 698"/>
            <p:cNvSpPr>
              <a:spLocks noChangeAspect="1"/>
            </p:cNvSpPr>
            <p:nvPr/>
          </p:nvSpPr>
          <p:spPr bwMode="auto">
            <a:xfrm>
              <a:off x="6066790" y="5666904"/>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700" name="Rectangle 699"/>
            <p:cNvSpPr>
              <a:spLocks noChangeAspect="1"/>
            </p:cNvSpPr>
            <p:nvPr/>
          </p:nvSpPr>
          <p:spPr bwMode="auto">
            <a:xfrm>
              <a:off x="5829046" y="5548032"/>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701" name="Rectangle 700"/>
            <p:cNvSpPr>
              <a:spLocks noChangeAspect="1"/>
            </p:cNvSpPr>
            <p:nvPr/>
          </p:nvSpPr>
          <p:spPr bwMode="auto">
            <a:xfrm>
              <a:off x="6068949" y="5548032"/>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702" name="Rectangle 701"/>
            <p:cNvSpPr>
              <a:spLocks noChangeAspect="1"/>
            </p:cNvSpPr>
            <p:nvPr/>
          </p:nvSpPr>
          <p:spPr bwMode="auto">
            <a:xfrm>
              <a:off x="5832221" y="5429160"/>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703" name="Rectangle 702"/>
            <p:cNvSpPr>
              <a:spLocks noChangeAspect="1"/>
            </p:cNvSpPr>
            <p:nvPr/>
          </p:nvSpPr>
          <p:spPr bwMode="auto">
            <a:xfrm>
              <a:off x="6068949" y="5429160"/>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704" name="Rectangle 703"/>
            <p:cNvSpPr>
              <a:spLocks noChangeAspect="1"/>
            </p:cNvSpPr>
            <p:nvPr/>
          </p:nvSpPr>
          <p:spPr bwMode="auto">
            <a:xfrm>
              <a:off x="5829046" y="5310288"/>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705" name="Rectangle 704"/>
            <p:cNvSpPr>
              <a:spLocks noChangeAspect="1"/>
            </p:cNvSpPr>
            <p:nvPr/>
          </p:nvSpPr>
          <p:spPr bwMode="auto">
            <a:xfrm>
              <a:off x="6066790" y="5310288"/>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706" name="Rectangle 705"/>
            <p:cNvSpPr>
              <a:spLocks noChangeAspect="1"/>
            </p:cNvSpPr>
            <p:nvPr/>
          </p:nvSpPr>
          <p:spPr bwMode="auto">
            <a:xfrm>
              <a:off x="5829046" y="5191416"/>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707" name="Rectangle 706"/>
            <p:cNvSpPr>
              <a:spLocks noChangeAspect="1"/>
            </p:cNvSpPr>
            <p:nvPr/>
          </p:nvSpPr>
          <p:spPr bwMode="auto">
            <a:xfrm>
              <a:off x="6066790" y="5191416"/>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708" name="Rectangle 707"/>
            <p:cNvSpPr>
              <a:spLocks noChangeAspect="1"/>
            </p:cNvSpPr>
            <p:nvPr/>
          </p:nvSpPr>
          <p:spPr bwMode="auto">
            <a:xfrm>
              <a:off x="5832221" y="5072544"/>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709" name="Rectangle 708"/>
            <p:cNvSpPr>
              <a:spLocks noChangeAspect="1"/>
            </p:cNvSpPr>
            <p:nvPr/>
          </p:nvSpPr>
          <p:spPr bwMode="auto">
            <a:xfrm>
              <a:off x="6068949" y="5073970"/>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710" name="Rectangle 709"/>
            <p:cNvSpPr>
              <a:spLocks noChangeAspect="1"/>
            </p:cNvSpPr>
            <p:nvPr/>
          </p:nvSpPr>
          <p:spPr bwMode="auto">
            <a:xfrm>
              <a:off x="5713349" y="5073970"/>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711" name="Rectangle 710"/>
            <p:cNvSpPr>
              <a:spLocks noChangeAspect="1"/>
            </p:cNvSpPr>
            <p:nvPr/>
          </p:nvSpPr>
          <p:spPr bwMode="auto">
            <a:xfrm>
              <a:off x="5713349" y="4953672"/>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712" name="Rectangle 711"/>
            <p:cNvSpPr>
              <a:spLocks noChangeAspect="1"/>
            </p:cNvSpPr>
            <p:nvPr/>
          </p:nvSpPr>
          <p:spPr bwMode="auto">
            <a:xfrm>
              <a:off x="6066790" y="4953672"/>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713" name="Rectangle 712"/>
            <p:cNvSpPr>
              <a:spLocks noChangeAspect="1"/>
            </p:cNvSpPr>
            <p:nvPr/>
          </p:nvSpPr>
          <p:spPr bwMode="auto">
            <a:xfrm>
              <a:off x="5713349" y="4834800"/>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714" name="Rectangle 713"/>
            <p:cNvSpPr>
              <a:spLocks noChangeAspect="1"/>
            </p:cNvSpPr>
            <p:nvPr/>
          </p:nvSpPr>
          <p:spPr bwMode="auto">
            <a:xfrm>
              <a:off x="5947918" y="4834800"/>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715" name="Rectangle 714"/>
            <p:cNvSpPr>
              <a:spLocks noChangeAspect="1"/>
            </p:cNvSpPr>
            <p:nvPr/>
          </p:nvSpPr>
          <p:spPr bwMode="auto">
            <a:xfrm>
              <a:off x="6068949" y="4836226"/>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716" name="Rectangle 715"/>
            <p:cNvSpPr>
              <a:spLocks noChangeAspect="1"/>
            </p:cNvSpPr>
            <p:nvPr/>
          </p:nvSpPr>
          <p:spPr bwMode="auto">
            <a:xfrm>
              <a:off x="5713349" y="4715928"/>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717" name="Rectangle 716"/>
            <p:cNvSpPr>
              <a:spLocks noChangeAspect="1"/>
            </p:cNvSpPr>
            <p:nvPr/>
          </p:nvSpPr>
          <p:spPr bwMode="auto">
            <a:xfrm>
              <a:off x="5947918" y="4715928"/>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718" name="Rectangle 717"/>
            <p:cNvSpPr>
              <a:spLocks noChangeAspect="1"/>
            </p:cNvSpPr>
            <p:nvPr/>
          </p:nvSpPr>
          <p:spPr bwMode="auto">
            <a:xfrm>
              <a:off x="5713349" y="4597056"/>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719" name="Rectangle 718"/>
            <p:cNvSpPr>
              <a:spLocks noChangeAspect="1"/>
            </p:cNvSpPr>
            <p:nvPr/>
          </p:nvSpPr>
          <p:spPr bwMode="auto">
            <a:xfrm>
              <a:off x="5947918" y="4597056"/>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720" name="Rectangle 719"/>
            <p:cNvSpPr>
              <a:spLocks noChangeAspect="1"/>
            </p:cNvSpPr>
            <p:nvPr/>
          </p:nvSpPr>
          <p:spPr bwMode="auto">
            <a:xfrm>
              <a:off x="5591302" y="4597056"/>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721" name="Rectangle 720"/>
            <p:cNvSpPr>
              <a:spLocks noChangeAspect="1"/>
            </p:cNvSpPr>
            <p:nvPr/>
          </p:nvSpPr>
          <p:spPr bwMode="auto">
            <a:xfrm>
              <a:off x="5591302" y="4478184"/>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722" name="Rectangle 721"/>
            <p:cNvSpPr>
              <a:spLocks noChangeAspect="1"/>
            </p:cNvSpPr>
            <p:nvPr/>
          </p:nvSpPr>
          <p:spPr bwMode="auto">
            <a:xfrm>
              <a:off x="5951093" y="4478184"/>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723" name="Rectangle 722"/>
            <p:cNvSpPr>
              <a:spLocks noChangeAspect="1"/>
            </p:cNvSpPr>
            <p:nvPr/>
          </p:nvSpPr>
          <p:spPr bwMode="auto">
            <a:xfrm>
              <a:off x="5591302" y="4358930"/>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724" name="Rectangle 723"/>
            <p:cNvSpPr>
              <a:spLocks noChangeAspect="1"/>
            </p:cNvSpPr>
            <p:nvPr/>
          </p:nvSpPr>
          <p:spPr bwMode="auto">
            <a:xfrm>
              <a:off x="5832221" y="4359312"/>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725" name="Rectangle 724"/>
            <p:cNvSpPr>
              <a:spLocks noChangeAspect="1"/>
            </p:cNvSpPr>
            <p:nvPr/>
          </p:nvSpPr>
          <p:spPr bwMode="auto">
            <a:xfrm>
              <a:off x="5950077" y="4359312"/>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726" name="Rectangle 725"/>
            <p:cNvSpPr>
              <a:spLocks noChangeAspect="1"/>
            </p:cNvSpPr>
            <p:nvPr/>
          </p:nvSpPr>
          <p:spPr bwMode="auto">
            <a:xfrm>
              <a:off x="5591302" y="4240058"/>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727" name="Rectangle 726"/>
            <p:cNvSpPr>
              <a:spLocks noChangeAspect="1"/>
            </p:cNvSpPr>
            <p:nvPr/>
          </p:nvSpPr>
          <p:spPr bwMode="auto">
            <a:xfrm>
              <a:off x="5829046" y="4240058"/>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728" name="Rectangle 727"/>
            <p:cNvSpPr>
              <a:spLocks noChangeAspect="1"/>
            </p:cNvSpPr>
            <p:nvPr/>
          </p:nvSpPr>
          <p:spPr bwMode="auto">
            <a:xfrm>
              <a:off x="5591302" y="4122737"/>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729" name="Rectangle 728"/>
            <p:cNvSpPr>
              <a:spLocks noChangeAspect="1"/>
            </p:cNvSpPr>
            <p:nvPr/>
          </p:nvSpPr>
          <p:spPr bwMode="auto">
            <a:xfrm>
              <a:off x="5947918" y="4122737"/>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730" name="Rectangle 729"/>
            <p:cNvSpPr>
              <a:spLocks noChangeAspect="1"/>
            </p:cNvSpPr>
            <p:nvPr/>
          </p:nvSpPr>
          <p:spPr bwMode="auto">
            <a:xfrm>
              <a:off x="5710174" y="4003089"/>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731" name="Rectangle 730"/>
            <p:cNvSpPr>
              <a:spLocks noChangeAspect="1"/>
            </p:cNvSpPr>
            <p:nvPr/>
          </p:nvSpPr>
          <p:spPr bwMode="auto">
            <a:xfrm>
              <a:off x="6068949" y="4003089"/>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732" name="Rectangle 731"/>
            <p:cNvSpPr>
              <a:spLocks noChangeAspect="1"/>
            </p:cNvSpPr>
            <p:nvPr/>
          </p:nvSpPr>
          <p:spPr bwMode="auto">
            <a:xfrm>
              <a:off x="5710174" y="3883442"/>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733" name="Rectangle 732"/>
            <p:cNvSpPr>
              <a:spLocks noChangeAspect="1"/>
            </p:cNvSpPr>
            <p:nvPr/>
          </p:nvSpPr>
          <p:spPr bwMode="auto">
            <a:xfrm>
              <a:off x="5829046" y="3883442"/>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734" name="Rectangle 733"/>
            <p:cNvSpPr>
              <a:spLocks noChangeAspect="1"/>
            </p:cNvSpPr>
            <p:nvPr/>
          </p:nvSpPr>
          <p:spPr bwMode="auto">
            <a:xfrm>
              <a:off x="5832221" y="3764988"/>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735" name="Rectangle 734"/>
            <p:cNvSpPr>
              <a:spLocks noChangeAspect="1"/>
            </p:cNvSpPr>
            <p:nvPr/>
          </p:nvSpPr>
          <p:spPr bwMode="auto">
            <a:xfrm>
              <a:off x="5950077" y="3764570"/>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736" name="Rectangle 735"/>
            <p:cNvSpPr>
              <a:spLocks noChangeAspect="1"/>
            </p:cNvSpPr>
            <p:nvPr/>
          </p:nvSpPr>
          <p:spPr bwMode="auto">
            <a:xfrm>
              <a:off x="6069965" y="4121186"/>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737" name="Rectangle 736"/>
            <p:cNvSpPr>
              <a:spLocks noChangeAspect="1"/>
            </p:cNvSpPr>
            <p:nvPr/>
          </p:nvSpPr>
          <p:spPr bwMode="auto">
            <a:xfrm>
              <a:off x="6187821" y="4003089"/>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738" name="Rectangle 737"/>
            <p:cNvSpPr>
              <a:spLocks noChangeAspect="1"/>
            </p:cNvSpPr>
            <p:nvPr/>
          </p:nvSpPr>
          <p:spPr bwMode="auto">
            <a:xfrm>
              <a:off x="6306693" y="4003089"/>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739" name="Rectangle 738"/>
            <p:cNvSpPr>
              <a:spLocks noChangeAspect="1"/>
            </p:cNvSpPr>
            <p:nvPr/>
          </p:nvSpPr>
          <p:spPr bwMode="auto">
            <a:xfrm>
              <a:off x="6425565" y="4003089"/>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740" name="Rectangle 739"/>
            <p:cNvSpPr>
              <a:spLocks noChangeAspect="1"/>
            </p:cNvSpPr>
            <p:nvPr/>
          </p:nvSpPr>
          <p:spPr bwMode="auto">
            <a:xfrm>
              <a:off x="6069965" y="3764570"/>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741" name="Rectangle 740"/>
            <p:cNvSpPr>
              <a:spLocks noChangeAspect="1"/>
            </p:cNvSpPr>
            <p:nvPr/>
          </p:nvSpPr>
          <p:spPr bwMode="auto">
            <a:xfrm>
              <a:off x="6185662" y="3764988"/>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742" name="Rectangle 741"/>
            <p:cNvSpPr>
              <a:spLocks noChangeAspect="1"/>
            </p:cNvSpPr>
            <p:nvPr/>
          </p:nvSpPr>
          <p:spPr bwMode="auto">
            <a:xfrm>
              <a:off x="6306693" y="3764988"/>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743" name="Rectangle 742"/>
            <p:cNvSpPr>
              <a:spLocks noChangeAspect="1"/>
            </p:cNvSpPr>
            <p:nvPr/>
          </p:nvSpPr>
          <p:spPr bwMode="auto">
            <a:xfrm>
              <a:off x="6425565" y="3764988"/>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744" name="Rectangle 743"/>
            <p:cNvSpPr>
              <a:spLocks noChangeAspect="1"/>
            </p:cNvSpPr>
            <p:nvPr/>
          </p:nvSpPr>
          <p:spPr bwMode="auto">
            <a:xfrm>
              <a:off x="5591302" y="4003865"/>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grpSp>
      <p:grpSp>
        <p:nvGrpSpPr>
          <p:cNvPr id="7" name="Group 6"/>
          <p:cNvGrpSpPr/>
          <p:nvPr/>
        </p:nvGrpSpPr>
        <p:grpSpPr>
          <a:xfrm>
            <a:off x="5472430" y="2695104"/>
            <a:ext cx="1072007" cy="950976"/>
            <a:chOff x="5472430" y="2695104"/>
            <a:chExt cx="1072007" cy="950976"/>
          </a:xfrm>
        </p:grpSpPr>
        <p:sp>
          <p:nvSpPr>
            <p:cNvPr id="745" name="Rectangle 744"/>
            <p:cNvSpPr>
              <a:spLocks noChangeAspect="1"/>
            </p:cNvSpPr>
            <p:nvPr/>
          </p:nvSpPr>
          <p:spPr bwMode="auto">
            <a:xfrm>
              <a:off x="6425565" y="3527208"/>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746" name="Rectangle 745"/>
            <p:cNvSpPr>
              <a:spLocks noChangeAspect="1"/>
            </p:cNvSpPr>
            <p:nvPr/>
          </p:nvSpPr>
          <p:spPr bwMode="auto">
            <a:xfrm>
              <a:off x="6306693" y="3527208"/>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747" name="Rectangle 746"/>
            <p:cNvSpPr>
              <a:spLocks noChangeAspect="1"/>
            </p:cNvSpPr>
            <p:nvPr/>
          </p:nvSpPr>
          <p:spPr bwMode="auto">
            <a:xfrm>
              <a:off x="6185662" y="3527208"/>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748" name="Rectangle 747"/>
            <p:cNvSpPr>
              <a:spLocks noChangeAspect="1"/>
            </p:cNvSpPr>
            <p:nvPr/>
          </p:nvSpPr>
          <p:spPr bwMode="auto">
            <a:xfrm>
              <a:off x="6069965" y="3527208"/>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749" name="Rectangle 748"/>
            <p:cNvSpPr>
              <a:spLocks noChangeAspect="1"/>
            </p:cNvSpPr>
            <p:nvPr/>
          </p:nvSpPr>
          <p:spPr bwMode="auto">
            <a:xfrm>
              <a:off x="6066790" y="3408336"/>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750" name="Rectangle 749"/>
            <p:cNvSpPr>
              <a:spLocks noChangeAspect="1"/>
            </p:cNvSpPr>
            <p:nvPr/>
          </p:nvSpPr>
          <p:spPr bwMode="auto">
            <a:xfrm>
              <a:off x="6306693" y="3289464"/>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751" name="Rectangle 750"/>
            <p:cNvSpPr>
              <a:spLocks noChangeAspect="1"/>
            </p:cNvSpPr>
            <p:nvPr/>
          </p:nvSpPr>
          <p:spPr bwMode="auto">
            <a:xfrm>
              <a:off x="6425565" y="3289464"/>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752" name="Rectangle 751"/>
            <p:cNvSpPr>
              <a:spLocks noChangeAspect="1"/>
            </p:cNvSpPr>
            <p:nvPr/>
          </p:nvSpPr>
          <p:spPr bwMode="auto">
            <a:xfrm>
              <a:off x="5947918" y="3408336"/>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753" name="Rectangle 752"/>
            <p:cNvSpPr>
              <a:spLocks noChangeAspect="1"/>
            </p:cNvSpPr>
            <p:nvPr/>
          </p:nvSpPr>
          <p:spPr bwMode="auto">
            <a:xfrm>
              <a:off x="5829046" y="3408336"/>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754" name="Rectangle 753"/>
            <p:cNvSpPr>
              <a:spLocks noChangeAspect="1"/>
            </p:cNvSpPr>
            <p:nvPr/>
          </p:nvSpPr>
          <p:spPr bwMode="auto">
            <a:xfrm>
              <a:off x="5710174" y="3408336"/>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755" name="Rectangle 754"/>
            <p:cNvSpPr>
              <a:spLocks noChangeAspect="1"/>
            </p:cNvSpPr>
            <p:nvPr/>
          </p:nvSpPr>
          <p:spPr bwMode="auto">
            <a:xfrm>
              <a:off x="5710174" y="3289464"/>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756" name="Rectangle 755"/>
            <p:cNvSpPr>
              <a:spLocks noChangeAspect="1"/>
            </p:cNvSpPr>
            <p:nvPr/>
          </p:nvSpPr>
          <p:spPr bwMode="auto">
            <a:xfrm>
              <a:off x="5591302" y="3289464"/>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757" name="Rectangle 756"/>
            <p:cNvSpPr>
              <a:spLocks noChangeAspect="1"/>
            </p:cNvSpPr>
            <p:nvPr/>
          </p:nvSpPr>
          <p:spPr bwMode="auto">
            <a:xfrm>
              <a:off x="5591302" y="3170592"/>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758" name="Rectangle 757"/>
            <p:cNvSpPr>
              <a:spLocks noChangeAspect="1"/>
            </p:cNvSpPr>
            <p:nvPr/>
          </p:nvSpPr>
          <p:spPr bwMode="auto">
            <a:xfrm>
              <a:off x="5591302" y="3051720"/>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759" name="Rectangle 758"/>
            <p:cNvSpPr>
              <a:spLocks noChangeAspect="1"/>
            </p:cNvSpPr>
            <p:nvPr/>
          </p:nvSpPr>
          <p:spPr bwMode="auto">
            <a:xfrm>
              <a:off x="5951093" y="3170592"/>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760" name="Rectangle 759"/>
            <p:cNvSpPr>
              <a:spLocks noChangeAspect="1"/>
            </p:cNvSpPr>
            <p:nvPr/>
          </p:nvSpPr>
          <p:spPr bwMode="auto">
            <a:xfrm>
              <a:off x="6069965" y="3170592"/>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761" name="Rectangle 760"/>
            <p:cNvSpPr>
              <a:spLocks noChangeAspect="1"/>
            </p:cNvSpPr>
            <p:nvPr/>
          </p:nvSpPr>
          <p:spPr bwMode="auto">
            <a:xfrm>
              <a:off x="6185662" y="3170592"/>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762" name="Rectangle 761"/>
            <p:cNvSpPr>
              <a:spLocks noChangeAspect="1"/>
            </p:cNvSpPr>
            <p:nvPr/>
          </p:nvSpPr>
          <p:spPr bwMode="auto">
            <a:xfrm>
              <a:off x="6306693" y="3170592"/>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763" name="Rectangle 762"/>
            <p:cNvSpPr>
              <a:spLocks noChangeAspect="1"/>
            </p:cNvSpPr>
            <p:nvPr/>
          </p:nvSpPr>
          <p:spPr bwMode="auto">
            <a:xfrm>
              <a:off x="5832221" y="3051720"/>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764" name="Rectangle 763"/>
            <p:cNvSpPr>
              <a:spLocks noChangeAspect="1"/>
            </p:cNvSpPr>
            <p:nvPr/>
          </p:nvSpPr>
          <p:spPr bwMode="auto">
            <a:xfrm>
              <a:off x="5951093" y="3051720"/>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765" name="Rectangle 764"/>
            <p:cNvSpPr>
              <a:spLocks noChangeAspect="1"/>
            </p:cNvSpPr>
            <p:nvPr/>
          </p:nvSpPr>
          <p:spPr bwMode="auto">
            <a:xfrm>
              <a:off x="5472430" y="3051720"/>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766" name="Rectangle 765"/>
            <p:cNvSpPr>
              <a:spLocks noChangeAspect="1"/>
            </p:cNvSpPr>
            <p:nvPr/>
          </p:nvSpPr>
          <p:spPr bwMode="auto">
            <a:xfrm>
              <a:off x="5472430" y="2932848"/>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767" name="Rectangle 766"/>
            <p:cNvSpPr>
              <a:spLocks noChangeAspect="1"/>
            </p:cNvSpPr>
            <p:nvPr/>
          </p:nvSpPr>
          <p:spPr bwMode="auto">
            <a:xfrm>
              <a:off x="5472430" y="2813976"/>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768" name="Rectangle 767"/>
            <p:cNvSpPr>
              <a:spLocks noChangeAspect="1"/>
            </p:cNvSpPr>
            <p:nvPr/>
          </p:nvSpPr>
          <p:spPr bwMode="auto">
            <a:xfrm>
              <a:off x="5829046" y="2932848"/>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769" name="Rectangle 768"/>
            <p:cNvSpPr>
              <a:spLocks noChangeAspect="1"/>
            </p:cNvSpPr>
            <p:nvPr/>
          </p:nvSpPr>
          <p:spPr bwMode="auto">
            <a:xfrm>
              <a:off x="5710174" y="2813976"/>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770" name="Rectangle 769"/>
            <p:cNvSpPr>
              <a:spLocks noChangeAspect="1"/>
            </p:cNvSpPr>
            <p:nvPr/>
          </p:nvSpPr>
          <p:spPr bwMode="auto">
            <a:xfrm>
              <a:off x="5829046" y="2813976"/>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771" name="Rectangle 770"/>
            <p:cNvSpPr>
              <a:spLocks noChangeAspect="1"/>
            </p:cNvSpPr>
            <p:nvPr/>
          </p:nvSpPr>
          <p:spPr bwMode="auto">
            <a:xfrm>
              <a:off x="5710174" y="2695104"/>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grpSp>
      <p:grpSp>
        <p:nvGrpSpPr>
          <p:cNvPr id="8" name="Group 7"/>
          <p:cNvGrpSpPr/>
          <p:nvPr/>
        </p:nvGrpSpPr>
        <p:grpSpPr>
          <a:xfrm>
            <a:off x="2731897" y="2695104"/>
            <a:ext cx="2740533" cy="832104"/>
            <a:chOff x="2731897" y="2695104"/>
            <a:chExt cx="2740533" cy="832104"/>
          </a:xfrm>
        </p:grpSpPr>
        <p:sp>
          <p:nvSpPr>
            <p:cNvPr id="772" name="Rectangle 771"/>
            <p:cNvSpPr>
              <a:spLocks noChangeAspect="1"/>
            </p:cNvSpPr>
            <p:nvPr/>
          </p:nvSpPr>
          <p:spPr bwMode="auto">
            <a:xfrm>
              <a:off x="5232527" y="2695104"/>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773" name="Rectangle 772"/>
            <p:cNvSpPr>
              <a:spLocks noChangeAspect="1"/>
            </p:cNvSpPr>
            <p:nvPr/>
          </p:nvSpPr>
          <p:spPr bwMode="auto">
            <a:xfrm>
              <a:off x="5232527" y="2813976"/>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774" name="Rectangle 773"/>
            <p:cNvSpPr>
              <a:spLocks noChangeAspect="1"/>
            </p:cNvSpPr>
            <p:nvPr/>
          </p:nvSpPr>
          <p:spPr bwMode="auto">
            <a:xfrm>
              <a:off x="5232527" y="2931996"/>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775" name="Rectangle 774"/>
            <p:cNvSpPr>
              <a:spLocks noChangeAspect="1"/>
            </p:cNvSpPr>
            <p:nvPr/>
          </p:nvSpPr>
          <p:spPr bwMode="auto">
            <a:xfrm>
              <a:off x="5115814" y="3051720"/>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776" name="Rectangle 775"/>
            <p:cNvSpPr>
              <a:spLocks noChangeAspect="1"/>
            </p:cNvSpPr>
            <p:nvPr/>
          </p:nvSpPr>
          <p:spPr bwMode="auto">
            <a:xfrm>
              <a:off x="5113655" y="2931996"/>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777" name="Rectangle 776"/>
            <p:cNvSpPr>
              <a:spLocks noChangeAspect="1"/>
            </p:cNvSpPr>
            <p:nvPr/>
          </p:nvSpPr>
          <p:spPr bwMode="auto">
            <a:xfrm>
              <a:off x="5353558" y="3170592"/>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778" name="Rectangle 777"/>
            <p:cNvSpPr>
              <a:spLocks noChangeAspect="1"/>
            </p:cNvSpPr>
            <p:nvPr/>
          </p:nvSpPr>
          <p:spPr bwMode="auto">
            <a:xfrm>
              <a:off x="4996942" y="3051720"/>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779" name="Rectangle 778"/>
            <p:cNvSpPr>
              <a:spLocks noChangeAspect="1"/>
            </p:cNvSpPr>
            <p:nvPr/>
          </p:nvSpPr>
          <p:spPr bwMode="auto">
            <a:xfrm>
              <a:off x="4994783" y="3170592"/>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780" name="Rectangle 779"/>
            <p:cNvSpPr>
              <a:spLocks noChangeAspect="1"/>
            </p:cNvSpPr>
            <p:nvPr/>
          </p:nvSpPr>
          <p:spPr bwMode="auto">
            <a:xfrm>
              <a:off x="5234686" y="3289464"/>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781" name="Rectangle 780"/>
            <p:cNvSpPr>
              <a:spLocks noChangeAspect="1"/>
            </p:cNvSpPr>
            <p:nvPr/>
          </p:nvSpPr>
          <p:spPr bwMode="auto">
            <a:xfrm>
              <a:off x="5353558" y="3289464"/>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782" name="Rectangle 781"/>
            <p:cNvSpPr>
              <a:spLocks noChangeAspect="1"/>
            </p:cNvSpPr>
            <p:nvPr/>
          </p:nvSpPr>
          <p:spPr bwMode="auto">
            <a:xfrm>
              <a:off x="4875911" y="3170592"/>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783" name="Rectangle 782"/>
            <p:cNvSpPr>
              <a:spLocks noChangeAspect="1"/>
            </p:cNvSpPr>
            <p:nvPr/>
          </p:nvSpPr>
          <p:spPr bwMode="auto">
            <a:xfrm>
              <a:off x="4757039" y="3170592"/>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784" name="Rectangle 783"/>
            <p:cNvSpPr>
              <a:spLocks noChangeAspect="1"/>
            </p:cNvSpPr>
            <p:nvPr/>
          </p:nvSpPr>
          <p:spPr bwMode="auto">
            <a:xfrm>
              <a:off x="4638167" y="3170592"/>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785" name="Rectangle 784"/>
            <p:cNvSpPr>
              <a:spLocks noChangeAspect="1"/>
            </p:cNvSpPr>
            <p:nvPr/>
          </p:nvSpPr>
          <p:spPr bwMode="auto">
            <a:xfrm>
              <a:off x="4519295" y="3170592"/>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786" name="Rectangle 785"/>
            <p:cNvSpPr>
              <a:spLocks noChangeAspect="1"/>
            </p:cNvSpPr>
            <p:nvPr/>
          </p:nvSpPr>
          <p:spPr bwMode="auto">
            <a:xfrm>
              <a:off x="4400423" y="3170592"/>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787" name="Rectangle 786"/>
            <p:cNvSpPr>
              <a:spLocks noChangeAspect="1"/>
            </p:cNvSpPr>
            <p:nvPr/>
          </p:nvSpPr>
          <p:spPr bwMode="auto">
            <a:xfrm>
              <a:off x="4279392" y="3170592"/>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788" name="Rectangle 787"/>
            <p:cNvSpPr>
              <a:spLocks noChangeAspect="1"/>
            </p:cNvSpPr>
            <p:nvPr/>
          </p:nvSpPr>
          <p:spPr bwMode="auto">
            <a:xfrm>
              <a:off x="4160520" y="3170592"/>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789" name="Rectangle 788"/>
            <p:cNvSpPr>
              <a:spLocks noChangeAspect="1"/>
            </p:cNvSpPr>
            <p:nvPr/>
          </p:nvSpPr>
          <p:spPr bwMode="auto">
            <a:xfrm>
              <a:off x="4043299" y="3170592"/>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790" name="Rectangle 789"/>
            <p:cNvSpPr>
              <a:spLocks noChangeAspect="1"/>
            </p:cNvSpPr>
            <p:nvPr/>
          </p:nvSpPr>
          <p:spPr bwMode="auto">
            <a:xfrm>
              <a:off x="3924427" y="3170592"/>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791" name="Rectangle 790"/>
            <p:cNvSpPr>
              <a:spLocks noChangeAspect="1"/>
            </p:cNvSpPr>
            <p:nvPr/>
          </p:nvSpPr>
          <p:spPr bwMode="auto">
            <a:xfrm>
              <a:off x="3805555" y="3170592"/>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792" name="Rectangle 791"/>
            <p:cNvSpPr>
              <a:spLocks noChangeAspect="1"/>
            </p:cNvSpPr>
            <p:nvPr/>
          </p:nvSpPr>
          <p:spPr bwMode="auto">
            <a:xfrm>
              <a:off x="3686683" y="3170592"/>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793" name="Rectangle 792"/>
            <p:cNvSpPr>
              <a:spLocks noChangeAspect="1"/>
            </p:cNvSpPr>
            <p:nvPr/>
          </p:nvSpPr>
          <p:spPr bwMode="auto">
            <a:xfrm>
              <a:off x="3567811" y="3170592"/>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794" name="Rectangle 793"/>
            <p:cNvSpPr>
              <a:spLocks noChangeAspect="1"/>
            </p:cNvSpPr>
            <p:nvPr/>
          </p:nvSpPr>
          <p:spPr bwMode="auto">
            <a:xfrm>
              <a:off x="3446780" y="3170592"/>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795" name="Rectangle 794"/>
            <p:cNvSpPr>
              <a:spLocks noChangeAspect="1"/>
            </p:cNvSpPr>
            <p:nvPr/>
          </p:nvSpPr>
          <p:spPr bwMode="auto">
            <a:xfrm>
              <a:off x="3327908" y="3170592"/>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796" name="Rectangle 795"/>
            <p:cNvSpPr>
              <a:spLocks noChangeAspect="1"/>
            </p:cNvSpPr>
            <p:nvPr/>
          </p:nvSpPr>
          <p:spPr bwMode="auto">
            <a:xfrm>
              <a:off x="5235702" y="3408336"/>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797" name="Rectangle 796"/>
            <p:cNvSpPr>
              <a:spLocks noChangeAspect="1"/>
            </p:cNvSpPr>
            <p:nvPr/>
          </p:nvSpPr>
          <p:spPr bwMode="auto">
            <a:xfrm>
              <a:off x="5116830" y="3408336"/>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798" name="Rectangle 797"/>
            <p:cNvSpPr>
              <a:spLocks noChangeAspect="1"/>
            </p:cNvSpPr>
            <p:nvPr/>
          </p:nvSpPr>
          <p:spPr bwMode="auto">
            <a:xfrm>
              <a:off x="4997958" y="3408336"/>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799" name="Rectangle 798"/>
            <p:cNvSpPr>
              <a:spLocks noChangeAspect="1"/>
            </p:cNvSpPr>
            <p:nvPr/>
          </p:nvSpPr>
          <p:spPr bwMode="auto">
            <a:xfrm>
              <a:off x="4879086" y="3408336"/>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800" name="Rectangle 799"/>
            <p:cNvSpPr>
              <a:spLocks noChangeAspect="1"/>
            </p:cNvSpPr>
            <p:nvPr/>
          </p:nvSpPr>
          <p:spPr bwMode="auto">
            <a:xfrm>
              <a:off x="4760214" y="3408336"/>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801" name="Rectangle 800"/>
            <p:cNvSpPr>
              <a:spLocks noChangeAspect="1"/>
            </p:cNvSpPr>
            <p:nvPr/>
          </p:nvSpPr>
          <p:spPr bwMode="auto">
            <a:xfrm>
              <a:off x="4639183" y="3408336"/>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802" name="Rectangle 801"/>
            <p:cNvSpPr>
              <a:spLocks noChangeAspect="1"/>
            </p:cNvSpPr>
            <p:nvPr/>
          </p:nvSpPr>
          <p:spPr bwMode="auto">
            <a:xfrm>
              <a:off x="4520311" y="3408336"/>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803" name="Rectangle 802"/>
            <p:cNvSpPr>
              <a:spLocks noChangeAspect="1"/>
            </p:cNvSpPr>
            <p:nvPr/>
          </p:nvSpPr>
          <p:spPr bwMode="auto">
            <a:xfrm>
              <a:off x="4398264" y="3408336"/>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804" name="Rectangle 803"/>
            <p:cNvSpPr>
              <a:spLocks noChangeAspect="1"/>
            </p:cNvSpPr>
            <p:nvPr/>
          </p:nvSpPr>
          <p:spPr bwMode="auto">
            <a:xfrm>
              <a:off x="4279392" y="3408336"/>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805" name="Rectangle 804"/>
            <p:cNvSpPr>
              <a:spLocks noChangeAspect="1"/>
            </p:cNvSpPr>
            <p:nvPr/>
          </p:nvSpPr>
          <p:spPr bwMode="auto">
            <a:xfrm>
              <a:off x="4160520" y="3408336"/>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806" name="Rectangle 805"/>
            <p:cNvSpPr>
              <a:spLocks noChangeAspect="1"/>
            </p:cNvSpPr>
            <p:nvPr/>
          </p:nvSpPr>
          <p:spPr bwMode="auto">
            <a:xfrm>
              <a:off x="4041648" y="3408336"/>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807" name="Rectangle 806"/>
            <p:cNvSpPr>
              <a:spLocks noChangeAspect="1"/>
            </p:cNvSpPr>
            <p:nvPr/>
          </p:nvSpPr>
          <p:spPr bwMode="auto">
            <a:xfrm>
              <a:off x="3922776" y="3408336"/>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808" name="Rectangle 807"/>
            <p:cNvSpPr>
              <a:spLocks noChangeAspect="1"/>
            </p:cNvSpPr>
            <p:nvPr/>
          </p:nvSpPr>
          <p:spPr bwMode="auto">
            <a:xfrm>
              <a:off x="3801745" y="3408336"/>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809" name="Rectangle 808"/>
            <p:cNvSpPr>
              <a:spLocks noChangeAspect="1"/>
            </p:cNvSpPr>
            <p:nvPr/>
          </p:nvSpPr>
          <p:spPr bwMode="auto">
            <a:xfrm>
              <a:off x="3682873" y="3408336"/>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810" name="Rectangle 809"/>
            <p:cNvSpPr>
              <a:spLocks noChangeAspect="1"/>
            </p:cNvSpPr>
            <p:nvPr/>
          </p:nvSpPr>
          <p:spPr bwMode="auto">
            <a:xfrm>
              <a:off x="3563874" y="3408336"/>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811" name="Rectangle 810"/>
            <p:cNvSpPr>
              <a:spLocks noChangeAspect="1"/>
            </p:cNvSpPr>
            <p:nvPr/>
          </p:nvSpPr>
          <p:spPr bwMode="auto">
            <a:xfrm>
              <a:off x="3445002" y="3408336"/>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812" name="Rectangle 811"/>
            <p:cNvSpPr>
              <a:spLocks noChangeAspect="1"/>
            </p:cNvSpPr>
            <p:nvPr/>
          </p:nvSpPr>
          <p:spPr bwMode="auto">
            <a:xfrm>
              <a:off x="3326130" y="3408336"/>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813" name="Rectangle 812"/>
            <p:cNvSpPr>
              <a:spLocks noChangeAspect="1"/>
            </p:cNvSpPr>
            <p:nvPr/>
          </p:nvSpPr>
          <p:spPr bwMode="auto">
            <a:xfrm>
              <a:off x="3207258" y="3408336"/>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814" name="Rectangle 813"/>
            <p:cNvSpPr>
              <a:spLocks noChangeAspect="1"/>
            </p:cNvSpPr>
            <p:nvPr/>
          </p:nvSpPr>
          <p:spPr bwMode="auto">
            <a:xfrm>
              <a:off x="3088386" y="3408336"/>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815" name="Rectangle 814"/>
            <p:cNvSpPr>
              <a:spLocks noChangeAspect="1"/>
            </p:cNvSpPr>
            <p:nvPr/>
          </p:nvSpPr>
          <p:spPr bwMode="auto">
            <a:xfrm>
              <a:off x="2967355" y="3408336"/>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816" name="Rectangle 815"/>
            <p:cNvSpPr>
              <a:spLocks noChangeAspect="1"/>
            </p:cNvSpPr>
            <p:nvPr/>
          </p:nvSpPr>
          <p:spPr bwMode="auto">
            <a:xfrm>
              <a:off x="2848483" y="3408336"/>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817" name="Rectangle 816"/>
            <p:cNvSpPr>
              <a:spLocks noChangeAspect="1"/>
            </p:cNvSpPr>
            <p:nvPr/>
          </p:nvSpPr>
          <p:spPr bwMode="auto">
            <a:xfrm>
              <a:off x="2731897" y="3408336"/>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818" name="Rectangle 817"/>
            <p:cNvSpPr>
              <a:spLocks noChangeAspect="1"/>
            </p:cNvSpPr>
            <p:nvPr/>
          </p:nvSpPr>
          <p:spPr bwMode="auto">
            <a:xfrm>
              <a:off x="3207258" y="3170592"/>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819" name="Rectangle 818"/>
            <p:cNvSpPr>
              <a:spLocks noChangeAspect="1"/>
            </p:cNvSpPr>
            <p:nvPr/>
          </p:nvSpPr>
          <p:spPr bwMode="auto">
            <a:xfrm>
              <a:off x="3088386" y="3170592"/>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820" name="Rectangle 819"/>
            <p:cNvSpPr>
              <a:spLocks noChangeAspect="1"/>
            </p:cNvSpPr>
            <p:nvPr/>
          </p:nvSpPr>
          <p:spPr bwMode="auto">
            <a:xfrm>
              <a:off x="2967355" y="3170592"/>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821" name="Rectangle 820"/>
            <p:cNvSpPr>
              <a:spLocks noChangeAspect="1"/>
            </p:cNvSpPr>
            <p:nvPr/>
          </p:nvSpPr>
          <p:spPr bwMode="auto">
            <a:xfrm>
              <a:off x="2848483" y="3170592"/>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822" name="Rectangle 821"/>
            <p:cNvSpPr>
              <a:spLocks noChangeAspect="1"/>
            </p:cNvSpPr>
            <p:nvPr/>
          </p:nvSpPr>
          <p:spPr bwMode="auto">
            <a:xfrm>
              <a:off x="2731897" y="3170592"/>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grpSp>
      <p:sp>
        <p:nvSpPr>
          <p:cNvPr id="823" name="Rectangle 822"/>
          <p:cNvSpPr>
            <a:spLocks noChangeAspect="1"/>
          </p:cNvSpPr>
          <p:nvPr/>
        </p:nvSpPr>
        <p:spPr bwMode="auto">
          <a:xfrm>
            <a:off x="4996942" y="5429160"/>
            <a:ext cx="118872" cy="118872"/>
          </a:xfrm>
          <a:prstGeom prst="rect">
            <a:avLst/>
          </a:prstGeom>
          <a:solidFill>
            <a:schemeClr val="accent5">
              <a:alpha val="7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824" name="Title 1"/>
          <p:cNvSpPr>
            <a:spLocks noGrp="1"/>
          </p:cNvSpPr>
          <p:nvPr>
            <p:ph type="title"/>
          </p:nvPr>
        </p:nvSpPr>
        <p:spPr>
          <a:xfrm>
            <a:off x="0" y="0"/>
            <a:ext cx="9144000" cy="704851"/>
          </a:xfrm>
          <a:solidFill>
            <a:schemeClr val="accent1">
              <a:lumMod val="50000"/>
            </a:schemeClr>
          </a:solidFill>
        </p:spPr>
        <p:txBody>
          <a:bodyPr>
            <a:normAutofit fontScale="90000"/>
          </a:bodyPr>
          <a:lstStyle/>
          <a:p>
            <a:r>
              <a:rPr lang="en-US"/>
              <a:t>Synthesize</a:t>
            </a:r>
            <a:r>
              <a:rPr lang="en-US" smtClean="0"/>
              <a:t>: Proposed Solution</a:t>
            </a:r>
            <a:endParaRPr lang="en-US"/>
          </a:p>
        </p:txBody>
      </p:sp>
      <p:sp>
        <p:nvSpPr>
          <p:cNvPr id="471" name="Content Placeholder 5"/>
          <p:cNvSpPr>
            <a:spLocks noGrp="1"/>
          </p:cNvSpPr>
          <p:nvPr>
            <p:ph idx="1"/>
          </p:nvPr>
        </p:nvSpPr>
        <p:spPr>
          <a:xfrm>
            <a:off x="0" y="704852"/>
            <a:ext cx="9144000" cy="5421312"/>
          </a:xfrm>
        </p:spPr>
        <p:txBody>
          <a:bodyPr/>
          <a:lstStyle/>
          <a:p>
            <a:r>
              <a:rPr lang="en-US"/>
              <a:t>Limit Surface Extraction</a:t>
            </a:r>
          </a:p>
          <a:p>
            <a:pPr lvl="1"/>
            <a:r>
              <a:rPr lang="en-US" smtClean="0"/>
              <a:t>Contour tree method</a:t>
            </a:r>
            <a:endParaRPr lang="en-US"/>
          </a:p>
        </p:txBody>
      </p:sp>
      <p:sp>
        <p:nvSpPr>
          <p:cNvPr id="2" name="Slide Number Placeholder 1"/>
          <p:cNvSpPr>
            <a:spLocks noGrp="1"/>
          </p:cNvSpPr>
          <p:nvPr>
            <p:ph type="sldNum" sz="quarter" idx="12"/>
          </p:nvPr>
        </p:nvSpPr>
        <p:spPr/>
        <p:txBody>
          <a:bodyPr/>
          <a:lstStyle/>
          <a:p>
            <a:fld id="{0C9D9FE6-5D08-3B48-9104-2B1B3E27A71F}" type="slidenum">
              <a:rPr lang="en-US" smtClean="0"/>
              <a:t>41</a:t>
            </a:fld>
            <a:endParaRPr lang="en-US"/>
          </a:p>
        </p:txBody>
      </p:sp>
    </p:spTree>
    <p:extLst>
      <p:ext uri="{BB962C8B-B14F-4D97-AF65-F5344CB8AC3E}">
        <p14:creationId xmlns:p14="http://schemas.microsoft.com/office/powerpoint/2010/main" val="27725087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05"/>
                                        </p:tgtEl>
                                        <p:attrNameLst>
                                          <p:attrName>style.visibility</p:attrName>
                                        </p:attrNameLst>
                                      </p:cBhvr>
                                      <p:to>
                                        <p:strVal val="visible"/>
                                      </p:to>
                                    </p:set>
                                    <p:animEffect transition="in" filter="fade">
                                      <p:cBhvr>
                                        <p:cTn id="15" dur="500"/>
                                        <p:tgtEl>
                                          <p:spTgt spid="305"/>
                                        </p:tgtEl>
                                      </p:cBhvr>
                                    </p:animEffect>
                                  </p:childTnLst>
                                </p:cTn>
                              </p:par>
                              <p:par>
                                <p:cTn id="16" presetID="10" presetClass="entr" presetSubtype="0" fill="hold"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par>
                          <p:cTn id="19" fill="hold">
                            <p:stCondLst>
                              <p:cond delay="1500"/>
                            </p:stCondLst>
                            <p:childTnLst>
                              <p:par>
                                <p:cTn id="20" presetID="10" presetClass="entr" presetSubtype="0" fill="hold" nodeType="after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par>
                                <p:cTn id="23" presetID="10" presetClass="entr" presetSubtype="0" fill="hold" nodeType="withEffect">
                                  <p:stCondLst>
                                    <p:cond delay="0"/>
                                  </p:stCondLst>
                                  <p:childTnLst>
                                    <p:set>
                                      <p:cBhvr>
                                        <p:cTn id="24" dur="1" fill="hold">
                                          <p:stCondLst>
                                            <p:cond delay="0"/>
                                          </p:stCondLst>
                                        </p:cTn>
                                        <p:tgtEl>
                                          <p:spTgt spid="304"/>
                                        </p:tgtEl>
                                        <p:attrNameLst>
                                          <p:attrName>style.visibility</p:attrName>
                                        </p:attrNameLst>
                                      </p:cBhvr>
                                      <p:to>
                                        <p:strVal val="visible"/>
                                      </p:to>
                                    </p:set>
                                    <p:animEffect transition="in" filter="fade">
                                      <p:cBhvr>
                                        <p:cTn id="25" dur="500"/>
                                        <p:tgtEl>
                                          <p:spTgt spid="3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7" name="Title 1"/>
          <p:cNvSpPr>
            <a:spLocks noGrp="1"/>
          </p:cNvSpPr>
          <p:nvPr>
            <p:ph type="title"/>
          </p:nvPr>
        </p:nvSpPr>
        <p:spPr>
          <a:xfrm>
            <a:off x="0" y="0"/>
            <a:ext cx="9144000" cy="704851"/>
          </a:xfrm>
          <a:solidFill>
            <a:schemeClr val="accent1">
              <a:lumMod val="50000"/>
            </a:schemeClr>
          </a:solidFill>
        </p:spPr>
        <p:txBody>
          <a:bodyPr>
            <a:normAutofit fontScale="90000"/>
          </a:bodyPr>
          <a:lstStyle/>
          <a:p>
            <a:r>
              <a:rPr lang="en-US"/>
              <a:t>Synthesize</a:t>
            </a:r>
            <a:r>
              <a:rPr lang="en-US" smtClean="0"/>
              <a:t>: Proposed Solution</a:t>
            </a:r>
            <a:endParaRPr lang="en-US"/>
          </a:p>
        </p:txBody>
      </p:sp>
      <p:grpSp>
        <p:nvGrpSpPr>
          <p:cNvPr id="919" name="Group 918"/>
          <p:cNvGrpSpPr/>
          <p:nvPr/>
        </p:nvGrpSpPr>
        <p:grpSpPr>
          <a:xfrm>
            <a:off x="2491206" y="2503473"/>
            <a:ext cx="4161587" cy="4183080"/>
            <a:chOff x="2491207" y="2501809"/>
            <a:chExt cx="4161587" cy="4183080"/>
          </a:xfrm>
        </p:grpSpPr>
        <p:pic>
          <p:nvPicPr>
            <p:cNvPr id="920" name="Picture 919" descr="figure_1.png"/>
            <p:cNvPicPr>
              <a:picLocks noChangeAspect="1"/>
            </p:cNvPicPr>
            <p:nvPr/>
          </p:nvPicPr>
          <p:blipFill rotWithShape="1">
            <a:blip r:embed="rId3">
              <a:extLst>
                <a:ext uri="{28A0092B-C50C-407E-A947-70E740481C1C}">
                  <a14:useLocalDpi xmlns:a14="http://schemas.microsoft.com/office/drawing/2010/main" val="0"/>
                </a:ext>
              </a:extLst>
            </a:blip>
            <a:srcRect l="7476" t="5787" r="7474" b="6025"/>
            <a:stretch/>
          </p:blipFill>
          <p:spPr>
            <a:xfrm>
              <a:off x="2491207" y="2501809"/>
              <a:ext cx="4161587" cy="4183080"/>
            </a:xfrm>
            <a:prstGeom prst="rect">
              <a:avLst/>
            </a:prstGeom>
          </p:spPr>
        </p:pic>
        <p:sp>
          <p:nvSpPr>
            <p:cNvPr id="921" name="Rectangle 920"/>
            <p:cNvSpPr>
              <a:spLocks noChangeAspect="1"/>
            </p:cNvSpPr>
            <p:nvPr/>
          </p:nvSpPr>
          <p:spPr bwMode="auto">
            <a:xfrm>
              <a:off x="3922776" y="5310288"/>
              <a:ext cx="118872" cy="118872"/>
            </a:xfrm>
            <a:prstGeom prst="rect">
              <a:avLst/>
            </a:prstGeom>
            <a:solidFill>
              <a:schemeClr val="accent5">
                <a:alpha val="7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grpSp>
          <p:nvGrpSpPr>
            <p:cNvPr id="922" name="Group 921"/>
            <p:cNvGrpSpPr/>
            <p:nvPr/>
          </p:nvGrpSpPr>
          <p:grpSpPr>
            <a:xfrm>
              <a:off x="2731897" y="2695104"/>
              <a:ext cx="2859405" cy="713232"/>
              <a:chOff x="2731897" y="2695104"/>
              <a:chExt cx="2859405" cy="713232"/>
            </a:xfrm>
            <a:solidFill>
              <a:schemeClr val="tx2">
                <a:lumMod val="50000"/>
                <a:alpha val="70000"/>
              </a:schemeClr>
            </a:solidFill>
          </p:grpSpPr>
          <p:sp>
            <p:nvSpPr>
              <p:cNvPr id="1348" name="Rectangle 1347"/>
              <p:cNvSpPr>
                <a:spLocks noChangeAspect="1"/>
              </p:cNvSpPr>
              <p:nvPr/>
            </p:nvSpPr>
            <p:spPr bwMode="auto">
              <a:xfrm>
                <a:off x="2731897" y="3289464"/>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349" name="Rectangle 1348"/>
              <p:cNvSpPr>
                <a:spLocks noChangeAspect="1"/>
              </p:cNvSpPr>
              <p:nvPr/>
            </p:nvSpPr>
            <p:spPr bwMode="auto">
              <a:xfrm>
                <a:off x="2850769" y="3289464"/>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350" name="Rectangle 1349"/>
              <p:cNvSpPr>
                <a:spLocks noChangeAspect="1"/>
              </p:cNvSpPr>
              <p:nvPr/>
            </p:nvSpPr>
            <p:spPr bwMode="auto">
              <a:xfrm>
                <a:off x="2969641" y="3289464"/>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351" name="Rectangle 1350"/>
              <p:cNvSpPr>
                <a:spLocks noChangeAspect="1"/>
              </p:cNvSpPr>
              <p:nvPr/>
            </p:nvSpPr>
            <p:spPr bwMode="auto">
              <a:xfrm>
                <a:off x="3088513" y="3289464"/>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352" name="Rectangle 1351"/>
              <p:cNvSpPr>
                <a:spLocks noChangeAspect="1"/>
              </p:cNvSpPr>
              <p:nvPr/>
            </p:nvSpPr>
            <p:spPr bwMode="auto">
              <a:xfrm>
                <a:off x="3209544" y="3289464"/>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353" name="Rectangle 1352"/>
              <p:cNvSpPr>
                <a:spLocks noChangeAspect="1"/>
              </p:cNvSpPr>
              <p:nvPr/>
            </p:nvSpPr>
            <p:spPr bwMode="auto">
              <a:xfrm>
                <a:off x="3328416" y="3289464"/>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354" name="Rectangle 1353"/>
              <p:cNvSpPr>
                <a:spLocks noChangeAspect="1"/>
              </p:cNvSpPr>
              <p:nvPr/>
            </p:nvSpPr>
            <p:spPr bwMode="auto">
              <a:xfrm>
                <a:off x="3447288" y="3289464"/>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355" name="Rectangle 1354"/>
              <p:cNvSpPr>
                <a:spLocks noChangeAspect="1"/>
              </p:cNvSpPr>
              <p:nvPr/>
            </p:nvSpPr>
            <p:spPr bwMode="auto">
              <a:xfrm>
                <a:off x="3685032" y="3289464"/>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356" name="Rectangle 1355"/>
              <p:cNvSpPr>
                <a:spLocks noChangeAspect="1"/>
              </p:cNvSpPr>
              <p:nvPr/>
            </p:nvSpPr>
            <p:spPr bwMode="auto">
              <a:xfrm>
                <a:off x="3803904" y="3289464"/>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357" name="Rectangle 1356"/>
              <p:cNvSpPr>
                <a:spLocks noChangeAspect="1"/>
              </p:cNvSpPr>
              <p:nvPr/>
            </p:nvSpPr>
            <p:spPr bwMode="auto">
              <a:xfrm>
                <a:off x="3922776" y="3289464"/>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358" name="Rectangle 1357"/>
              <p:cNvSpPr>
                <a:spLocks noChangeAspect="1"/>
              </p:cNvSpPr>
              <p:nvPr/>
            </p:nvSpPr>
            <p:spPr bwMode="auto">
              <a:xfrm>
                <a:off x="4041648" y="3289464"/>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359" name="Rectangle 1358"/>
              <p:cNvSpPr>
                <a:spLocks noChangeAspect="1"/>
              </p:cNvSpPr>
              <p:nvPr/>
            </p:nvSpPr>
            <p:spPr bwMode="auto">
              <a:xfrm>
                <a:off x="4162679" y="3289464"/>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360" name="Rectangle 1359"/>
              <p:cNvSpPr>
                <a:spLocks noChangeAspect="1"/>
              </p:cNvSpPr>
              <p:nvPr/>
            </p:nvSpPr>
            <p:spPr bwMode="auto">
              <a:xfrm>
                <a:off x="4281551" y="3289464"/>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361" name="Rectangle 1360"/>
              <p:cNvSpPr>
                <a:spLocks noChangeAspect="1"/>
              </p:cNvSpPr>
              <p:nvPr/>
            </p:nvSpPr>
            <p:spPr bwMode="auto">
              <a:xfrm>
                <a:off x="4400423" y="3289464"/>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362" name="Rectangle 1361"/>
              <p:cNvSpPr>
                <a:spLocks noChangeAspect="1"/>
              </p:cNvSpPr>
              <p:nvPr/>
            </p:nvSpPr>
            <p:spPr bwMode="auto">
              <a:xfrm>
                <a:off x="4519295" y="3289464"/>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363" name="Rectangle 1362"/>
              <p:cNvSpPr>
                <a:spLocks noChangeAspect="1"/>
              </p:cNvSpPr>
              <p:nvPr/>
            </p:nvSpPr>
            <p:spPr bwMode="auto">
              <a:xfrm>
                <a:off x="5353558" y="2695104"/>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364" name="Rectangle 1363"/>
              <p:cNvSpPr>
                <a:spLocks noChangeAspect="1"/>
              </p:cNvSpPr>
              <p:nvPr/>
            </p:nvSpPr>
            <p:spPr bwMode="auto">
              <a:xfrm>
                <a:off x="5472430" y="2695104"/>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365" name="Rectangle 1364"/>
              <p:cNvSpPr>
                <a:spLocks noChangeAspect="1"/>
              </p:cNvSpPr>
              <p:nvPr/>
            </p:nvSpPr>
            <p:spPr bwMode="auto">
              <a:xfrm>
                <a:off x="5353558" y="2813976"/>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366" name="Rectangle 1365"/>
              <p:cNvSpPr>
                <a:spLocks noChangeAspect="1"/>
              </p:cNvSpPr>
              <p:nvPr/>
            </p:nvSpPr>
            <p:spPr bwMode="auto">
              <a:xfrm>
                <a:off x="5234686" y="3051720"/>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367" name="Rectangle 1366"/>
              <p:cNvSpPr>
                <a:spLocks noChangeAspect="1"/>
              </p:cNvSpPr>
              <p:nvPr/>
            </p:nvSpPr>
            <p:spPr bwMode="auto">
              <a:xfrm>
                <a:off x="5353558" y="2932848"/>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368" name="Rectangle 1367"/>
              <p:cNvSpPr>
                <a:spLocks noChangeAspect="1"/>
              </p:cNvSpPr>
              <p:nvPr/>
            </p:nvSpPr>
            <p:spPr bwMode="auto">
              <a:xfrm>
                <a:off x="5353558" y="3051720"/>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369" name="Rectangle 1368"/>
              <p:cNvSpPr>
                <a:spLocks noChangeAspect="1"/>
              </p:cNvSpPr>
              <p:nvPr/>
            </p:nvSpPr>
            <p:spPr bwMode="auto">
              <a:xfrm>
                <a:off x="4638167" y="3289464"/>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370" name="Rectangle 1369"/>
              <p:cNvSpPr>
                <a:spLocks noChangeAspect="1"/>
              </p:cNvSpPr>
              <p:nvPr/>
            </p:nvSpPr>
            <p:spPr bwMode="auto">
              <a:xfrm>
                <a:off x="4757039" y="3289464"/>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371" name="Rectangle 1370"/>
              <p:cNvSpPr>
                <a:spLocks noChangeAspect="1"/>
              </p:cNvSpPr>
              <p:nvPr/>
            </p:nvSpPr>
            <p:spPr bwMode="auto">
              <a:xfrm>
                <a:off x="4875911" y="3289464"/>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372" name="Rectangle 1371"/>
              <p:cNvSpPr>
                <a:spLocks noChangeAspect="1"/>
              </p:cNvSpPr>
              <p:nvPr/>
            </p:nvSpPr>
            <p:spPr bwMode="auto">
              <a:xfrm>
                <a:off x="4994783" y="3289464"/>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373" name="Rectangle 1372"/>
              <p:cNvSpPr>
                <a:spLocks noChangeAspect="1"/>
              </p:cNvSpPr>
              <p:nvPr/>
            </p:nvSpPr>
            <p:spPr bwMode="auto">
              <a:xfrm>
                <a:off x="5115814" y="3170592"/>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374" name="Rectangle 1373"/>
              <p:cNvSpPr>
                <a:spLocks noChangeAspect="1"/>
              </p:cNvSpPr>
              <p:nvPr/>
            </p:nvSpPr>
            <p:spPr bwMode="auto">
              <a:xfrm>
                <a:off x="5234686" y="3170592"/>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375" name="Rectangle 1374"/>
              <p:cNvSpPr>
                <a:spLocks noChangeAspect="1"/>
              </p:cNvSpPr>
              <p:nvPr/>
            </p:nvSpPr>
            <p:spPr bwMode="auto">
              <a:xfrm>
                <a:off x="5115814" y="3289464"/>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grpSp>
        <p:grpSp>
          <p:nvGrpSpPr>
            <p:cNvPr id="923" name="Group 922"/>
            <p:cNvGrpSpPr/>
            <p:nvPr/>
          </p:nvGrpSpPr>
          <p:grpSpPr>
            <a:xfrm>
              <a:off x="5591302" y="2695104"/>
              <a:ext cx="953135" cy="832104"/>
              <a:chOff x="5591302" y="2695104"/>
              <a:chExt cx="953135" cy="832104"/>
            </a:xfrm>
            <a:solidFill>
              <a:schemeClr val="tx2">
                <a:lumMod val="50000"/>
                <a:alpha val="70000"/>
              </a:schemeClr>
            </a:solidFill>
          </p:grpSpPr>
          <p:sp>
            <p:nvSpPr>
              <p:cNvPr id="1335" name="Rectangle 1334"/>
              <p:cNvSpPr>
                <a:spLocks noChangeAspect="1"/>
              </p:cNvSpPr>
              <p:nvPr/>
            </p:nvSpPr>
            <p:spPr bwMode="auto">
              <a:xfrm>
                <a:off x="5591302" y="2695104"/>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336" name="Rectangle 1335"/>
              <p:cNvSpPr>
                <a:spLocks noChangeAspect="1"/>
              </p:cNvSpPr>
              <p:nvPr/>
            </p:nvSpPr>
            <p:spPr bwMode="auto">
              <a:xfrm>
                <a:off x="5591302" y="2813976"/>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337" name="Rectangle 1336"/>
              <p:cNvSpPr>
                <a:spLocks noChangeAspect="1"/>
              </p:cNvSpPr>
              <p:nvPr/>
            </p:nvSpPr>
            <p:spPr bwMode="auto">
              <a:xfrm>
                <a:off x="5591302" y="2932848"/>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338" name="Rectangle 1337"/>
              <p:cNvSpPr>
                <a:spLocks noChangeAspect="1"/>
              </p:cNvSpPr>
              <p:nvPr/>
            </p:nvSpPr>
            <p:spPr bwMode="auto">
              <a:xfrm>
                <a:off x="5710174" y="3051720"/>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339" name="Rectangle 1338"/>
              <p:cNvSpPr>
                <a:spLocks noChangeAspect="1"/>
              </p:cNvSpPr>
              <p:nvPr/>
            </p:nvSpPr>
            <p:spPr bwMode="auto">
              <a:xfrm>
                <a:off x="5710174" y="3170592"/>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340" name="Rectangle 1339"/>
              <p:cNvSpPr>
                <a:spLocks noChangeAspect="1"/>
              </p:cNvSpPr>
              <p:nvPr/>
            </p:nvSpPr>
            <p:spPr bwMode="auto">
              <a:xfrm>
                <a:off x="5829046" y="3170592"/>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341" name="Rectangle 1340"/>
              <p:cNvSpPr>
                <a:spLocks noChangeAspect="1"/>
              </p:cNvSpPr>
              <p:nvPr/>
            </p:nvSpPr>
            <p:spPr bwMode="auto">
              <a:xfrm>
                <a:off x="5829046" y="3289464"/>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342" name="Rectangle 1341"/>
              <p:cNvSpPr>
                <a:spLocks noChangeAspect="1"/>
              </p:cNvSpPr>
              <p:nvPr/>
            </p:nvSpPr>
            <p:spPr bwMode="auto">
              <a:xfrm>
                <a:off x="5947918" y="3289464"/>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343" name="Rectangle 1342"/>
              <p:cNvSpPr>
                <a:spLocks noChangeAspect="1"/>
              </p:cNvSpPr>
              <p:nvPr/>
            </p:nvSpPr>
            <p:spPr bwMode="auto">
              <a:xfrm>
                <a:off x="6068949" y="3289464"/>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344" name="Rectangle 1343"/>
              <p:cNvSpPr>
                <a:spLocks noChangeAspect="1"/>
              </p:cNvSpPr>
              <p:nvPr/>
            </p:nvSpPr>
            <p:spPr bwMode="auto">
              <a:xfrm>
                <a:off x="6187821" y="3289464"/>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345" name="Rectangle 1344"/>
              <p:cNvSpPr>
                <a:spLocks noChangeAspect="1"/>
              </p:cNvSpPr>
              <p:nvPr/>
            </p:nvSpPr>
            <p:spPr bwMode="auto">
              <a:xfrm>
                <a:off x="6187821" y="3408336"/>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346" name="Rectangle 1345"/>
              <p:cNvSpPr>
                <a:spLocks noChangeAspect="1"/>
              </p:cNvSpPr>
              <p:nvPr/>
            </p:nvSpPr>
            <p:spPr bwMode="auto">
              <a:xfrm>
                <a:off x="6306693" y="3408336"/>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347" name="Rectangle 1346"/>
              <p:cNvSpPr>
                <a:spLocks noChangeAspect="1"/>
              </p:cNvSpPr>
              <p:nvPr/>
            </p:nvSpPr>
            <p:spPr bwMode="auto">
              <a:xfrm>
                <a:off x="6425565" y="3408336"/>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grpSp>
        <p:grpSp>
          <p:nvGrpSpPr>
            <p:cNvPr id="924" name="Group 923"/>
            <p:cNvGrpSpPr/>
            <p:nvPr/>
          </p:nvGrpSpPr>
          <p:grpSpPr>
            <a:xfrm>
              <a:off x="3088513" y="5191416"/>
              <a:ext cx="1193038" cy="713232"/>
              <a:chOff x="3088513" y="5191416"/>
              <a:chExt cx="1193038" cy="713232"/>
            </a:xfrm>
          </p:grpSpPr>
          <p:sp>
            <p:nvSpPr>
              <p:cNvPr id="1308" name="Rectangle 1307"/>
              <p:cNvSpPr>
                <a:spLocks noChangeAspect="1"/>
              </p:cNvSpPr>
              <p:nvPr/>
            </p:nvSpPr>
            <p:spPr bwMode="auto">
              <a:xfrm>
                <a:off x="3088513" y="5310288"/>
                <a:ext cx="118872" cy="118872"/>
              </a:xfrm>
              <a:prstGeom prst="rect">
                <a:avLst/>
              </a:prstGeom>
              <a:solidFill>
                <a:schemeClr val="tx2">
                  <a:lumMod val="50000"/>
                  <a:alpha val="7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309" name="Rectangle 1308"/>
              <p:cNvSpPr>
                <a:spLocks noChangeAspect="1"/>
              </p:cNvSpPr>
              <p:nvPr/>
            </p:nvSpPr>
            <p:spPr bwMode="auto">
              <a:xfrm>
                <a:off x="3088513" y="5429160"/>
                <a:ext cx="118872" cy="118872"/>
              </a:xfrm>
              <a:prstGeom prst="rect">
                <a:avLst/>
              </a:prstGeom>
              <a:solidFill>
                <a:schemeClr val="tx2">
                  <a:lumMod val="50000"/>
                  <a:alpha val="7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310" name="Rectangle 1309"/>
              <p:cNvSpPr>
                <a:spLocks noChangeAspect="1"/>
              </p:cNvSpPr>
              <p:nvPr/>
            </p:nvSpPr>
            <p:spPr bwMode="auto">
              <a:xfrm>
                <a:off x="3209544" y="5191416"/>
                <a:ext cx="118872" cy="118872"/>
              </a:xfrm>
              <a:prstGeom prst="rect">
                <a:avLst/>
              </a:prstGeom>
              <a:solidFill>
                <a:schemeClr val="tx2">
                  <a:lumMod val="50000"/>
                  <a:alpha val="7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311" name="Rectangle 1310"/>
              <p:cNvSpPr>
                <a:spLocks noChangeAspect="1"/>
              </p:cNvSpPr>
              <p:nvPr/>
            </p:nvSpPr>
            <p:spPr bwMode="auto">
              <a:xfrm>
                <a:off x="3328416" y="5191416"/>
                <a:ext cx="118872" cy="118872"/>
              </a:xfrm>
              <a:prstGeom prst="rect">
                <a:avLst/>
              </a:prstGeom>
              <a:solidFill>
                <a:schemeClr val="tx2">
                  <a:lumMod val="50000"/>
                  <a:alpha val="7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312" name="Rectangle 1311"/>
              <p:cNvSpPr>
                <a:spLocks noChangeAspect="1"/>
              </p:cNvSpPr>
              <p:nvPr/>
            </p:nvSpPr>
            <p:spPr bwMode="auto">
              <a:xfrm>
                <a:off x="3447288" y="5191416"/>
                <a:ext cx="118872" cy="118872"/>
              </a:xfrm>
              <a:prstGeom prst="rect">
                <a:avLst/>
              </a:prstGeom>
              <a:solidFill>
                <a:schemeClr val="tx2">
                  <a:lumMod val="50000"/>
                  <a:alpha val="7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313" name="Rectangle 1312"/>
              <p:cNvSpPr>
                <a:spLocks noChangeAspect="1"/>
              </p:cNvSpPr>
              <p:nvPr/>
            </p:nvSpPr>
            <p:spPr bwMode="auto">
              <a:xfrm>
                <a:off x="3566160" y="5191416"/>
                <a:ext cx="118872" cy="118872"/>
              </a:xfrm>
              <a:prstGeom prst="rect">
                <a:avLst/>
              </a:prstGeom>
              <a:solidFill>
                <a:schemeClr val="tx2">
                  <a:lumMod val="50000"/>
                  <a:alpha val="7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314" name="Rectangle 1313"/>
              <p:cNvSpPr>
                <a:spLocks noChangeAspect="1"/>
              </p:cNvSpPr>
              <p:nvPr/>
            </p:nvSpPr>
            <p:spPr bwMode="auto">
              <a:xfrm>
                <a:off x="3209544" y="5310288"/>
                <a:ext cx="118872" cy="118872"/>
              </a:xfrm>
              <a:prstGeom prst="rect">
                <a:avLst/>
              </a:prstGeom>
              <a:solidFill>
                <a:schemeClr val="tx2">
                  <a:lumMod val="50000"/>
                  <a:alpha val="7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315" name="Rectangle 1314"/>
              <p:cNvSpPr>
                <a:spLocks noChangeAspect="1"/>
              </p:cNvSpPr>
              <p:nvPr/>
            </p:nvSpPr>
            <p:spPr bwMode="auto">
              <a:xfrm>
                <a:off x="3685032" y="5191416"/>
                <a:ext cx="118872" cy="118872"/>
              </a:xfrm>
              <a:prstGeom prst="rect">
                <a:avLst/>
              </a:prstGeom>
              <a:solidFill>
                <a:schemeClr val="tx2">
                  <a:lumMod val="50000"/>
                  <a:alpha val="7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316" name="Rectangle 1315"/>
              <p:cNvSpPr>
                <a:spLocks noChangeAspect="1"/>
              </p:cNvSpPr>
              <p:nvPr/>
            </p:nvSpPr>
            <p:spPr bwMode="auto">
              <a:xfrm>
                <a:off x="3803904" y="5191416"/>
                <a:ext cx="118872" cy="118872"/>
              </a:xfrm>
              <a:prstGeom prst="rect">
                <a:avLst/>
              </a:prstGeom>
              <a:solidFill>
                <a:schemeClr val="tx2">
                  <a:lumMod val="50000"/>
                  <a:alpha val="7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317" name="Rectangle 1316"/>
              <p:cNvSpPr>
                <a:spLocks noChangeAspect="1"/>
              </p:cNvSpPr>
              <p:nvPr/>
            </p:nvSpPr>
            <p:spPr bwMode="auto">
              <a:xfrm>
                <a:off x="3922776" y="5191416"/>
                <a:ext cx="118872" cy="118872"/>
              </a:xfrm>
              <a:prstGeom prst="rect">
                <a:avLst/>
              </a:prstGeom>
              <a:solidFill>
                <a:schemeClr val="tx2">
                  <a:lumMod val="50000"/>
                  <a:alpha val="7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318" name="Rectangle 1317"/>
              <p:cNvSpPr>
                <a:spLocks noChangeAspect="1"/>
              </p:cNvSpPr>
              <p:nvPr/>
            </p:nvSpPr>
            <p:spPr bwMode="auto">
              <a:xfrm>
                <a:off x="4041648" y="5310288"/>
                <a:ext cx="118872" cy="118872"/>
              </a:xfrm>
              <a:prstGeom prst="rect">
                <a:avLst/>
              </a:prstGeom>
              <a:solidFill>
                <a:schemeClr val="tx2">
                  <a:lumMod val="50000"/>
                  <a:alpha val="7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319" name="Rectangle 1318"/>
              <p:cNvSpPr>
                <a:spLocks noChangeAspect="1"/>
              </p:cNvSpPr>
              <p:nvPr/>
            </p:nvSpPr>
            <p:spPr bwMode="auto">
              <a:xfrm>
                <a:off x="4162679" y="5429160"/>
                <a:ext cx="118872" cy="118872"/>
              </a:xfrm>
              <a:prstGeom prst="rect">
                <a:avLst/>
              </a:prstGeom>
              <a:solidFill>
                <a:schemeClr val="tx2">
                  <a:lumMod val="50000"/>
                  <a:alpha val="7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320" name="Rectangle 1319"/>
              <p:cNvSpPr>
                <a:spLocks noChangeAspect="1"/>
              </p:cNvSpPr>
              <p:nvPr/>
            </p:nvSpPr>
            <p:spPr bwMode="auto">
              <a:xfrm>
                <a:off x="3088513" y="5548032"/>
                <a:ext cx="118872" cy="118872"/>
              </a:xfrm>
              <a:prstGeom prst="rect">
                <a:avLst/>
              </a:prstGeom>
              <a:solidFill>
                <a:schemeClr val="tx2">
                  <a:lumMod val="50000"/>
                  <a:alpha val="7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321" name="Rectangle 1320"/>
              <p:cNvSpPr>
                <a:spLocks noChangeAspect="1"/>
              </p:cNvSpPr>
              <p:nvPr/>
            </p:nvSpPr>
            <p:spPr bwMode="auto">
              <a:xfrm>
                <a:off x="3088513" y="5666904"/>
                <a:ext cx="118872" cy="118872"/>
              </a:xfrm>
              <a:prstGeom prst="rect">
                <a:avLst/>
              </a:prstGeom>
              <a:solidFill>
                <a:schemeClr val="tx2">
                  <a:lumMod val="50000"/>
                  <a:alpha val="7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322" name="Rectangle 1321"/>
              <p:cNvSpPr>
                <a:spLocks noChangeAspect="1"/>
              </p:cNvSpPr>
              <p:nvPr/>
            </p:nvSpPr>
            <p:spPr bwMode="auto">
              <a:xfrm>
                <a:off x="3209544" y="5666904"/>
                <a:ext cx="118872" cy="118872"/>
              </a:xfrm>
              <a:prstGeom prst="rect">
                <a:avLst/>
              </a:prstGeom>
              <a:solidFill>
                <a:schemeClr val="tx2">
                  <a:lumMod val="50000"/>
                  <a:alpha val="7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323" name="Rectangle 1322"/>
              <p:cNvSpPr>
                <a:spLocks noChangeAspect="1"/>
              </p:cNvSpPr>
              <p:nvPr/>
            </p:nvSpPr>
            <p:spPr bwMode="auto">
              <a:xfrm>
                <a:off x="3209544" y="5785776"/>
                <a:ext cx="118872" cy="118872"/>
              </a:xfrm>
              <a:prstGeom prst="rect">
                <a:avLst/>
              </a:prstGeom>
              <a:solidFill>
                <a:schemeClr val="tx2">
                  <a:lumMod val="50000"/>
                  <a:alpha val="7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324" name="Rectangle 1323"/>
              <p:cNvSpPr>
                <a:spLocks noChangeAspect="1"/>
              </p:cNvSpPr>
              <p:nvPr/>
            </p:nvSpPr>
            <p:spPr bwMode="auto">
              <a:xfrm>
                <a:off x="3328416" y="5785776"/>
                <a:ext cx="118872" cy="118872"/>
              </a:xfrm>
              <a:prstGeom prst="rect">
                <a:avLst/>
              </a:prstGeom>
              <a:solidFill>
                <a:schemeClr val="tx2">
                  <a:lumMod val="50000"/>
                  <a:alpha val="7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325" name="Rectangle 1324"/>
              <p:cNvSpPr>
                <a:spLocks noChangeAspect="1"/>
              </p:cNvSpPr>
              <p:nvPr/>
            </p:nvSpPr>
            <p:spPr bwMode="auto">
              <a:xfrm>
                <a:off x="3447288" y="5785776"/>
                <a:ext cx="118872" cy="118872"/>
              </a:xfrm>
              <a:prstGeom prst="rect">
                <a:avLst/>
              </a:prstGeom>
              <a:solidFill>
                <a:schemeClr val="tx2">
                  <a:lumMod val="50000"/>
                  <a:alpha val="7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326" name="Rectangle 1325"/>
              <p:cNvSpPr>
                <a:spLocks noChangeAspect="1"/>
              </p:cNvSpPr>
              <p:nvPr/>
            </p:nvSpPr>
            <p:spPr bwMode="auto">
              <a:xfrm>
                <a:off x="3566160" y="5785776"/>
                <a:ext cx="118872" cy="118872"/>
              </a:xfrm>
              <a:prstGeom prst="rect">
                <a:avLst/>
              </a:prstGeom>
              <a:solidFill>
                <a:schemeClr val="tx2">
                  <a:lumMod val="50000"/>
                  <a:alpha val="7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327" name="Rectangle 1326"/>
              <p:cNvSpPr>
                <a:spLocks noChangeAspect="1"/>
              </p:cNvSpPr>
              <p:nvPr/>
            </p:nvSpPr>
            <p:spPr bwMode="auto">
              <a:xfrm>
                <a:off x="4041648" y="5666904"/>
                <a:ext cx="118872" cy="118872"/>
              </a:xfrm>
              <a:prstGeom prst="rect">
                <a:avLst/>
              </a:prstGeom>
              <a:solidFill>
                <a:schemeClr val="tx2">
                  <a:lumMod val="50000"/>
                  <a:alpha val="7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328" name="Rectangle 1327"/>
              <p:cNvSpPr>
                <a:spLocks noChangeAspect="1"/>
              </p:cNvSpPr>
              <p:nvPr/>
            </p:nvSpPr>
            <p:spPr bwMode="auto">
              <a:xfrm>
                <a:off x="3685032" y="5785776"/>
                <a:ext cx="118872" cy="118872"/>
              </a:xfrm>
              <a:prstGeom prst="rect">
                <a:avLst/>
              </a:prstGeom>
              <a:solidFill>
                <a:schemeClr val="tx2">
                  <a:lumMod val="50000"/>
                  <a:alpha val="7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329" name="Rectangle 1328"/>
              <p:cNvSpPr>
                <a:spLocks noChangeAspect="1"/>
              </p:cNvSpPr>
              <p:nvPr/>
            </p:nvSpPr>
            <p:spPr bwMode="auto">
              <a:xfrm>
                <a:off x="3803904" y="5785776"/>
                <a:ext cx="118872" cy="118872"/>
              </a:xfrm>
              <a:prstGeom prst="rect">
                <a:avLst/>
              </a:prstGeom>
              <a:solidFill>
                <a:schemeClr val="tx2">
                  <a:lumMod val="50000"/>
                  <a:alpha val="7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330" name="Rectangle 1329"/>
              <p:cNvSpPr>
                <a:spLocks noChangeAspect="1"/>
              </p:cNvSpPr>
              <p:nvPr/>
            </p:nvSpPr>
            <p:spPr bwMode="auto">
              <a:xfrm>
                <a:off x="3922776" y="5785776"/>
                <a:ext cx="118872" cy="118872"/>
              </a:xfrm>
              <a:prstGeom prst="rect">
                <a:avLst/>
              </a:prstGeom>
              <a:solidFill>
                <a:schemeClr val="tx2">
                  <a:lumMod val="50000"/>
                  <a:alpha val="7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331" name="Rectangle 1330"/>
              <p:cNvSpPr>
                <a:spLocks noChangeAspect="1"/>
              </p:cNvSpPr>
              <p:nvPr/>
            </p:nvSpPr>
            <p:spPr bwMode="auto">
              <a:xfrm>
                <a:off x="4041648" y="5785776"/>
                <a:ext cx="118872" cy="118872"/>
              </a:xfrm>
              <a:prstGeom prst="rect">
                <a:avLst/>
              </a:prstGeom>
              <a:solidFill>
                <a:schemeClr val="tx2">
                  <a:lumMod val="50000"/>
                  <a:alpha val="7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332" name="Rectangle 1331"/>
              <p:cNvSpPr>
                <a:spLocks noChangeAspect="1"/>
              </p:cNvSpPr>
              <p:nvPr/>
            </p:nvSpPr>
            <p:spPr bwMode="auto">
              <a:xfrm>
                <a:off x="4162679" y="5548032"/>
                <a:ext cx="118872" cy="118872"/>
              </a:xfrm>
              <a:prstGeom prst="rect">
                <a:avLst/>
              </a:prstGeom>
              <a:solidFill>
                <a:schemeClr val="tx2">
                  <a:lumMod val="50000"/>
                  <a:alpha val="7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333" name="Rectangle 1332"/>
              <p:cNvSpPr>
                <a:spLocks noChangeAspect="1"/>
              </p:cNvSpPr>
              <p:nvPr/>
            </p:nvSpPr>
            <p:spPr bwMode="auto">
              <a:xfrm>
                <a:off x="4162679" y="5666904"/>
                <a:ext cx="118872" cy="118872"/>
              </a:xfrm>
              <a:prstGeom prst="rect">
                <a:avLst/>
              </a:prstGeom>
              <a:solidFill>
                <a:schemeClr val="tx2">
                  <a:lumMod val="50000"/>
                  <a:alpha val="7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334" name="Rectangle 1333"/>
              <p:cNvSpPr>
                <a:spLocks noChangeAspect="1"/>
              </p:cNvSpPr>
              <p:nvPr/>
            </p:nvSpPr>
            <p:spPr bwMode="auto">
              <a:xfrm>
                <a:off x="4043807" y="5429160"/>
                <a:ext cx="118872" cy="118872"/>
              </a:xfrm>
              <a:prstGeom prst="rect">
                <a:avLst/>
              </a:prstGeom>
              <a:solidFill>
                <a:schemeClr val="tx2">
                  <a:lumMod val="50000"/>
                  <a:alpha val="7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grpSp>
        <p:sp>
          <p:nvSpPr>
            <p:cNvPr id="925" name="Rectangle 924"/>
            <p:cNvSpPr>
              <a:spLocks noChangeAspect="1"/>
            </p:cNvSpPr>
            <p:nvPr/>
          </p:nvSpPr>
          <p:spPr bwMode="auto">
            <a:xfrm>
              <a:off x="5713349" y="4121186"/>
              <a:ext cx="118872" cy="118872"/>
            </a:xfrm>
            <a:prstGeom prst="rect">
              <a:avLst/>
            </a:prstGeom>
            <a:solidFill>
              <a:schemeClr val="accent5">
                <a:alpha val="7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926" name="Rectangle 925"/>
            <p:cNvSpPr>
              <a:spLocks noChangeAspect="1"/>
            </p:cNvSpPr>
            <p:nvPr/>
          </p:nvSpPr>
          <p:spPr bwMode="auto">
            <a:xfrm>
              <a:off x="3566160" y="3289464"/>
              <a:ext cx="118872" cy="118872"/>
            </a:xfrm>
            <a:prstGeom prst="rect">
              <a:avLst/>
            </a:prstGeom>
            <a:solidFill>
              <a:schemeClr val="accent5">
                <a:alpha val="7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927" name="Rectangle 926"/>
            <p:cNvSpPr>
              <a:spLocks noChangeAspect="1"/>
            </p:cNvSpPr>
            <p:nvPr/>
          </p:nvSpPr>
          <p:spPr bwMode="auto">
            <a:xfrm>
              <a:off x="5713349" y="2932848"/>
              <a:ext cx="118872" cy="118872"/>
            </a:xfrm>
            <a:prstGeom prst="rect">
              <a:avLst/>
            </a:prstGeom>
            <a:solidFill>
              <a:schemeClr val="accent5">
                <a:alpha val="7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grpSp>
          <p:nvGrpSpPr>
            <p:cNvPr id="928" name="Group 927"/>
            <p:cNvGrpSpPr/>
            <p:nvPr/>
          </p:nvGrpSpPr>
          <p:grpSpPr>
            <a:xfrm>
              <a:off x="2969641" y="5072544"/>
              <a:ext cx="1430782" cy="950976"/>
              <a:chOff x="2969641" y="5072544"/>
              <a:chExt cx="1430782" cy="950976"/>
            </a:xfrm>
          </p:grpSpPr>
          <p:sp>
            <p:nvSpPr>
              <p:cNvPr id="1253" name="Rectangle 1252"/>
              <p:cNvSpPr>
                <a:spLocks noChangeAspect="1"/>
              </p:cNvSpPr>
              <p:nvPr/>
            </p:nvSpPr>
            <p:spPr bwMode="auto">
              <a:xfrm>
                <a:off x="3803904" y="5429160"/>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254" name="Rectangle 1253"/>
              <p:cNvSpPr>
                <a:spLocks noChangeAspect="1"/>
              </p:cNvSpPr>
              <p:nvPr/>
            </p:nvSpPr>
            <p:spPr bwMode="auto">
              <a:xfrm>
                <a:off x="3922776" y="5429160"/>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255" name="Rectangle 1254"/>
              <p:cNvSpPr>
                <a:spLocks noChangeAspect="1"/>
              </p:cNvSpPr>
              <p:nvPr/>
            </p:nvSpPr>
            <p:spPr bwMode="auto">
              <a:xfrm>
                <a:off x="3805555" y="5310288"/>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256" name="Rectangle 1255"/>
              <p:cNvSpPr>
                <a:spLocks noChangeAspect="1"/>
              </p:cNvSpPr>
              <p:nvPr/>
            </p:nvSpPr>
            <p:spPr bwMode="auto">
              <a:xfrm>
                <a:off x="4041648" y="5191416"/>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257" name="Rectangle 1256"/>
              <p:cNvSpPr>
                <a:spLocks noChangeAspect="1"/>
              </p:cNvSpPr>
              <p:nvPr/>
            </p:nvSpPr>
            <p:spPr bwMode="auto">
              <a:xfrm>
                <a:off x="4160520" y="5310288"/>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258" name="Rectangle 1257"/>
              <p:cNvSpPr>
                <a:spLocks noChangeAspect="1"/>
              </p:cNvSpPr>
              <p:nvPr/>
            </p:nvSpPr>
            <p:spPr bwMode="auto">
              <a:xfrm>
                <a:off x="4162679" y="5191416"/>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259" name="Rectangle 1258"/>
              <p:cNvSpPr>
                <a:spLocks noChangeAspect="1"/>
              </p:cNvSpPr>
              <p:nvPr/>
            </p:nvSpPr>
            <p:spPr bwMode="auto">
              <a:xfrm>
                <a:off x="3685032" y="5310288"/>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260" name="Rectangle 1259"/>
              <p:cNvSpPr>
                <a:spLocks noChangeAspect="1"/>
              </p:cNvSpPr>
              <p:nvPr/>
            </p:nvSpPr>
            <p:spPr bwMode="auto">
              <a:xfrm>
                <a:off x="3566160" y="5310288"/>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261" name="Rectangle 1260"/>
              <p:cNvSpPr>
                <a:spLocks noChangeAspect="1"/>
              </p:cNvSpPr>
              <p:nvPr/>
            </p:nvSpPr>
            <p:spPr bwMode="auto">
              <a:xfrm>
                <a:off x="3447288" y="5310288"/>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262" name="Rectangle 1261"/>
              <p:cNvSpPr>
                <a:spLocks noChangeAspect="1"/>
              </p:cNvSpPr>
              <p:nvPr/>
            </p:nvSpPr>
            <p:spPr bwMode="auto">
              <a:xfrm>
                <a:off x="3328416" y="5310288"/>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263" name="Rectangle 1262"/>
              <p:cNvSpPr>
                <a:spLocks noChangeAspect="1"/>
              </p:cNvSpPr>
              <p:nvPr/>
            </p:nvSpPr>
            <p:spPr bwMode="auto">
              <a:xfrm>
                <a:off x="3209544" y="5429160"/>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264" name="Rectangle 1263"/>
              <p:cNvSpPr>
                <a:spLocks noChangeAspect="1"/>
              </p:cNvSpPr>
              <p:nvPr/>
            </p:nvSpPr>
            <p:spPr bwMode="auto">
              <a:xfrm>
                <a:off x="3328416" y="5429160"/>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265" name="Rectangle 1264"/>
              <p:cNvSpPr>
                <a:spLocks noChangeAspect="1"/>
              </p:cNvSpPr>
              <p:nvPr/>
            </p:nvSpPr>
            <p:spPr bwMode="auto">
              <a:xfrm>
                <a:off x="3209544" y="5548032"/>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266" name="Rectangle 1265"/>
              <p:cNvSpPr>
                <a:spLocks noChangeAspect="1"/>
              </p:cNvSpPr>
              <p:nvPr/>
            </p:nvSpPr>
            <p:spPr bwMode="auto">
              <a:xfrm>
                <a:off x="3328416" y="5548032"/>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267" name="Rectangle 1266"/>
              <p:cNvSpPr>
                <a:spLocks noChangeAspect="1"/>
              </p:cNvSpPr>
              <p:nvPr/>
            </p:nvSpPr>
            <p:spPr bwMode="auto">
              <a:xfrm>
                <a:off x="3328416" y="5666904"/>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268" name="Rectangle 1267"/>
              <p:cNvSpPr>
                <a:spLocks noChangeAspect="1"/>
              </p:cNvSpPr>
              <p:nvPr/>
            </p:nvSpPr>
            <p:spPr bwMode="auto">
              <a:xfrm>
                <a:off x="3447288" y="5666904"/>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269" name="Rectangle 1268"/>
              <p:cNvSpPr>
                <a:spLocks noChangeAspect="1"/>
              </p:cNvSpPr>
              <p:nvPr/>
            </p:nvSpPr>
            <p:spPr bwMode="auto">
              <a:xfrm>
                <a:off x="3566160" y="5666904"/>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270" name="Rectangle 1269"/>
              <p:cNvSpPr>
                <a:spLocks noChangeAspect="1"/>
              </p:cNvSpPr>
              <p:nvPr/>
            </p:nvSpPr>
            <p:spPr bwMode="auto">
              <a:xfrm>
                <a:off x="3686683" y="5666904"/>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271" name="Rectangle 1270"/>
              <p:cNvSpPr>
                <a:spLocks noChangeAspect="1"/>
              </p:cNvSpPr>
              <p:nvPr/>
            </p:nvSpPr>
            <p:spPr bwMode="auto">
              <a:xfrm>
                <a:off x="3803904" y="5666904"/>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272" name="Rectangle 1271"/>
              <p:cNvSpPr>
                <a:spLocks noChangeAspect="1"/>
              </p:cNvSpPr>
              <p:nvPr/>
            </p:nvSpPr>
            <p:spPr bwMode="auto">
              <a:xfrm>
                <a:off x="3924427" y="5666904"/>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273" name="Rectangle 1272"/>
              <p:cNvSpPr>
                <a:spLocks noChangeAspect="1"/>
              </p:cNvSpPr>
              <p:nvPr/>
            </p:nvSpPr>
            <p:spPr bwMode="auto">
              <a:xfrm>
                <a:off x="3924935" y="5548032"/>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274" name="Rectangle 1273"/>
              <p:cNvSpPr>
                <a:spLocks noChangeAspect="1"/>
              </p:cNvSpPr>
              <p:nvPr/>
            </p:nvSpPr>
            <p:spPr bwMode="auto">
              <a:xfrm>
                <a:off x="4043807" y="5548032"/>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275" name="Rectangle 1274"/>
              <p:cNvSpPr>
                <a:spLocks noChangeAspect="1"/>
              </p:cNvSpPr>
              <p:nvPr/>
            </p:nvSpPr>
            <p:spPr bwMode="auto">
              <a:xfrm>
                <a:off x="3924935" y="5072544"/>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276" name="Rectangle 1275"/>
              <p:cNvSpPr>
                <a:spLocks noChangeAspect="1"/>
              </p:cNvSpPr>
              <p:nvPr/>
            </p:nvSpPr>
            <p:spPr bwMode="auto">
              <a:xfrm>
                <a:off x="4041648" y="5072544"/>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277" name="Rectangle 1276"/>
              <p:cNvSpPr>
                <a:spLocks noChangeAspect="1"/>
              </p:cNvSpPr>
              <p:nvPr/>
            </p:nvSpPr>
            <p:spPr bwMode="auto">
              <a:xfrm>
                <a:off x="3806063" y="5072544"/>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278" name="Rectangle 1277"/>
              <p:cNvSpPr>
                <a:spLocks noChangeAspect="1"/>
              </p:cNvSpPr>
              <p:nvPr/>
            </p:nvSpPr>
            <p:spPr bwMode="auto">
              <a:xfrm>
                <a:off x="3687191" y="5072544"/>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279" name="Rectangle 1278"/>
              <p:cNvSpPr>
                <a:spLocks noChangeAspect="1"/>
              </p:cNvSpPr>
              <p:nvPr/>
            </p:nvSpPr>
            <p:spPr bwMode="auto">
              <a:xfrm>
                <a:off x="3566160" y="5073970"/>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280" name="Rectangle 1279"/>
              <p:cNvSpPr>
                <a:spLocks noChangeAspect="1"/>
              </p:cNvSpPr>
              <p:nvPr/>
            </p:nvSpPr>
            <p:spPr bwMode="auto">
              <a:xfrm>
                <a:off x="3447288" y="5073970"/>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281" name="Rectangle 1280"/>
              <p:cNvSpPr>
                <a:spLocks noChangeAspect="1"/>
              </p:cNvSpPr>
              <p:nvPr/>
            </p:nvSpPr>
            <p:spPr bwMode="auto">
              <a:xfrm>
                <a:off x="3328416" y="5073970"/>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282" name="Rectangle 1281"/>
              <p:cNvSpPr>
                <a:spLocks noChangeAspect="1"/>
              </p:cNvSpPr>
              <p:nvPr/>
            </p:nvSpPr>
            <p:spPr bwMode="auto">
              <a:xfrm>
                <a:off x="3209544" y="5072544"/>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283" name="Rectangle 1282"/>
              <p:cNvSpPr>
                <a:spLocks noChangeAspect="1"/>
              </p:cNvSpPr>
              <p:nvPr/>
            </p:nvSpPr>
            <p:spPr bwMode="auto">
              <a:xfrm>
                <a:off x="3088513" y="5191416"/>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284" name="Rectangle 1283"/>
              <p:cNvSpPr>
                <a:spLocks noChangeAspect="1"/>
              </p:cNvSpPr>
              <p:nvPr/>
            </p:nvSpPr>
            <p:spPr bwMode="auto">
              <a:xfrm>
                <a:off x="3088513" y="5073970"/>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285" name="Rectangle 1284"/>
              <p:cNvSpPr>
                <a:spLocks noChangeAspect="1"/>
              </p:cNvSpPr>
              <p:nvPr/>
            </p:nvSpPr>
            <p:spPr bwMode="auto">
              <a:xfrm>
                <a:off x="2969641" y="5310288"/>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286" name="Rectangle 1285"/>
              <p:cNvSpPr>
                <a:spLocks noChangeAspect="1"/>
              </p:cNvSpPr>
              <p:nvPr/>
            </p:nvSpPr>
            <p:spPr bwMode="auto">
              <a:xfrm>
                <a:off x="2969641" y="5191416"/>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287" name="Rectangle 1286"/>
              <p:cNvSpPr>
                <a:spLocks noChangeAspect="1"/>
              </p:cNvSpPr>
              <p:nvPr/>
            </p:nvSpPr>
            <p:spPr bwMode="auto">
              <a:xfrm>
                <a:off x="2969641" y="5429160"/>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288" name="Rectangle 1287"/>
              <p:cNvSpPr>
                <a:spLocks noChangeAspect="1"/>
              </p:cNvSpPr>
              <p:nvPr/>
            </p:nvSpPr>
            <p:spPr bwMode="auto">
              <a:xfrm>
                <a:off x="2969641" y="5548032"/>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289" name="Rectangle 1288"/>
              <p:cNvSpPr>
                <a:spLocks noChangeAspect="1"/>
              </p:cNvSpPr>
              <p:nvPr/>
            </p:nvSpPr>
            <p:spPr bwMode="auto">
              <a:xfrm>
                <a:off x="2969641" y="5666904"/>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290" name="Rectangle 1289"/>
              <p:cNvSpPr>
                <a:spLocks noChangeAspect="1"/>
              </p:cNvSpPr>
              <p:nvPr/>
            </p:nvSpPr>
            <p:spPr bwMode="auto">
              <a:xfrm>
                <a:off x="2969641" y="5785776"/>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291" name="Rectangle 1290"/>
              <p:cNvSpPr>
                <a:spLocks noChangeAspect="1"/>
              </p:cNvSpPr>
              <p:nvPr/>
            </p:nvSpPr>
            <p:spPr bwMode="auto">
              <a:xfrm>
                <a:off x="3088513" y="5785776"/>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292" name="Rectangle 1291"/>
              <p:cNvSpPr>
                <a:spLocks noChangeAspect="1"/>
              </p:cNvSpPr>
              <p:nvPr/>
            </p:nvSpPr>
            <p:spPr bwMode="auto">
              <a:xfrm>
                <a:off x="3207385" y="5904648"/>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293" name="Rectangle 1292"/>
              <p:cNvSpPr>
                <a:spLocks noChangeAspect="1"/>
              </p:cNvSpPr>
              <p:nvPr/>
            </p:nvSpPr>
            <p:spPr bwMode="auto">
              <a:xfrm>
                <a:off x="3088513" y="5904648"/>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294" name="Rectangle 1293"/>
              <p:cNvSpPr>
                <a:spLocks noChangeAspect="1"/>
              </p:cNvSpPr>
              <p:nvPr/>
            </p:nvSpPr>
            <p:spPr bwMode="auto">
              <a:xfrm>
                <a:off x="3328416" y="5904648"/>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295" name="Rectangle 1294"/>
              <p:cNvSpPr>
                <a:spLocks noChangeAspect="1"/>
              </p:cNvSpPr>
              <p:nvPr/>
            </p:nvSpPr>
            <p:spPr bwMode="auto">
              <a:xfrm>
                <a:off x="3447288" y="5904648"/>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296" name="Rectangle 1295"/>
              <p:cNvSpPr>
                <a:spLocks noChangeAspect="1"/>
              </p:cNvSpPr>
              <p:nvPr/>
            </p:nvSpPr>
            <p:spPr bwMode="auto">
              <a:xfrm>
                <a:off x="3568319" y="5904648"/>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297" name="Rectangle 1296"/>
              <p:cNvSpPr>
                <a:spLocks noChangeAspect="1"/>
              </p:cNvSpPr>
              <p:nvPr/>
            </p:nvSpPr>
            <p:spPr bwMode="auto">
              <a:xfrm>
                <a:off x="3692035" y="5904648"/>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298" name="Rectangle 1297"/>
              <p:cNvSpPr>
                <a:spLocks noChangeAspect="1"/>
              </p:cNvSpPr>
              <p:nvPr/>
            </p:nvSpPr>
            <p:spPr bwMode="auto">
              <a:xfrm>
                <a:off x="3805555" y="5904648"/>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299" name="Rectangle 1298"/>
              <p:cNvSpPr>
                <a:spLocks noChangeAspect="1"/>
              </p:cNvSpPr>
              <p:nvPr/>
            </p:nvSpPr>
            <p:spPr bwMode="auto">
              <a:xfrm>
                <a:off x="3922776" y="5904648"/>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300" name="Rectangle 1299"/>
              <p:cNvSpPr>
                <a:spLocks noChangeAspect="1"/>
              </p:cNvSpPr>
              <p:nvPr/>
            </p:nvSpPr>
            <p:spPr bwMode="auto">
              <a:xfrm>
                <a:off x="4041648" y="5904648"/>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301" name="Rectangle 1300"/>
              <p:cNvSpPr>
                <a:spLocks noChangeAspect="1"/>
              </p:cNvSpPr>
              <p:nvPr/>
            </p:nvSpPr>
            <p:spPr bwMode="auto">
              <a:xfrm>
                <a:off x="4162679" y="5904648"/>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302" name="Rectangle 1301"/>
              <p:cNvSpPr>
                <a:spLocks noChangeAspect="1"/>
              </p:cNvSpPr>
              <p:nvPr/>
            </p:nvSpPr>
            <p:spPr bwMode="auto">
              <a:xfrm>
                <a:off x="4162679" y="5785776"/>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303" name="Rectangle 1302"/>
              <p:cNvSpPr>
                <a:spLocks noChangeAspect="1"/>
              </p:cNvSpPr>
              <p:nvPr/>
            </p:nvSpPr>
            <p:spPr bwMode="auto">
              <a:xfrm>
                <a:off x="4281551" y="5785776"/>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304" name="Rectangle 1303"/>
              <p:cNvSpPr>
                <a:spLocks noChangeAspect="1"/>
              </p:cNvSpPr>
              <p:nvPr/>
            </p:nvSpPr>
            <p:spPr bwMode="auto">
              <a:xfrm>
                <a:off x="4281551" y="5666904"/>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305" name="Rectangle 1304"/>
              <p:cNvSpPr>
                <a:spLocks noChangeAspect="1"/>
              </p:cNvSpPr>
              <p:nvPr/>
            </p:nvSpPr>
            <p:spPr bwMode="auto">
              <a:xfrm>
                <a:off x="4281551" y="5548032"/>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306" name="Rectangle 1305"/>
              <p:cNvSpPr>
                <a:spLocks noChangeAspect="1"/>
              </p:cNvSpPr>
              <p:nvPr/>
            </p:nvSpPr>
            <p:spPr bwMode="auto">
              <a:xfrm>
                <a:off x="4281551" y="5429160"/>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307" name="Rectangle 1306"/>
              <p:cNvSpPr>
                <a:spLocks noChangeAspect="1"/>
              </p:cNvSpPr>
              <p:nvPr/>
            </p:nvSpPr>
            <p:spPr bwMode="auto">
              <a:xfrm>
                <a:off x="4279392" y="5310288"/>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grpSp>
        <p:grpSp>
          <p:nvGrpSpPr>
            <p:cNvPr id="929" name="Group 928"/>
            <p:cNvGrpSpPr/>
            <p:nvPr/>
          </p:nvGrpSpPr>
          <p:grpSpPr>
            <a:xfrm>
              <a:off x="2731897" y="3764570"/>
              <a:ext cx="2740533" cy="2734438"/>
              <a:chOff x="2731897" y="3764570"/>
              <a:chExt cx="2740533" cy="2734438"/>
            </a:xfrm>
          </p:grpSpPr>
          <p:grpSp>
            <p:nvGrpSpPr>
              <p:cNvPr id="1104" name="Group 1103"/>
              <p:cNvGrpSpPr/>
              <p:nvPr/>
            </p:nvGrpSpPr>
            <p:grpSpPr>
              <a:xfrm>
                <a:off x="2731897" y="3883824"/>
                <a:ext cx="2621661" cy="2615184"/>
                <a:chOff x="2731897" y="3883824"/>
                <a:chExt cx="2621661" cy="2615184"/>
              </a:xfrm>
              <a:solidFill>
                <a:schemeClr val="tx2">
                  <a:lumMod val="50000"/>
                  <a:alpha val="70000"/>
                </a:schemeClr>
              </a:solidFill>
            </p:grpSpPr>
            <p:sp>
              <p:nvSpPr>
                <p:cNvPr id="1203" name="Rectangle 1202"/>
                <p:cNvSpPr>
                  <a:spLocks noChangeAspect="1"/>
                </p:cNvSpPr>
                <p:nvPr/>
              </p:nvSpPr>
              <p:spPr bwMode="auto">
                <a:xfrm>
                  <a:off x="2731897" y="3883824"/>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204" name="Rectangle 1203"/>
                <p:cNvSpPr>
                  <a:spLocks noChangeAspect="1"/>
                </p:cNvSpPr>
                <p:nvPr/>
              </p:nvSpPr>
              <p:spPr bwMode="auto">
                <a:xfrm>
                  <a:off x="2850769" y="3883824"/>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205" name="Rectangle 1204"/>
                <p:cNvSpPr>
                  <a:spLocks noChangeAspect="1"/>
                </p:cNvSpPr>
                <p:nvPr/>
              </p:nvSpPr>
              <p:spPr bwMode="auto">
                <a:xfrm>
                  <a:off x="2969641" y="3883824"/>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206" name="Rectangle 1205"/>
                <p:cNvSpPr>
                  <a:spLocks noChangeAspect="1"/>
                </p:cNvSpPr>
                <p:nvPr/>
              </p:nvSpPr>
              <p:spPr bwMode="auto">
                <a:xfrm>
                  <a:off x="3088513" y="3883824"/>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207" name="Rectangle 1206"/>
                <p:cNvSpPr>
                  <a:spLocks noChangeAspect="1"/>
                </p:cNvSpPr>
                <p:nvPr/>
              </p:nvSpPr>
              <p:spPr bwMode="auto">
                <a:xfrm>
                  <a:off x="2969641" y="4002696"/>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208" name="Rectangle 1207"/>
                <p:cNvSpPr>
                  <a:spLocks noChangeAspect="1"/>
                </p:cNvSpPr>
                <p:nvPr/>
              </p:nvSpPr>
              <p:spPr bwMode="auto">
                <a:xfrm>
                  <a:off x="3088513" y="4002696"/>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209" name="Rectangle 1208"/>
                <p:cNvSpPr>
                  <a:spLocks noChangeAspect="1"/>
                </p:cNvSpPr>
                <p:nvPr/>
              </p:nvSpPr>
              <p:spPr bwMode="auto">
                <a:xfrm>
                  <a:off x="3209544" y="4002696"/>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210" name="Rectangle 1209"/>
                <p:cNvSpPr>
                  <a:spLocks noChangeAspect="1"/>
                </p:cNvSpPr>
                <p:nvPr/>
              </p:nvSpPr>
              <p:spPr bwMode="auto">
                <a:xfrm>
                  <a:off x="3328416" y="4002696"/>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211" name="Rectangle 1210"/>
                <p:cNvSpPr>
                  <a:spLocks noChangeAspect="1"/>
                </p:cNvSpPr>
                <p:nvPr/>
              </p:nvSpPr>
              <p:spPr bwMode="auto">
                <a:xfrm>
                  <a:off x="3447288" y="4002696"/>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212" name="Rectangle 1211"/>
                <p:cNvSpPr>
                  <a:spLocks noChangeAspect="1"/>
                </p:cNvSpPr>
                <p:nvPr/>
              </p:nvSpPr>
              <p:spPr bwMode="auto">
                <a:xfrm>
                  <a:off x="3566160" y="4002696"/>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213" name="Rectangle 1212"/>
                <p:cNvSpPr>
                  <a:spLocks noChangeAspect="1"/>
                </p:cNvSpPr>
                <p:nvPr/>
              </p:nvSpPr>
              <p:spPr bwMode="auto">
                <a:xfrm>
                  <a:off x="3685032" y="4002696"/>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214" name="Rectangle 1213"/>
                <p:cNvSpPr>
                  <a:spLocks noChangeAspect="1"/>
                </p:cNvSpPr>
                <p:nvPr/>
              </p:nvSpPr>
              <p:spPr bwMode="auto">
                <a:xfrm>
                  <a:off x="3803904" y="4002696"/>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215" name="Rectangle 1214"/>
                <p:cNvSpPr>
                  <a:spLocks noChangeAspect="1"/>
                </p:cNvSpPr>
                <p:nvPr/>
              </p:nvSpPr>
              <p:spPr bwMode="auto">
                <a:xfrm>
                  <a:off x="4041648" y="3883824"/>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216" name="Rectangle 1215"/>
                <p:cNvSpPr>
                  <a:spLocks noChangeAspect="1"/>
                </p:cNvSpPr>
                <p:nvPr/>
              </p:nvSpPr>
              <p:spPr bwMode="auto">
                <a:xfrm>
                  <a:off x="3922776" y="4002696"/>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217" name="Rectangle 1216"/>
                <p:cNvSpPr>
                  <a:spLocks noChangeAspect="1"/>
                </p:cNvSpPr>
                <p:nvPr/>
              </p:nvSpPr>
              <p:spPr bwMode="auto">
                <a:xfrm>
                  <a:off x="4041648" y="4002696"/>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218" name="Rectangle 1217"/>
                <p:cNvSpPr>
                  <a:spLocks noChangeAspect="1"/>
                </p:cNvSpPr>
                <p:nvPr/>
              </p:nvSpPr>
              <p:spPr bwMode="auto">
                <a:xfrm>
                  <a:off x="4162679" y="3883824"/>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219" name="Rectangle 1218"/>
                <p:cNvSpPr>
                  <a:spLocks noChangeAspect="1"/>
                </p:cNvSpPr>
                <p:nvPr/>
              </p:nvSpPr>
              <p:spPr bwMode="auto">
                <a:xfrm>
                  <a:off x="4281551" y="3883824"/>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220" name="Rectangle 1219"/>
                <p:cNvSpPr>
                  <a:spLocks noChangeAspect="1"/>
                </p:cNvSpPr>
                <p:nvPr/>
              </p:nvSpPr>
              <p:spPr bwMode="auto">
                <a:xfrm>
                  <a:off x="4162679" y="4002696"/>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221" name="Rectangle 1220"/>
                <p:cNvSpPr>
                  <a:spLocks noChangeAspect="1"/>
                </p:cNvSpPr>
                <p:nvPr/>
              </p:nvSpPr>
              <p:spPr bwMode="auto">
                <a:xfrm>
                  <a:off x="4400423" y="3883824"/>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222" name="Rectangle 1221"/>
                <p:cNvSpPr>
                  <a:spLocks noChangeAspect="1"/>
                </p:cNvSpPr>
                <p:nvPr/>
              </p:nvSpPr>
              <p:spPr bwMode="auto">
                <a:xfrm>
                  <a:off x="4519295" y="3883824"/>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223" name="Rectangle 1222"/>
                <p:cNvSpPr>
                  <a:spLocks noChangeAspect="1"/>
                </p:cNvSpPr>
                <p:nvPr/>
              </p:nvSpPr>
              <p:spPr bwMode="auto">
                <a:xfrm>
                  <a:off x="4638167" y="3883824"/>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224" name="Rectangle 1223"/>
                <p:cNvSpPr>
                  <a:spLocks noChangeAspect="1"/>
                </p:cNvSpPr>
                <p:nvPr/>
              </p:nvSpPr>
              <p:spPr bwMode="auto">
                <a:xfrm>
                  <a:off x="4757039" y="3883824"/>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225" name="Rectangle 1224"/>
                <p:cNvSpPr>
                  <a:spLocks noChangeAspect="1"/>
                </p:cNvSpPr>
                <p:nvPr/>
              </p:nvSpPr>
              <p:spPr bwMode="auto">
                <a:xfrm>
                  <a:off x="4875911" y="3883824"/>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226" name="Rectangle 1225"/>
                <p:cNvSpPr>
                  <a:spLocks noChangeAspect="1"/>
                </p:cNvSpPr>
                <p:nvPr/>
              </p:nvSpPr>
              <p:spPr bwMode="auto">
                <a:xfrm>
                  <a:off x="4994783" y="3883824"/>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227" name="Rectangle 1226"/>
                <p:cNvSpPr>
                  <a:spLocks noChangeAspect="1"/>
                </p:cNvSpPr>
                <p:nvPr/>
              </p:nvSpPr>
              <p:spPr bwMode="auto">
                <a:xfrm>
                  <a:off x="5115814" y="3883824"/>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228" name="Rectangle 1227"/>
                <p:cNvSpPr>
                  <a:spLocks noChangeAspect="1"/>
                </p:cNvSpPr>
                <p:nvPr/>
              </p:nvSpPr>
              <p:spPr bwMode="auto">
                <a:xfrm>
                  <a:off x="5115814" y="4002696"/>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229" name="Rectangle 1228"/>
                <p:cNvSpPr>
                  <a:spLocks noChangeAspect="1"/>
                </p:cNvSpPr>
                <p:nvPr/>
              </p:nvSpPr>
              <p:spPr bwMode="auto">
                <a:xfrm>
                  <a:off x="5234686" y="4002696"/>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230" name="Rectangle 1229"/>
                <p:cNvSpPr>
                  <a:spLocks noChangeAspect="1"/>
                </p:cNvSpPr>
                <p:nvPr/>
              </p:nvSpPr>
              <p:spPr bwMode="auto">
                <a:xfrm>
                  <a:off x="5234686" y="4121568"/>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231" name="Rectangle 1230"/>
                <p:cNvSpPr>
                  <a:spLocks noChangeAspect="1"/>
                </p:cNvSpPr>
                <p:nvPr/>
              </p:nvSpPr>
              <p:spPr bwMode="auto">
                <a:xfrm>
                  <a:off x="5234686" y="4240440"/>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232" name="Rectangle 1231"/>
                <p:cNvSpPr>
                  <a:spLocks noChangeAspect="1"/>
                </p:cNvSpPr>
                <p:nvPr/>
              </p:nvSpPr>
              <p:spPr bwMode="auto">
                <a:xfrm>
                  <a:off x="5234686" y="4359312"/>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233" name="Rectangle 1232"/>
                <p:cNvSpPr>
                  <a:spLocks noChangeAspect="1"/>
                </p:cNvSpPr>
                <p:nvPr/>
              </p:nvSpPr>
              <p:spPr bwMode="auto">
                <a:xfrm>
                  <a:off x="5234686" y="4478184"/>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234" name="Rectangle 1233"/>
                <p:cNvSpPr>
                  <a:spLocks noChangeAspect="1"/>
                </p:cNvSpPr>
                <p:nvPr/>
              </p:nvSpPr>
              <p:spPr bwMode="auto">
                <a:xfrm>
                  <a:off x="5234686" y="4597056"/>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235" name="Rectangle 1234"/>
                <p:cNvSpPr>
                  <a:spLocks noChangeAspect="1"/>
                </p:cNvSpPr>
                <p:nvPr/>
              </p:nvSpPr>
              <p:spPr bwMode="auto">
                <a:xfrm>
                  <a:off x="5115814" y="4715928"/>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236" name="Rectangle 1235"/>
                <p:cNvSpPr>
                  <a:spLocks noChangeAspect="1"/>
                </p:cNvSpPr>
                <p:nvPr/>
              </p:nvSpPr>
              <p:spPr bwMode="auto">
                <a:xfrm>
                  <a:off x="5234686" y="4715928"/>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237" name="Rectangle 1236"/>
                <p:cNvSpPr>
                  <a:spLocks noChangeAspect="1"/>
                </p:cNvSpPr>
                <p:nvPr/>
              </p:nvSpPr>
              <p:spPr bwMode="auto">
                <a:xfrm>
                  <a:off x="5115814" y="4834800"/>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238" name="Rectangle 1237"/>
                <p:cNvSpPr>
                  <a:spLocks noChangeAspect="1"/>
                </p:cNvSpPr>
                <p:nvPr/>
              </p:nvSpPr>
              <p:spPr bwMode="auto">
                <a:xfrm>
                  <a:off x="5115814" y="4953672"/>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239" name="Rectangle 1238"/>
                <p:cNvSpPr>
                  <a:spLocks noChangeAspect="1"/>
                </p:cNvSpPr>
                <p:nvPr/>
              </p:nvSpPr>
              <p:spPr bwMode="auto">
                <a:xfrm>
                  <a:off x="4994783" y="5191416"/>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240" name="Rectangle 1239"/>
                <p:cNvSpPr>
                  <a:spLocks noChangeAspect="1"/>
                </p:cNvSpPr>
                <p:nvPr/>
              </p:nvSpPr>
              <p:spPr bwMode="auto">
                <a:xfrm>
                  <a:off x="4994783" y="5310288"/>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241" name="Rectangle 1240"/>
                <p:cNvSpPr>
                  <a:spLocks noChangeAspect="1"/>
                </p:cNvSpPr>
                <p:nvPr/>
              </p:nvSpPr>
              <p:spPr bwMode="auto">
                <a:xfrm>
                  <a:off x="5115814" y="5072544"/>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242" name="Rectangle 1241"/>
                <p:cNvSpPr>
                  <a:spLocks noChangeAspect="1"/>
                </p:cNvSpPr>
                <p:nvPr/>
              </p:nvSpPr>
              <p:spPr bwMode="auto">
                <a:xfrm>
                  <a:off x="5115814" y="5191416"/>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243" name="Rectangle 1242"/>
                <p:cNvSpPr>
                  <a:spLocks noChangeAspect="1"/>
                </p:cNvSpPr>
                <p:nvPr/>
              </p:nvSpPr>
              <p:spPr bwMode="auto">
                <a:xfrm>
                  <a:off x="4994783" y="5548032"/>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244" name="Rectangle 1243"/>
                <p:cNvSpPr>
                  <a:spLocks noChangeAspect="1"/>
                </p:cNvSpPr>
                <p:nvPr/>
              </p:nvSpPr>
              <p:spPr bwMode="auto">
                <a:xfrm>
                  <a:off x="4994783" y="5666904"/>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245" name="Rectangle 1244"/>
                <p:cNvSpPr>
                  <a:spLocks noChangeAspect="1"/>
                </p:cNvSpPr>
                <p:nvPr/>
              </p:nvSpPr>
              <p:spPr bwMode="auto">
                <a:xfrm>
                  <a:off x="5115814" y="5666904"/>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246" name="Rectangle 1245"/>
                <p:cNvSpPr>
                  <a:spLocks noChangeAspect="1"/>
                </p:cNvSpPr>
                <p:nvPr/>
              </p:nvSpPr>
              <p:spPr bwMode="auto">
                <a:xfrm>
                  <a:off x="5115814" y="5785776"/>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247" name="Rectangle 1246"/>
                <p:cNvSpPr>
                  <a:spLocks noChangeAspect="1"/>
                </p:cNvSpPr>
                <p:nvPr/>
              </p:nvSpPr>
              <p:spPr bwMode="auto">
                <a:xfrm>
                  <a:off x="5115814" y="5904648"/>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248" name="Rectangle 1247"/>
                <p:cNvSpPr>
                  <a:spLocks noChangeAspect="1"/>
                </p:cNvSpPr>
                <p:nvPr/>
              </p:nvSpPr>
              <p:spPr bwMode="auto">
                <a:xfrm>
                  <a:off x="5115814" y="6023520"/>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249" name="Rectangle 1248"/>
                <p:cNvSpPr>
                  <a:spLocks noChangeAspect="1"/>
                </p:cNvSpPr>
                <p:nvPr/>
              </p:nvSpPr>
              <p:spPr bwMode="auto">
                <a:xfrm>
                  <a:off x="5115814" y="6142392"/>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250" name="Rectangle 1249"/>
                <p:cNvSpPr>
                  <a:spLocks noChangeAspect="1"/>
                </p:cNvSpPr>
                <p:nvPr/>
              </p:nvSpPr>
              <p:spPr bwMode="auto">
                <a:xfrm>
                  <a:off x="5234686" y="6142392"/>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251" name="Rectangle 1250"/>
                <p:cNvSpPr>
                  <a:spLocks noChangeAspect="1"/>
                </p:cNvSpPr>
                <p:nvPr/>
              </p:nvSpPr>
              <p:spPr bwMode="auto">
                <a:xfrm>
                  <a:off x="5234686" y="6261264"/>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252" name="Rectangle 1251"/>
                <p:cNvSpPr>
                  <a:spLocks noChangeAspect="1"/>
                </p:cNvSpPr>
                <p:nvPr/>
              </p:nvSpPr>
              <p:spPr bwMode="auto">
                <a:xfrm>
                  <a:off x="5234686" y="6380136"/>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grpSp>
          <p:sp>
            <p:nvSpPr>
              <p:cNvPr id="1105" name="Rectangle 1104"/>
              <p:cNvSpPr>
                <a:spLocks noChangeAspect="1"/>
              </p:cNvSpPr>
              <p:nvPr/>
            </p:nvSpPr>
            <p:spPr bwMode="auto">
              <a:xfrm>
                <a:off x="5113655" y="6380136"/>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106" name="Rectangle 1105"/>
              <p:cNvSpPr>
                <a:spLocks noChangeAspect="1"/>
              </p:cNvSpPr>
              <p:nvPr/>
            </p:nvSpPr>
            <p:spPr bwMode="auto">
              <a:xfrm>
                <a:off x="5113655" y="6261264"/>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107" name="Rectangle 1106"/>
              <p:cNvSpPr>
                <a:spLocks noChangeAspect="1"/>
              </p:cNvSpPr>
              <p:nvPr/>
            </p:nvSpPr>
            <p:spPr bwMode="auto">
              <a:xfrm>
                <a:off x="4994783" y="6261264"/>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108" name="Rectangle 1107"/>
              <p:cNvSpPr>
                <a:spLocks noChangeAspect="1"/>
              </p:cNvSpPr>
              <p:nvPr/>
            </p:nvSpPr>
            <p:spPr bwMode="auto">
              <a:xfrm>
                <a:off x="5353558" y="6380136"/>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109" name="Rectangle 1108"/>
              <p:cNvSpPr>
                <a:spLocks noChangeAspect="1"/>
              </p:cNvSpPr>
              <p:nvPr/>
            </p:nvSpPr>
            <p:spPr bwMode="auto">
              <a:xfrm>
                <a:off x="5353558" y="6261264"/>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110" name="Rectangle 1109"/>
              <p:cNvSpPr>
                <a:spLocks noChangeAspect="1"/>
              </p:cNvSpPr>
              <p:nvPr/>
            </p:nvSpPr>
            <p:spPr bwMode="auto">
              <a:xfrm>
                <a:off x="5353558" y="6142392"/>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111" name="Rectangle 1110"/>
              <p:cNvSpPr>
                <a:spLocks noChangeAspect="1"/>
              </p:cNvSpPr>
              <p:nvPr/>
            </p:nvSpPr>
            <p:spPr bwMode="auto">
              <a:xfrm>
                <a:off x="5232527" y="6023520"/>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112" name="Rectangle 1111"/>
              <p:cNvSpPr>
                <a:spLocks noChangeAspect="1"/>
              </p:cNvSpPr>
              <p:nvPr/>
            </p:nvSpPr>
            <p:spPr bwMode="auto">
              <a:xfrm>
                <a:off x="5353558" y="6023520"/>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113" name="Rectangle 1112"/>
              <p:cNvSpPr>
                <a:spLocks noChangeAspect="1"/>
              </p:cNvSpPr>
              <p:nvPr/>
            </p:nvSpPr>
            <p:spPr bwMode="auto">
              <a:xfrm>
                <a:off x="5232527" y="5904648"/>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114" name="Rectangle 1113"/>
              <p:cNvSpPr>
                <a:spLocks noChangeAspect="1"/>
              </p:cNvSpPr>
              <p:nvPr/>
            </p:nvSpPr>
            <p:spPr bwMode="auto">
              <a:xfrm>
                <a:off x="5232527" y="5785776"/>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115" name="Rectangle 1114"/>
              <p:cNvSpPr>
                <a:spLocks noChangeAspect="1"/>
              </p:cNvSpPr>
              <p:nvPr/>
            </p:nvSpPr>
            <p:spPr bwMode="auto">
              <a:xfrm>
                <a:off x="5232527" y="5666904"/>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116" name="Rectangle 1115"/>
              <p:cNvSpPr>
                <a:spLocks noChangeAspect="1"/>
              </p:cNvSpPr>
              <p:nvPr/>
            </p:nvSpPr>
            <p:spPr bwMode="auto">
              <a:xfrm>
                <a:off x="4994783" y="6142392"/>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117" name="Rectangle 1116"/>
              <p:cNvSpPr>
                <a:spLocks noChangeAspect="1"/>
              </p:cNvSpPr>
              <p:nvPr/>
            </p:nvSpPr>
            <p:spPr bwMode="auto">
              <a:xfrm>
                <a:off x="4994783" y="6023520"/>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118" name="Rectangle 1117"/>
              <p:cNvSpPr>
                <a:spLocks noChangeAspect="1"/>
              </p:cNvSpPr>
              <p:nvPr/>
            </p:nvSpPr>
            <p:spPr bwMode="auto">
              <a:xfrm>
                <a:off x="4994783" y="5904648"/>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119" name="Rectangle 1118"/>
              <p:cNvSpPr>
                <a:spLocks noChangeAspect="1"/>
              </p:cNvSpPr>
              <p:nvPr/>
            </p:nvSpPr>
            <p:spPr bwMode="auto">
              <a:xfrm>
                <a:off x="4994783" y="5785776"/>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120" name="Rectangle 1119"/>
              <p:cNvSpPr>
                <a:spLocks noChangeAspect="1"/>
              </p:cNvSpPr>
              <p:nvPr/>
            </p:nvSpPr>
            <p:spPr bwMode="auto">
              <a:xfrm>
                <a:off x="4875911" y="5785776"/>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121" name="Rectangle 1120"/>
              <p:cNvSpPr>
                <a:spLocks noChangeAspect="1"/>
              </p:cNvSpPr>
              <p:nvPr/>
            </p:nvSpPr>
            <p:spPr bwMode="auto">
              <a:xfrm>
                <a:off x="4875911" y="5666904"/>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122" name="Rectangle 1121"/>
              <p:cNvSpPr>
                <a:spLocks noChangeAspect="1"/>
              </p:cNvSpPr>
              <p:nvPr/>
            </p:nvSpPr>
            <p:spPr bwMode="auto">
              <a:xfrm>
                <a:off x="4875911" y="5548032"/>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123" name="Rectangle 1122"/>
              <p:cNvSpPr>
                <a:spLocks noChangeAspect="1"/>
              </p:cNvSpPr>
              <p:nvPr/>
            </p:nvSpPr>
            <p:spPr bwMode="auto">
              <a:xfrm>
                <a:off x="5113655" y="5548032"/>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124" name="Rectangle 1123"/>
              <p:cNvSpPr>
                <a:spLocks noChangeAspect="1"/>
              </p:cNvSpPr>
              <p:nvPr/>
            </p:nvSpPr>
            <p:spPr bwMode="auto">
              <a:xfrm>
                <a:off x="5232527" y="5548032"/>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125" name="Rectangle 1124"/>
              <p:cNvSpPr>
                <a:spLocks noChangeAspect="1"/>
              </p:cNvSpPr>
              <p:nvPr/>
            </p:nvSpPr>
            <p:spPr bwMode="auto">
              <a:xfrm>
                <a:off x="4875911" y="5429160"/>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126" name="Rectangle 1125"/>
              <p:cNvSpPr>
                <a:spLocks noChangeAspect="1"/>
              </p:cNvSpPr>
              <p:nvPr/>
            </p:nvSpPr>
            <p:spPr bwMode="auto">
              <a:xfrm>
                <a:off x="5115814" y="5429160"/>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127" name="Rectangle 1126"/>
              <p:cNvSpPr>
                <a:spLocks noChangeAspect="1"/>
              </p:cNvSpPr>
              <p:nvPr/>
            </p:nvSpPr>
            <p:spPr bwMode="auto">
              <a:xfrm>
                <a:off x="4875911" y="5310288"/>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128" name="Rectangle 1127"/>
              <p:cNvSpPr>
                <a:spLocks noChangeAspect="1"/>
              </p:cNvSpPr>
              <p:nvPr/>
            </p:nvSpPr>
            <p:spPr bwMode="auto">
              <a:xfrm>
                <a:off x="5113655" y="5310288"/>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129" name="Rectangle 1128"/>
              <p:cNvSpPr>
                <a:spLocks noChangeAspect="1"/>
              </p:cNvSpPr>
              <p:nvPr/>
            </p:nvSpPr>
            <p:spPr bwMode="auto">
              <a:xfrm>
                <a:off x="4875911" y="5191416"/>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130" name="Rectangle 1129"/>
              <p:cNvSpPr>
                <a:spLocks noChangeAspect="1"/>
              </p:cNvSpPr>
              <p:nvPr/>
            </p:nvSpPr>
            <p:spPr bwMode="auto">
              <a:xfrm>
                <a:off x="5232527" y="5310288"/>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131" name="Rectangle 1130"/>
              <p:cNvSpPr>
                <a:spLocks noChangeAspect="1"/>
              </p:cNvSpPr>
              <p:nvPr/>
            </p:nvSpPr>
            <p:spPr bwMode="auto">
              <a:xfrm>
                <a:off x="4875911" y="5072544"/>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132" name="Rectangle 1131"/>
              <p:cNvSpPr>
                <a:spLocks noChangeAspect="1"/>
              </p:cNvSpPr>
              <p:nvPr/>
            </p:nvSpPr>
            <p:spPr bwMode="auto">
              <a:xfrm>
                <a:off x="4994783" y="5072544"/>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133" name="Rectangle 1132"/>
              <p:cNvSpPr>
                <a:spLocks noChangeAspect="1"/>
              </p:cNvSpPr>
              <p:nvPr/>
            </p:nvSpPr>
            <p:spPr bwMode="auto">
              <a:xfrm>
                <a:off x="5234686" y="5191416"/>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134" name="Rectangle 1133"/>
              <p:cNvSpPr>
                <a:spLocks noChangeAspect="1"/>
              </p:cNvSpPr>
              <p:nvPr/>
            </p:nvSpPr>
            <p:spPr bwMode="auto">
              <a:xfrm>
                <a:off x="5232527" y="5072544"/>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135" name="Rectangle 1134"/>
              <p:cNvSpPr>
                <a:spLocks noChangeAspect="1"/>
              </p:cNvSpPr>
              <p:nvPr/>
            </p:nvSpPr>
            <p:spPr bwMode="auto">
              <a:xfrm>
                <a:off x="4994783" y="4955098"/>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136" name="Rectangle 1135"/>
              <p:cNvSpPr>
                <a:spLocks noChangeAspect="1"/>
              </p:cNvSpPr>
              <p:nvPr/>
            </p:nvSpPr>
            <p:spPr bwMode="auto">
              <a:xfrm>
                <a:off x="5234686" y="4953672"/>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137" name="Rectangle 1136"/>
              <p:cNvSpPr>
                <a:spLocks noChangeAspect="1"/>
              </p:cNvSpPr>
              <p:nvPr/>
            </p:nvSpPr>
            <p:spPr bwMode="auto">
              <a:xfrm>
                <a:off x="4994783" y="4834800"/>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138" name="Rectangle 1137"/>
              <p:cNvSpPr>
                <a:spLocks noChangeAspect="1"/>
              </p:cNvSpPr>
              <p:nvPr/>
            </p:nvSpPr>
            <p:spPr bwMode="auto">
              <a:xfrm>
                <a:off x="5232527" y="4834800"/>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139" name="Rectangle 1138"/>
              <p:cNvSpPr>
                <a:spLocks noChangeAspect="1"/>
              </p:cNvSpPr>
              <p:nvPr/>
            </p:nvSpPr>
            <p:spPr bwMode="auto">
              <a:xfrm>
                <a:off x="4994783" y="4715928"/>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140" name="Rectangle 1139"/>
              <p:cNvSpPr>
                <a:spLocks noChangeAspect="1"/>
              </p:cNvSpPr>
              <p:nvPr/>
            </p:nvSpPr>
            <p:spPr bwMode="auto">
              <a:xfrm>
                <a:off x="5351399" y="4836226"/>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141" name="Rectangle 1140"/>
              <p:cNvSpPr>
                <a:spLocks noChangeAspect="1"/>
              </p:cNvSpPr>
              <p:nvPr/>
            </p:nvSpPr>
            <p:spPr bwMode="auto">
              <a:xfrm>
                <a:off x="5351399" y="4715928"/>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142" name="Rectangle 1141"/>
              <p:cNvSpPr>
                <a:spLocks noChangeAspect="1"/>
              </p:cNvSpPr>
              <p:nvPr/>
            </p:nvSpPr>
            <p:spPr bwMode="auto">
              <a:xfrm>
                <a:off x="4994783" y="4597056"/>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143" name="Rectangle 1142"/>
              <p:cNvSpPr>
                <a:spLocks noChangeAspect="1"/>
              </p:cNvSpPr>
              <p:nvPr/>
            </p:nvSpPr>
            <p:spPr bwMode="auto">
              <a:xfrm>
                <a:off x="5113655" y="4597056"/>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144" name="Rectangle 1143"/>
              <p:cNvSpPr>
                <a:spLocks noChangeAspect="1"/>
              </p:cNvSpPr>
              <p:nvPr/>
            </p:nvSpPr>
            <p:spPr bwMode="auto">
              <a:xfrm>
                <a:off x="5351399" y="4597056"/>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145" name="Rectangle 1144"/>
              <p:cNvSpPr>
                <a:spLocks noChangeAspect="1"/>
              </p:cNvSpPr>
              <p:nvPr/>
            </p:nvSpPr>
            <p:spPr bwMode="auto">
              <a:xfrm>
                <a:off x="5115814" y="4478184"/>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146" name="Rectangle 1145"/>
              <p:cNvSpPr>
                <a:spLocks noChangeAspect="1"/>
              </p:cNvSpPr>
              <p:nvPr/>
            </p:nvSpPr>
            <p:spPr bwMode="auto">
              <a:xfrm>
                <a:off x="5353558" y="4478184"/>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147" name="Rectangle 1146"/>
              <p:cNvSpPr>
                <a:spLocks noChangeAspect="1"/>
              </p:cNvSpPr>
              <p:nvPr/>
            </p:nvSpPr>
            <p:spPr bwMode="auto">
              <a:xfrm>
                <a:off x="5115814" y="4359312"/>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148" name="Rectangle 1147"/>
              <p:cNvSpPr>
                <a:spLocks noChangeAspect="1"/>
              </p:cNvSpPr>
              <p:nvPr/>
            </p:nvSpPr>
            <p:spPr bwMode="auto">
              <a:xfrm>
                <a:off x="5353558" y="4366158"/>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149" name="Rectangle 1148"/>
              <p:cNvSpPr>
                <a:spLocks noChangeAspect="1"/>
              </p:cNvSpPr>
              <p:nvPr/>
            </p:nvSpPr>
            <p:spPr bwMode="auto">
              <a:xfrm>
                <a:off x="5115814" y="4240440"/>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150" name="Rectangle 1149"/>
              <p:cNvSpPr>
                <a:spLocks noChangeAspect="1"/>
              </p:cNvSpPr>
              <p:nvPr/>
            </p:nvSpPr>
            <p:spPr bwMode="auto">
              <a:xfrm>
                <a:off x="5353558" y="4240058"/>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151" name="Rectangle 1150"/>
              <p:cNvSpPr>
                <a:spLocks noChangeAspect="1"/>
              </p:cNvSpPr>
              <p:nvPr/>
            </p:nvSpPr>
            <p:spPr bwMode="auto">
              <a:xfrm>
                <a:off x="5115814" y="4122737"/>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152" name="Rectangle 1151"/>
              <p:cNvSpPr>
                <a:spLocks noChangeAspect="1"/>
              </p:cNvSpPr>
              <p:nvPr/>
            </p:nvSpPr>
            <p:spPr bwMode="auto">
              <a:xfrm>
                <a:off x="5351399" y="4122737"/>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153" name="Rectangle 1152"/>
              <p:cNvSpPr>
                <a:spLocks noChangeAspect="1"/>
              </p:cNvSpPr>
              <p:nvPr/>
            </p:nvSpPr>
            <p:spPr bwMode="auto">
              <a:xfrm>
                <a:off x="4994783" y="4122737"/>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154" name="Rectangle 1153"/>
              <p:cNvSpPr>
                <a:spLocks noChangeAspect="1"/>
              </p:cNvSpPr>
              <p:nvPr/>
            </p:nvSpPr>
            <p:spPr bwMode="auto">
              <a:xfrm>
                <a:off x="4994783" y="4002314"/>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155" name="Rectangle 1154"/>
              <p:cNvSpPr>
                <a:spLocks noChangeAspect="1"/>
              </p:cNvSpPr>
              <p:nvPr/>
            </p:nvSpPr>
            <p:spPr bwMode="auto">
              <a:xfrm>
                <a:off x="4875911" y="4002314"/>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156" name="Rectangle 1155"/>
              <p:cNvSpPr>
                <a:spLocks noChangeAspect="1"/>
              </p:cNvSpPr>
              <p:nvPr/>
            </p:nvSpPr>
            <p:spPr bwMode="auto">
              <a:xfrm>
                <a:off x="4757039" y="4002314"/>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157" name="Rectangle 1156"/>
              <p:cNvSpPr>
                <a:spLocks noChangeAspect="1"/>
              </p:cNvSpPr>
              <p:nvPr/>
            </p:nvSpPr>
            <p:spPr bwMode="auto">
              <a:xfrm>
                <a:off x="4638167" y="4002314"/>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158" name="Rectangle 1157"/>
              <p:cNvSpPr>
                <a:spLocks noChangeAspect="1"/>
              </p:cNvSpPr>
              <p:nvPr/>
            </p:nvSpPr>
            <p:spPr bwMode="auto">
              <a:xfrm>
                <a:off x="4519295" y="4002314"/>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159" name="Rectangle 1158"/>
              <p:cNvSpPr>
                <a:spLocks noChangeAspect="1"/>
              </p:cNvSpPr>
              <p:nvPr/>
            </p:nvSpPr>
            <p:spPr bwMode="auto">
              <a:xfrm>
                <a:off x="4398264" y="4002314"/>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160" name="Rectangle 1159"/>
              <p:cNvSpPr>
                <a:spLocks noChangeAspect="1"/>
              </p:cNvSpPr>
              <p:nvPr/>
            </p:nvSpPr>
            <p:spPr bwMode="auto">
              <a:xfrm>
                <a:off x="4281551" y="4002314"/>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161" name="Rectangle 1160"/>
              <p:cNvSpPr>
                <a:spLocks noChangeAspect="1"/>
              </p:cNvSpPr>
              <p:nvPr/>
            </p:nvSpPr>
            <p:spPr bwMode="auto">
              <a:xfrm>
                <a:off x="4162679" y="4122737"/>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162" name="Rectangle 1161"/>
              <p:cNvSpPr>
                <a:spLocks noChangeAspect="1"/>
              </p:cNvSpPr>
              <p:nvPr/>
            </p:nvSpPr>
            <p:spPr bwMode="auto">
              <a:xfrm>
                <a:off x="4041648" y="4122737"/>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163" name="Rectangle 1162"/>
              <p:cNvSpPr>
                <a:spLocks noChangeAspect="1"/>
              </p:cNvSpPr>
              <p:nvPr/>
            </p:nvSpPr>
            <p:spPr bwMode="auto">
              <a:xfrm>
                <a:off x="3922776" y="4122737"/>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164" name="Rectangle 1163"/>
              <p:cNvSpPr>
                <a:spLocks noChangeAspect="1"/>
              </p:cNvSpPr>
              <p:nvPr/>
            </p:nvSpPr>
            <p:spPr bwMode="auto">
              <a:xfrm>
                <a:off x="3803904" y="4122737"/>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165" name="Rectangle 1164"/>
              <p:cNvSpPr>
                <a:spLocks noChangeAspect="1"/>
              </p:cNvSpPr>
              <p:nvPr/>
            </p:nvSpPr>
            <p:spPr bwMode="auto">
              <a:xfrm>
                <a:off x="3685032" y="4122737"/>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166" name="Rectangle 1165"/>
              <p:cNvSpPr>
                <a:spLocks noChangeAspect="1"/>
              </p:cNvSpPr>
              <p:nvPr/>
            </p:nvSpPr>
            <p:spPr bwMode="auto">
              <a:xfrm>
                <a:off x="3566160" y="4122737"/>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167" name="Rectangle 1166"/>
              <p:cNvSpPr>
                <a:spLocks noChangeAspect="1"/>
              </p:cNvSpPr>
              <p:nvPr/>
            </p:nvSpPr>
            <p:spPr bwMode="auto">
              <a:xfrm>
                <a:off x="3449447" y="4122737"/>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168" name="Rectangle 1167"/>
              <p:cNvSpPr>
                <a:spLocks noChangeAspect="1"/>
              </p:cNvSpPr>
              <p:nvPr/>
            </p:nvSpPr>
            <p:spPr bwMode="auto">
              <a:xfrm>
                <a:off x="3330575" y="4122737"/>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169" name="Rectangle 1168"/>
              <p:cNvSpPr>
                <a:spLocks noChangeAspect="1"/>
              </p:cNvSpPr>
              <p:nvPr/>
            </p:nvSpPr>
            <p:spPr bwMode="auto">
              <a:xfrm>
                <a:off x="3207385" y="4122737"/>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170" name="Rectangle 1169"/>
              <p:cNvSpPr>
                <a:spLocks noChangeAspect="1"/>
              </p:cNvSpPr>
              <p:nvPr/>
            </p:nvSpPr>
            <p:spPr bwMode="auto">
              <a:xfrm>
                <a:off x="3088513" y="4122737"/>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171" name="Rectangle 1170"/>
              <p:cNvSpPr>
                <a:spLocks noChangeAspect="1"/>
              </p:cNvSpPr>
              <p:nvPr/>
            </p:nvSpPr>
            <p:spPr bwMode="auto">
              <a:xfrm>
                <a:off x="2969641" y="4122737"/>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172" name="Rectangle 1171"/>
              <p:cNvSpPr>
                <a:spLocks noChangeAspect="1"/>
              </p:cNvSpPr>
              <p:nvPr/>
            </p:nvSpPr>
            <p:spPr bwMode="auto">
              <a:xfrm>
                <a:off x="4279392" y="4122737"/>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173" name="Rectangle 1172"/>
              <p:cNvSpPr>
                <a:spLocks noChangeAspect="1"/>
              </p:cNvSpPr>
              <p:nvPr/>
            </p:nvSpPr>
            <p:spPr bwMode="auto">
              <a:xfrm>
                <a:off x="2850769" y="4122737"/>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174" name="Rectangle 1173"/>
              <p:cNvSpPr>
                <a:spLocks noChangeAspect="1"/>
              </p:cNvSpPr>
              <p:nvPr/>
            </p:nvSpPr>
            <p:spPr bwMode="auto">
              <a:xfrm>
                <a:off x="2850769" y="4002314"/>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175" name="Rectangle 1174"/>
              <p:cNvSpPr>
                <a:spLocks noChangeAspect="1"/>
              </p:cNvSpPr>
              <p:nvPr/>
            </p:nvSpPr>
            <p:spPr bwMode="auto">
              <a:xfrm>
                <a:off x="2731897" y="4002314"/>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176" name="Rectangle 1175"/>
              <p:cNvSpPr>
                <a:spLocks noChangeAspect="1"/>
              </p:cNvSpPr>
              <p:nvPr/>
            </p:nvSpPr>
            <p:spPr bwMode="auto">
              <a:xfrm>
                <a:off x="5353558" y="4002314"/>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177" name="Rectangle 1176"/>
              <p:cNvSpPr>
                <a:spLocks noChangeAspect="1"/>
              </p:cNvSpPr>
              <p:nvPr/>
            </p:nvSpPr>
            <p:spPr bwMode="auto">
              <a:xfrm>
                <a:off x="5234686" y="3883442"/>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178" name="Rectangle 1177"/>
              <p:cNvSpPr>
                <a:spLocks noChangeAspect="1"/>
              </p:cNvSpPr>
              <p:nvPr/>
            </p:nvSpPr>
            <p:spPr bwMode="auto">
              <a:xfrm>
                <a:off x="5353558" y="3883442"/>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179" name="Rectangle 1178"/>
              <p:cNvSpPr>
                <a:spLocks noChangeAspect="1"/>
              </p:cNvSpPr>
              <p:nvPr/>
            </p:nvSpPr>
            <p:spPr bwMode="auto">
              <a:xfrm>
                <a:off x="3207385" y="3883442"/>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180" name="Rectangle 1179"/>
              <p:cNvSpPr>
                <a:spLocks noChangeAspect="1"/>
              </p:cNvSpPr>
              <p:nvPr/>
            </p:nvSpPr>
            <p:spPr bwMode="auto">
              <a:xfrm>
                <a:off x="3330575" y="3883442"/>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181" name="Rectangle 1180"/>
              <p:cNvSpPr>
                <a:spLocks noChangeAspect="1"/>
              </p:cNvSpPr>
              <p:nvPr/>
            </p:nvSpPr>
            <p:spPr bwMode="auto">
              <a:xfrm>
                <a:off x="2731897" y="3764570"/>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182" name="Rectangle 1181"/>
              <p:cNvSpPr>
                <a:spLocks noChangeAspect="1"/>
              </p:cNvSpPr>
              <p:nvPr/>
            </p:nvSpPr>
            <p:spPr bwMode="auto">
              <a:xfrm>
                <a:off x="2850769" y="3764570"/>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183" name="Rectangle 1182"/>
              <p:cNvSpPr>
                <a:spLocks noChangeAspect="1"/>
              </p:cNvSpPr>
              <p:nvPr/>
            </p:nvSpPr>
            <p:spPr bwMode="auto">
              <a:xfrm>
                <a:off x="2969641" y="3764952"/>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184" name="Rectangle 1183"/>
              <p:cNvSpPr>
                <a:spLocks noChangeAspect="1"/>
              </p:cNvSpPr>
              <p:nvPr/>
            </p:nvSpPr>
            <p:spPr bwMode="auto">
              <a:xfrm>
                <a:off x="3088513" y="3764952"/>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185" name="Rectangle 1184"/>
              <p:cNvSpPr>
                <a:spLocks noChangeAspect="1"/>
              </p:cNvSpPr>
              <p:nvPr/>
            </p:nvSpPr>
            <p:spPr bwMode="auto">
              <a:xfrm>
                <a:off x="3207385" y="3764952"/>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186" name="Rectangle 1185"/>
              <p:cNvSpPr>
                <a:spLocks noChangeAspect="1"/>
              </p:cNvSpPr>
              <p:nvPr/>
            </p:nvSpPr>
            <p:spPr bwMode="auto">
              <a:xfrm>
                <a:off x="3449447" y="3883442"/>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187" name="Rectangle 1186"/>
              <p:cNvSpPr>
                <a:spLocks noChangeAspect="1"/>
              </p:cNvSpPr>
              <p:nvPr/>
            </p:nvSpPr>
            <p:spPr bwMode="auto">
              <a:xfrm>
                <a:off x="3573163" y="3883442"/>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188" name="Rectangle 1187"/>
              <p:cNvSpPr>
                <a:spLocks noChangeAspect="1"/>
              </p:cNvSpPr>
              <p:nvPr/>
            </p:nvSpPr>
            <p:spPr bwMode="auto">
              <a:xfrm>
                <a:off x="3685032" y="3883442"/>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189" name="Rectangle 1188"/>
              <p:cNvSpPr>
                <a:spLocks noChangeAspect="1"/>
              </p:cNvSpPr>
              <p:nvPr/>
            </p:nvSpPr>
            <p:spPr bwMode="auto">
              <a:xfrm>
                <a:off x="3803904" y="3883442"/>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190" name="Rectangle 1189"/>
              <p:cNvSpPr>
                <a:spLocks noChangeAspect="1"/>
              </p:cNvSpPr>
              <p:nvPr/>
            </p:nvSpPr>
            <p:spPr bwMode="auto">
              <a:xfrm>
                <a:off x="3924427" y="3883442"/>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191" name="Rectangle 1190"/>
              <p:cNvSpPr>
                <a:spLocks noChangeAspect="1"/>
              </p:cNvSpPr>
              <p:nvPr/>
            </p:nvSpPr>
            <p:spPr bwMode="auto">
              <a:xfrm>
                <a:off x="3924935" y="3764988"/>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192" name="Rectangle 1191"/>
              <p:cNvSpPr>
                <a:spLocks noChangeAspect="1"/>
              </p:cNvSpPr>
              <p:nvPr/>
            </p:nvSpPr>
            <p:spPr bwMode="auto">
              <a:xfrm>
                <a:off x="4043807" y="3764570"/>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193" name="Rectangle 1192"/>
              <p:cNvSpPr>
                <a:spLocks noChangeAspect="1"/>
              </p:cNvSpPr>
              <p:nvPr/>
            </p:nvSpPr>
            <p:spPr bwMode="auto">
              <a:xfrm>
                <a:off x="4165346" y="3764570"/>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194" name="Rectangle 1193"/>
              <p:cNvSpPr>
                <a:spLocks noChangeAspect="1"/>
              </p:cNvSpPr>
              <p:nvPr/>
            </p:nvSpPr>
            <p:spPr bwMode="auto">
              <a:xfrm>
                <a:off x="4281551" y="3764570"/>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195" name="Rectangle 1194"/>
              <p:cNvSpPr>
                <a:spLocks noChangeAspect="1"/>
              </p:cNvSpPr>
              <p:nvPr/>
            </p:nvSpPr>
            <p:spPr bwMode="auto">
              <a:xfrm>
                <a:off x="4398264" y="3764570"/>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196" name="Rectangle 1195"/>
              <p:cNvSpPr>
                <a:spLocks noChangeAspect="1"/>
              </p:cNvSpPr>
              <p:nvPr/>
            </p:nvSpPr>
            <p:spPr bwMode="auto">
              <a:xfrm>
                <a:off x="4519295" y="3764570"/>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197" name="Rectangle 1196"/>
              <p:cNvSpPr>
                <a:spLocks noChangeAspect="1"/>
              </p:cNvSpPr>
              <p:nvPr/>
            </p:nvSpPr>
            <p:spPr bwMode="auto">
              <a:xfrm>
                <a:off x="4638167" y="3764570"/>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198" name="Rectangle 1197"/>
              <p:cNvSpPr>
                <a:spLocks noChangeAspect="1"/>
              </p:cNvSpPr>
              <p:nvPr/>
            </p:nvSpPr>
            <p:spPr bwMode="auto">
              <a:xfrm>
                <a:off x="4757039" y="3764570"/>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199" name="Rectangle 1198"/>
              <p:cNvSpPr>
                <a:spLocks noChangeAspect="1"/>
              </p:cNvSpPr>
              <p:nvPr/>
            </p:nvSpPr>
            <p:spPr bwMode="auto">
              <a:xfrm>
                <a:off x="4875911" y="3764570"/>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200" name="Rectangle 1199"/>
              <p:cNvSpPr>
                <a:spLocks noChangeAspect="1"/>
              </p:cNvSpPr>
              <p:nvPr/>
            </p:nvSpPr>
            <p:spPr bwMode="auto">
              <a:xfrm>
                <a:off x="4994783" y="3764570"/>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201" name="Rectangle 1200"/>
              <p:cNvSpPr>
                <a:spLocks noChangeAspect="1"/>
              </p:cNvSpPr>
              <p:nvPr/>
            </p:nvSpPr>
            <p:spPr bwMode="auto">
              <a:xfrm>
                <a:off x="5113655" y="3764570"/>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202" name="Rectangle 1201"/>
              <p:cNvSpPr>
                <a:spLocks noChangeAspect="1"/>
              </p:cNvSpPr>
              <p:nvPr/>
            </p:nvSpPr>
            <p:spPr bwMode="auto">
              <a:xfrm>
                <a:off x="5234686" y="3764988"/>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grpSp>
        <p:grpSp>
          <p:nvGrpSpPr>
            <p:cNvPr id="930" name="Group 929"/>
            <p:cNvGrpSpPr/>
            <p:nvPr/>
          </p:nvGrpSpPr>
          <p:grpSpPr>
            <a:xfrm>
              <a:off x="5591302" y="3764570"/>
              <a:ext cx="953135" cy="2734438"/>
              <a:chOff x="5591302" y="3764570"/>
              <a:chExt cx="953135" cy="2734438"/>
            </a:xfrm>
          </p:grpSpPr>
          <p:grpSp>
            <p:nvGrpSpPr>
              <p:cNvPr id="1012" name="Group 1011"/>
              <p:cNvGrpSpPr/>
              <p:nvPr/>
            </p:nvGrpSpPr>
            <p:grpSpPr>
              <a:xfrm>
                <a:off x="5710174" y="3883824"/>
                <a:ext cx="834263" cy="2615184"/>
                <a:chOff x="5710174" y="3883824"/>
                <a:chExt cx="834263" cy="2615184"/>
              </a:xfrm>
              <a:solidFill>
                <a:schemeClr val="tx2">
                  <a:lumMod val="50000"/>
                  <a:alpha val="70000"/>
                </a:schemeClr>
              </a:solidFill>
            </p:grpSpPr>
            <p:sp>
              <p:nvSpPr>
                <p:cNvPr id="1074" name="Rectangle 1073"/>
                <p:cNvSpPr>
                  <a:spLocks noChangeAspect="1"/>
                </p:cNvSpPr>
                <p:nvPr/>
              </p:nvSpPr>
              <p:spPr bwMode="auto">
                <a:xfrm>
                  <a:off x="5947918" y="3883824"/>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075" name="Rectangle 1074"/>
                <p:cNvSpPr>
                  <a:spLocks noChangeAspect="1"/>
                </p:cNvSpPr>
                <p:nvPr/>
              </p:nvSpPr>
              <p:spPr bwMode="auto">
                <a:xfrm>
                  <a:off x="5829046" y="4002696"/>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076" name="Rectangle 1075"/>
                <p:cNvSpPr>
                  <a:spLocks noChangeAspect="1"/>
                </p:cNvSpPr>
                <p:nvPr/>
              </p:nvSpPr>
              <p:spPr bwMode="auto">
                <a:xfrm>
                  <a:off x="5947918" y="4002696"/>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077" name="Rectangle 1076"/>
                <p:cNvSpPr>
                  <a:spLocks noChangeAspect="1"/>
                </p:cNvSpPr>
                <p:nvPr/>
              </p:nvSpPr>
              <p:spPr bwMode="auto">
                <a:xfrm>
                  <a:off x="6068949" y="3883824"/>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078" name="Rectangle 1077"/>
                <p:cNvSpPr>
                  <a:spLocks noChangeAspect="1"/>
                </p:cNvSpPr>
                <p:nvPr/>
              </p:nvSpPr>
              <p:spPr bwMode="auto">
                <a:xfrm>
                  <a:off x="6187821" y="3883824"/>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079" name="Rectangle 1078"/>
                <p:cNvSpPr>
                  <a:spLocks noChangeAspect="1"/>
                </p:cNvSpPr>
                <p:nvPr/>
              </p:nvSpPr>
              <p:spPr bwMode="auto">
                <a:xfrm>
                  <a:off x="6306693" y="3883824"/>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080" name="Rectangle 1079"/>
                <p:cNvSpPr>
                  <a:spLocks noChangeAspect="1"/>
                </p:cNvSpPr>
                <p:nvPr/>
              </p:nvSpPr>
              <p:spPr bwMode="auto">
                <a:xfrm>
                  <a:off x="6425565" y="3883824"/>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081" name="Rectangle 1080"/>
                <p:cNvSpPr>
                  <a:spLocks noChangeAspect="1"/>
                </p:cNvSpPr>
                <p:nvPr/>
              </p:nvSpPr>
              <p:spPr bwMode="auto">
                <a:xfrm>
                  <a:off x="5710174" y="4240440"/>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082" name="Rectangle 1081"/>
                <p:cNvSpPr>
                  <a:spLocks noChangeAspect="1"/>
                </p:cNvSpPr>
                <p:nvPr/>
              </p:nvSpPr>
              <p:spPr bwMode="auto">
                <a:xfrm>
                  <a:off x="5829046" y="4121568"/>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083" name="Rectangle 1082"/>
                <p:cNvSpPr>
                  <a:spLocks noChangeAspect="1"/>
                </p:cNvSpPr>
                <p:nvPr/>
              </p:nvSpPr>
              <p:spPr bwMode="auto">
                <a:xfrm>
                  <a:off x="5710174" y="4359312"/>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084" name="Rectangle 1083"/>
                <p:cNvSpPr>
                  <a:spLocks noChangeAspect="1"/>
                </p:cNvSpPr>
                <p:nvPr/>
              </p:nvSpPr>
              <p:spPr bwMode="auto">
                <a:xfrm>
                  <a:off x="5710174" y="4478184"/>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085" name="Rectangle 1084"/>
                <p:cNvSpPr>
                  <a:spLocks noChangeAspect="1"/>
                </p:cNvSpPr>
                <p:nvPr/>
              </p:nvSpPr>
              <p:spPr bwMode="auto">
                <a:xfrm>
                  <a:off x="5829046" y="4478184"/>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086" name="Rectangle 1085"/>
                <p:cNvSpPr>
                  <a:spLocks noChangeAspect="1"/>
                </p:cNvSpPr>
                <p:nvPr/>
              </p:nvSpPr>
              <p:spPr bwMode="auto">
                <a:xfrm>
                  <a:off x="5829046" y="4597056"/>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087" name="Rectangle 1086"/>
                <p:cNvSpPr>
                  <a:spLocks noChangeAspect="1"/>
                </p:cNvSpPr>
                <p:nvPr/>
              </p:nvSpPr>
              <p:spPr bwMode="auto">
                <a:xfrm>
                  <a:off x="5829046" y="4715928"/>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088" name="Rectangle 1087"/>
                <p:cNvSpPr>
                  <a:spLocks noChangeAspect="1"/>
                </p:cNvSpPr>
                <p:nvPr/>
              </p:nvSpPr>
              <p:spPr bwMode="auto">
                <a:xfrm>
                  <a:off x="5829046" y="4834800"/>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089" name="Rectangle 1088"/>
                <p:cNvSpPr>
                  <a:spLocks noChangeAspect="1"/>
                </p:cNvSpPr>
                <p:nvPr/>
              </p:nvSpPr>
              <p:spPr bwMode="auto">
                <a:xfrm>
                  <a:off x="5829046" y="4953672"/>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090" name="Rectangle 1089"/>
                <p:cNvSpPr>
                  <a:spLocks noChangeAspect="1"/>
                </p:cNvSpPr>
                <p:nvPr/>
              </p:nvSpPr>
              <p:spPr bwMode="auto">
                <a:xfrm>
                  <a:off x="5947918" y="4953672"/>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091" name="Rectangle 1090"/>
                <p:cNvSpPr>
                  <a:spLocks noChangeAspect="1"/>
                </p:cNvSpPr>
                <p:nvPr/>
              </p:nvSpPr>
              <p:spPr bwMode="auto">
                <a:xfrm>
                  <a:off x="5947918" y="5072544"/>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092" name="Rectangle 1091"/>
                <p:cNvSpPr>
                  <a:spLocks noChangeAspect="1"/>
                </p:cNvSpPr>
                <p:nvPr/>
              </p:nvSpPr>
              <p:spPr bwMode="auto">
                <a:xfrm>
                  <a:off x="5947918" y="5191416"/>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093" name="Rectangle 1092"/>
                <p:cNvSpPr>
                  <a:spLocks noChangeAspect="1"/>
                </p:cNvSpPr>
                <p:nvPr/>
              </p:nvSpPr>
              <p:spPr bwMode="auto">
                <a:xfrm>
                  <a:off x="5947918" y="5310288"/>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094" name="Rectangle 1093"/>
                <p:cNvSpPr>
                  <a:spLocks noChangeAspect="1"/>
                </p:cNvSpPr>
                <p:nvPr/>
              </p:nvSpPr>
              <p:spPr bwMode="auto">
                <a:xfrm>
                  <a:off x="5947918" y="5429160"/>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095" name="Rectangle 1094"/>
                <p:cNvSpPr>
                  <a:spLocks noChangeAspect="1"/>
                </p:cNvSpPr>
                <p:nvPr/>
              </p:nvSpPr>
              <p:spPr bwMode="auto">
                <a:xfrm>
                  <a:off x="5947918" y="5548032"/>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096" name="Rectangle 1095"/>
                <p:cNvSpPr>
                  <a:spLocks noChangeAspect="1"/>
                </p:cNvSpPr>
                <p:nvPr/>
              </p:nvSpPr>
              <p:spPr bwMode="auto">
                <a:xfrm>
                  <a:off x="5947918" y="5666904"/>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097" name="Rectangle 1096"/>
                <p:cNvSpPr>
                  <a:spLocks noChangeAspect="1"/>
                </p:cNvSpPr>
                <p:nvPr/>
              </p:nvSpPr>
              <p:spPr bwMode="auto">
                <a:xfrm>
                  <a:off x="5947918" y="5785776"/>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098" name="Rectangle 1097"/>
                <p:cNvSpPr>
                  <a:spLocks noChangeAspect="1"/>
                </p:cNvSpPr>
                <p:nvPr/>
              </p:nvSpPr>
              <p:spPr bwMode="auto">
                <a:xfrm>
                  <a:off x="5947918" y="5904648"/>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099" name="Rectangle 1098"/>
                <p:cNvSpPr>
                  <a:spLocks noChangeAspect="1"/>
                </p:cNvSpPr>
                <p:nvPr/>
              </p:nvSpPr>
              <p:spPr bwMode="auto">
                <a:xfrm>
                  <a:off x="5829046" y="6023520"/>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100" name="Rectangle 1099"/>
                <p:cNvSpPr>
                  <a:spLocks noChangeAspect="1"/>
                </p:cNvSpPr>
                <p:nvPr/>
              </p:nvSpPr>
              <p:spPr bwMode="auto">
                <a:xfrm>
                  <a:off x="5947918" y="6023520"/>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101" name="Rectangle 1100"/>
                <p:cNvSpPr>
                  <a:spLocks noChangeAspect="1"/>
                </p:cNvSpPr>
                <p:nvPr/>
              </p:nvSpPr>
              <p:spPr bwMode="auto">
                <a:xfrm>
                  <a:off x="5829046" y="6142392"/>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102" name="Rectangle 1101"/>
                <p:cNvSpPr>
                  <a:spLocks noChangeAspect="1"/>
                </p:cNvSpPr>
                <p:nvPr/>
              </p:nvSpPr>
              <p:spPr bwMode="auto">
                <a:xfrm>
                  <a:off x="5829046" y="6261264"/>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103" name="Rectangle 1102"/>
                <p:cNvSpPr>
                  <a:spLocks noChangeAspect="1"/>
                </p:cNvSpPr>
                <p:nvPr/>
              </p:nvSpPr>
              <p:spPr bwMode="auto">
                <a:xfrm>
                  <a:off x="5829046" y="6380136"/>
                  <a:ext cx="118872" cy="118872"/>
                </a:xfrm>
                <a:prstGeom prst="rect">
                  <a:avLst/>
                </a:prstGeom>
                <a:grp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grpSp>
          <p:sp>
            <p:nvSpPr>
              <p:cNvPr id="1013" name="Rectangle 1012"/>
              <p:cNvSpPr>
                <a:spLocks noChangeAspect="1"/>
              </p:cNvSpPr>
              <p:nvPr/>
            </p:nvSpPr>
            <p:spPr bwMode="auto">
              <a:xfrm>
                <a:off x="5713349" y="6380136"/>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014" name="Rectangle 1013"/>
              <p:cNvSpPr>
                <a:spLocks noChangeAspect="1"/>
              </p:cNvSpPr>
              <p:nvPr/>
            </p:nvSpPr>
            <p:spPr bwMode="auto">
              <a:xfrm>
                <a:off x="5950077" y="6380136"/>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015" name="Rectangle 1014"/>
              <p:cNvSpPr>
                <a:spLocks noChangeAspect="1"/>
              </p:cNvSpPr>
              <p:nvPr/>
            </p:nvSpPr>
            <p:spPr bwMode="auto">
              <a:xfrm>
                <a:off x="5710174" y="6261264"/>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016" name="Rectangle 1015"/>
              <p:cNvSpPr>
                <a:spLocks noChangeAspect="1"/>
              </p:cNvSpPr>
              <p:nvPr/>
            </p:nvSpPr>
            <p:spPr bwMode="auto">
              <a:xfrm>
                <a:off x="5710174" y="6142392"/>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017" name="Rectangle 1016"/>
              <p:cNvSpPr>
                <a:spLocks noChangeAspect="1"/>
              </p:cNvSpPr>
              <p:nvPr/>
            </p:nvSpPr>
            <p:spPr bwMode="auto">
              <a:xfrm>
                <a:off x="5947918" y="6261264"/>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018" name="Rectangle 1017"/>
              <p:cNvSpPr>
                <a:spLocks noChangeAspect="1"/>
              </p:cNvSpPr>
              <p:nvPr/>
            </p:nvSpPr>
            <p:spPr bwMode="auto">
              <a:xfrm>
                <a:off x="5947918" y="6142392"/>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019" name="Rectangle 1018"/>
              <p:cNvSpPr>
                <a:spLocks noChangeAspect="1"/>
              </p:cNvSpPr>
              <p:nvPr/>
            </p:nvSpPr>
            <p:spPr bwMode="auto">
              <a:xfrm>
                <a:off x="5710174" y="6023520"/>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020" name="Rectangle 1019"/>
              <p:cNvSpPr>
                <a:spLocks noChangeAspect="1"/>
              </p:cNvSpPr>
              <p:nvPr/>
            </p:nvSpPr>
            <p:spPr bwMode="auto">
              <a:xfrm>
                <a:off x="6068949" y="6142392"/>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021" name="Rectangle 1020"/>
              <p:cNvSpPr>
                <a:spLocks noChangeAspect="1"/>
              </p:cNvSpPr>
              <p:nvPr/>
            </p:nvSpPr>
            <p:spPr bwMode="auto">
              <a:xfrm>
                <a:off x="5710174" y="5904648"/>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022" name="Rectangle 1021"/>
              <p:cNvSpPr>
                <a:spLocks noChangeAspect="1"/>
              </p:cNvSpPr>
              <p:nvPr/>
            </p:nvSpPr>
            <p:spPr bwMode="auto">
              <a:xfrm>
                <a:off x="5829046" y="5904648"/>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023" name="Rectangle 1022"/>
              <p:cNvSpPr>
                <a:spLocks noChangeAspect="1"/>
              </p:cNvSpPr>
              <p:nvPr/>
            </p:nvSpPr>
            <p:spPr bwMode="auto">
              <a:xfrm>
                <a:off x="6066790" y="6023520"/>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024" name="Rectangle 1023"/>
              <p:cNvSpPr>
                <a:spLocks noChangeAspect="1"/>
              </p:cNvSpPr>
              <p:nvPr/>
            </p:nvSpPr>
            <p:spPr bwMode="auto">
              <a:xfrm>
                <a:off x="6066790" y="5904648"/>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025" name="Rectangle 1024"/>
              <p:cNvSpPr>
                <a:spLocks noChangeAspect="1"/>
              </p:cNvSpPr>
              <p:nvPr/>
            </p:nvSpPr>
            <p:spPr bwMode="auto">
              <a:xfrm>
                <a:off x="5829046" y="5785776"/>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026" name="Rectangle 1025"/>
              <p:cNvSpPr>
                <a:spLocks noChangeAspect="1"/>
              </p:cNvSpPr>
              <p:nvPr/>
            </p:nvSpPr>
            <p:spPr bwMode="auto">
              <a:xfrm>
                <a:off x="6066790" y="5785776"/>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027" name="Rectangle 1026"/>
              <p:cNvSpPr>
                <a:spLocks noChangeAspect="1"/>
              </p:cNvSpPr>
              <p:nvPr/>
            </p:nvSpPr>
            <p:spPr bwMode="auto">
              <a:xfrm>
                <a:off x="5829046" y="5666904"/>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028" name="Rectangle 1027"/>
              <p:cNvSpPr>
                <a:spLocks noChangeAspect="1"/>
              </p:cNvSpPr>
              <p:nvPr/>
            </p:nvSpPr>
            <p:spPr bwMode="auto">
              <a:xfrm>
                <a:off x="6066790" y="5666904"/>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029" name="Rectangle 1028"/>
              <p:cNvSpPr>
                <a:spLocks noChangeAspect="1"/>
              </p:cNvSpPr>
              <p:nvPr/>
            </p:nvSpPr>
            <p:spPr bwMode="auto">
              <a:xfrm>
                <a:off x="5829046" y="5548032"/>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030" name="Rectangle 1029"/>
              <p:cNvSpPr>
                <a:spLocks noChangeAspect="1"/>
              </p:cNvSpPr>
              <p:nvPr/>
            </p:nvSpPr>
            <p:spPr bwMode="auto">
              <a:xfrm>
                <a:off x="6068949" y="5548032"/>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031" name="Rectangle 1030"/>
              <p:cNvSpPr>
                <a:spLocks noChangeAspect="1"/>
              </p:cNvSpPr>
              <p:nvPr/>
            </p:nvSpPr>
            <p:spPr bwMode="auto">
              <a:xfrm>
                <a:off x="5832221" y="5429160"/>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032" name="Rectangle 1031"/>
              <p:cNvSpPr>
                <a:spLocks noChangeAspect="1"/>
              </p:cNvSpPr>
              <p:nvPr/>
            </p:nvSpPr>
            <p:spPr bwMode="auto">
              <a:xfrm>
                <a:off x="6068949" y="5429160"/>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033" name="Rectangle 1032"/>
              <p:cNvSpPr>
                <a:spLocks noChangeAspect="1"/>
              </p:cNvSpPr>
              <p:nvPr/>
            </p:nvSpPr>
            <p:spPr bwMode="auto">
              <a:xfrm>
                <a:off x="5829046" y="5310288"/>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034" name="Rectangle 1033"/>
              <p:cNvSpPr>
                <a:spLocks noChangeAspect="1"/>
              </p:cNvSpPr>
              <p:nvPr/>
            </p:nvSpPr>
            <p:spPr bwMode="auto">
              <a:xfrm>
                <a:off x="6066790" y="5310288"/>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035" name="Rectangle 1034"/>
              <p:cNvSpPr>
                <a:spLocks noChangeAspect="1"/>
              </p:cNvSpPr>
              <p:nvPr/>
            </p:nvSpPr>
            <p:spPr bwMode="auto">
              <a:xfrm>
                <a:off x="5829046" y="5191416"/>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036" name="Rectangle 1035"/>
              <p:cNvSpPr>
                <a:spLocks noChangeAspect="1"/>
              </p:cNvSpPr>
              <p:nvPr/>
            </p:nvSpPr>
            <p:spPr bwMode="auto">
              <a:xfrm>
                <a:off x="6066790" y="5191416"/>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037" name="Rectangle 1036"/>
              <p:cNvSpPr>
                <a:spLocks noChangeAspect="1"/>
              </p:cNvSpPr>
              <p:nvPr/>
            </p:nvSpPr>
            <p:spPr bwMode="auto">
              <a:xfrm>
                <a:off x="5832221" y="5072544"/>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038" name="Rectangle 1037"/>
              <p:cNvSpPr>
                <a:spLocks noChangeAspect="1"/>
              </p:cNvSpPr>
              <p:nvPr/>
            </p:nvSpPr>
            <p:spPr bwMode="auto">
              <a:xfrm>
                <a:off x="6068949" y="5073970"/>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039" name="Rectangle 1038"/>
              <p:cNvSpPr>
                <a:spLocks noChangeAspect="1"/>
              </p:cNvSpPr>
              <p:nvPr/>
            </p:nvSpPr>
            <p:spPr bwMode="auto">
              <a:xfrm>
                <a:off x="5713349" y="5073970"/>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040" name="Rectangle 1039"/>
              <p:cNvSpPr>
                <a:spLocks noChangeAspect="1"/>
              </p:cNvSpPr>
              <p:nvPr/>
            </p:nvSpPr>
            <p:spPr bwMode="auto">
              <a:xfrm>
                <a:off x="5713349" y="4953672"/>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041" name="Rectangle 1040"/>
              <p:cNvSpPr>
                <a:spLocks noChangeAspect="1"/>
              </p:cNvSpPr>
              <p:nvPr/>
            </p:nvSpPr>
            <p:spPr bwMode="auto">
              <a:xfrm>
                <a:off x="6066790" y="4953672"/>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042" name="Rectangle 1041"/>
              <p:cNvSpPr>
                <a:spLocks noChangeAspect="1"/>
              </p:cNvSpPr>
              <p:nvPr/>
            </p:nvSpPr>
            <p:spPr bwMode="auto">
              <a:xfrm>
                <a:off x="5713349" y="4834800"/>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043" name="Rectangle 1042"/>
              <p:cNvSpPr>
                <a:spLocks noChangeAspect="1"/>
              </p:cNvSpPr>
              <p:nvPr/>
            </p:nvSpPr>
            <p:spPr bwMode="auto">
              <a:xfrm>
                <a:off x="5947918" y="4834800"/>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044" name="Rectangle 1043"/>
              <p:cNvSpPr>
                <a:spLocks noChangeAspect="1"/>
              </p:cNvSpPr>
              <p:nvPr/>
            </p:nvSpPr>
            <p:spPr bwMode="auto">
              <a:xfrm>
                <a:off x="6068949" y="4836226"/>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045" name="Rectangle 1044"/>
              <p:cNvSpPr>
                <a:spLocks noChangeAspect="1"/>
              </p:cNvSpPr>
              <p:nvPr/>
            </p:nvSpPr>
            <p:spPr bwMode="auto">
              <a:xfrm>
                <a:off x="5713349" y="4715928"/>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046" name="Rectangle 1045"/>
              <p:cNvSpPr>
                <a:spLocks noChangeAspect="1"/>
              </p:cNvSpPr>
              <p:nvPr/>
            </p:nvSpPr>
            <p:spPr bwMode="auto">
              <a:xfrm>
                <a:off x="5947918" y="4715928"/>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047" name="Rectangle 1046"/>
              <p:cNvSpPr>
                <a:spLocks noChangeAspect="1"/>
              </p:cNvSpPr>
              <p:nvPr/>
            </p:nvSpPr>
            <p:spPr bwMode="auto">
              <a:xfrm>
                <a:off x="5713349" y="4597056"/>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048" name="Rectangle 1047"/>
              <p:cNvSpPr>
                <a:spLocks noChangeAspect="1"/>
              </p:cNvSpPr>
              <p:nvPr/>
            </p:nvSpPr>
            <p:spPr bwMode="auto">
              <a:xfrm>
                <a:off x="5947918" y="4597056"/>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049" name="Rectangle 1048"/>
              <p:cNvSpPr>
                <a:spLocks noChangeAspect="1"/>
              </p:cNvSpPr>
              <p:nvPr/>
            </p:nvSpPr>
            <p:spPr bwMode="auto">
              <a:xfrm>
                <a:off x="5591302" y="4597056"/>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050" name="Rectangle 1049"/>
              <p:cNvSpPr>
                <a:spLocks noChangeAspect="1"/>
              </p:cNvSpPr>
              <p:nvPr/>
            </p:nvSpPr>
            <p:spPr bwMode="auto">
              <a:xfrm>
                <a:off x="5591302" y="4478184"/>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051" name="Rectangle 1050"/>
              <p:cNvSpPr>
                <a:spLocks noChangeAspect="1"/>
              </p:cNvSpPr>
              <p:nvPr/>
            </p:nvSpPr>
            <p:spPr bwMode="auto">
              <a:xfrm>
                <a:off x="5951093" y="4478184"/>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052" name="Rectangle 1051"/>
              <p:cNvSpPr>
                <a:spLocks noChangeAspect="1"/>
              </p:cNvSpPr>
              <p:nvPr/>
            </p:nvSpPr>
            <p:spPr bwMode="auto">
              <a:xfrm>
                <a:off x="5591302" y="4358930"/>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053" name="Rectangle 1052"/>
              <p:cNvSpPr>
                <a:spLocks noChangeAspect="1"/>
              </p:cNvSpPr>
              <p:nvPr/>
            </p:nvSpPr>
            <p:spPr bwMode="auto">
              <a:xfrm>
                <a:off x="5832221" y="4359312"/>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054" name="Rectangle 1053"/>
              <p:cNvSpPr>
                <a:spLocks noChangeAspect="1"/>
              </p:cNvSpPr>
              <p:nvPr/>
            </p:nvSpPr>
            <p:spPr bwMode="auto">
              <a:xfrm>
                <a:off x="5950077" y="4359312"/>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055" name="Rectangle 1054"/>
              <p:cNvSpPr>
                <a:spLocks noChangeAspect="1"/>
              </p:cNvSpPr>
              <p:nvPr/>
            </p:nvSpPr>
            <p:spPr bwMode="auto">
              <a:xfrm>
                <a:off x="5591302" y="4240058"/>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056" name="Rectangle 1055"/>
              <p:cNvSpPr>
                <a:spLocks noChangeAspect="1"/>
              </p:cNvSpPr>
              <p:nvPr/>
            </p:nvSpPr>
            <p:spPr bwMode="auto">
              <a:xfrm>
                <a:off x="5829046" y="4240058"/>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057" name="Rectangle 1056"/>
              <p:cNvSpPr>
                <a:spLocks noChangeAspect="1"/>
              </p:cNvSpPr>
              <p:nvPr/>
            </p:nvSpPr>
            <p:spPr bwMode="auto">
              <a:xfrm>
                <a:off x="5591302" y="4122737"/>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058" name="Rectangle 1057"/>
              <p:cNvSpPr>
                <a:spLocks noChangeAspect="1"/>
              </p:cNvSpPr>
              <p:nvPr/>
            </p:nvSpPr>
            <p:spPr bwMode="auto">
              <a:xfrm>
                <a:off x="5947918" y="4122737"/>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059" name="Rectangle 1058"/>
              <p:cNvSpPr>
                <a:spLocks noChangeAspect="1"/>
              </p:cNvSpPr>
              <p:nvPr/>
            </p:nvSpPr>
            <p:spPr bwMode="auto">
              <a:xfrm>
                <a:off x="5710174" y="4003089"/>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060" name="Rectangle 1059"/>
              <p:cNvSpPr>
                <a:spLocks noChangeAspect="1"/>
              </p:cNvSpPr>
              <p:nvPr/>
            </p:nvSpPr>
            <p:spPr bwMode="auto">
              <a:xfrm>
                <a:off x="6068949" y="4003089"/>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061" name="Rectangle 1060"/>
              <p:cNvSpPr>
                <a:spLocks noChangeAspect="1"/>
              </p:cNvSpPr>
              <p:nvPr/>
            </p:nvSpPr>
            <p:spPr bwMode="auto">
              <a:xfrm>
                <a:off x="5710174" y="3883442"/>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062" name="Rectangle 1061"/>
              <p:cNvSpPr>
                <a:spLocks noChangeAspect="1"/>
              </p:cNvSpPr>
              <p:nvPr/>
            </p:nvSpPr>
            <p:spPr bwMode="auto">
              <a:xfrm>
                <a:off x="5829046" y="3883442"/>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063" name="Rectangle 1062"/>
              <p:cNvSpPr>
                <a:spLocks noChangeAspect="1"/>
              </p:cNvSpPr>
              <p:nvPr/>
            </p:nvSpPr>
            <p:spPr bwMode="auto">
              <a:xfrm>
                <a:off x="5832221" y="3764988"/>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064" name="Rectangle 1063"/>
              <p:cNvSpPr>
                <a:spLocks noChangeAspect="1"/>
              </p:cNvSpPr>
              <p:nvPr/>
            </p:nvSpPr>
            <p:spPr bwMode="auto">
              <a:xfrm>
                <a:off x="5950077" y="3764570"/>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065" name="Rectangle 1064"/>
              <p:cNvSpPr>
                <a:spLocks noChangeAspect="1"/>
              </p:cNvSpPr>
              <p:nvPr/>
            </p:nvSpPr>
            <p:spPr bwMode="auto">
              <a:xfrm>
                <a:off x="6069965" y="4121186"/>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066" name="Rectangle 1065"/>
              <p:cNvSpPr>
                <a:spLocks noChangeAspect="1"/>
              </p:cNvSpPr>
              <p:nvPr/>
            </p:nvSpPr>
            <p:spPr bwMode="auto">
              <a:xfrm>
                <a:off x="6187821" y="4003089"/>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067" name="Rectangle 1066"/>
              <p:cNvSpPr>
                <a:spLocks noChangeAspect="1"/>
              </p:cNvSpPr>
              <p:nvPr/>
            </p:nvSpPr>
            <p:spPr bwMode="auto">
              <a:xfrm>
                <a:off x="6306693" y="4003089"/>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068" name="Rectangle 1067"/>
              <p:cNvSpPr>
                <a:spLocks noChangeAspect="1"/>
              </p:cNvSpPr>
              <p:nvPr/>
            </p:nvSpPr>
            <p:spPr bwMode="auto">
              <a:xfrm>
                <a:off x="6425565" y="4003089"/>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069" name="Rectangle 1068"/>
              <p:cNvSpPr>
                <a:spLocks noChangeAspect="1"/>
              </p:cNvSpPr>
              <p:nvPr/>
            </p:nvSpPr>
            <p:spPr bwMode="auto">
              <a:xfrm>
                <a:off x="6069965" y="3764570"/>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070" name="Rectangle 1069"/>
              <p:cNvSpPr>
                <a:spLocks noChangeAspect="1"/>
              </p:cNvSpPr>
              <p:nvPr/>
            </p:nvSpPr>
            <p:spPr bwMode="auto">
              <a:xfrm>
                <a:off x="6185662" y="3764988"/>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071" name="Rectangle 1070"/>
              <p:cNvSpPr>
                <a:spLocks noChangeAspect="1"/>
              </p:cNvSpPr>
              <p:nvPr/>
            </p:nvSpPr>
            <p:spPr bwMode="auto">
              <a:xfrm>
                <a:off x="6306693" y="3764988"/>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072" name="Rectangle 1071"/>
              <p:cNvSpPr>
                <a:spLocks noChangeAspect="1"/>
              </p:cNvSpPr>
              <p:nvPr/>
            </p:nvSpPr>
            <p:spPr bwMode="auto">
              <a:xfrm>
                <a:off x="6425565" y="3764988"/>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073" name="Rectangle 1072"/>
              <p:cNvSpPr>
                <a:spLocks noChangeAspect="1"/>
              </p:cNvSpPr>
              <p:nvPr/>
            </p:nvSpPr>
            <p:spPr bwMode="auto">
              <a:xfrm>
                <a:off x="5591302" y="4003865"/>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grpSp>
        <p:grpSp>
          <p:nvGrpSpPr>
            <p:cNvPr id="931" name="Group 930"/>
            <p:cNvGrpSpPr/>
            <p:nvPr/>
          </p:nvGrpSpPr>
          <p:grpSpPr>
            <a:xfrm>
              <a:off x="5472430" y="2695104"/>
              <a:ext cx="1072007" cy="950976"/>
              <a:chOff x="5472430" y="2695104"/>
              <a:chExt cx="1072007" cy="950976"/>
            </a:xfrm>
          </p:grpSpPr>
          <p:sp>
            <p:nvSpPr>
              <p:cNvPr id="985" name="Rectangle 984"/>
              <p:cNvSpPr>
                <a:spLocks noChangeAspect="1"/>
              </p:cNvSpPr>
              <p:nvPr/>
            </p:nvSpPr>
            <p:spPr bwMode="auto">
              <a:xfrm>
                <a:off x="6425565" y="3527208"/>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986" name="Rectangle 985"/>
              <p:cNvSpPr>
                <a:spLocks noChangeAspect="1"/>
              </p:cNvSpPr>
              <p:nvPr/>
            </p:nvSpPr>
            <p:spPr bwMode="auto">
              <a:xfrm>
                <a:off x="6306693" y="3527208"/>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987" name="Rectangle 986"/>
              <p:cNvSpPr>
                <a:spLocks noChangeAspect="1"/>
              </p:cNvSpPr>
              <p:nvPr/>
            </p:nvSpPr>
            <p:spPr bwMode="auto">
              <a:xfrm>
                <a:off x="6185662" y="3527208"/>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988" name="Rectangle 987"/>
              <p:cNvSpPr>
                <a:spLocks noChangeAspect="1"/>
              </p:cNvSpPr>
              <p:nvPr/>
            </p:nvSpPr>
            <p:spPr bwMode="auto">
              <a:xfrm>
                <a:off x="6069965" y="3527208"/>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989" name="Rectangle 988"/>
              <p:cNvSpPr>
                <a:spLocks noChangeAspect="1"/>
              </p:cNvSpPr>
              <p:nvPr/>
            </p:nvSpPr>
            <p:spPr bwMode="auto">
              <a:xfrm>
                <a:off x="6066790" y="3408336"/>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990" name="Rectangle 989"/>
              <p:cNvSpPr>
                <a:spLocks noChangeAspect="1"/>
              </p:cNvSpPr>
              <p:nvPr/>
            </p:nvSpPr>
            <p:spPr bwMode="auto">
              <a:xfrm>
                <a:off x="6306693" y="3289464"/>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991" name="Rectangle 990"/>
              <p:cNvSpPr>
                <a:spLocks noChangeAspect="1"/>
              </p:cNvSpPr>
              <p:nvPr/>
            </p:nvSpPr>
            <p:spPr bwMode="auto">
              <a:xfrm>
                <a:off x="6425565" y="3289464"/>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992" name="Rectangle 991"/>
              <p:cNvSpPr>
                <a:spLocks noChangeAspect="1"/>
              </p:cNvSpPr>
              <p:nvPr/>
            </p:nvSpPr>
            <p:spPr bwMode="auto">
              <a:xfrm>
                <a:off x="5947918" y="3408336"/>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993" name="Rectangle 992"/>
              <p:cNvSpPr>
                <a:spLocks noChangeAspect="1"/>
              </p:cNvSpPr>
              <p:nvPr/>
            </p:nvSpPr>
            <p:spPr bwMode="auto">
              <a:xfrm>
                <a:off x="5829046" y="3408336"/>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994" name="Rectangle 993"/>
              <p:cNvSpPr>
                <a:spLocks noChangeAspect="1"/>
              </p:cNvSpPr>
              <p:nvPr/>
            </p:nvSpPr>
            <p:spPr bwMode="auto">
              <a:xfrm>
                <a:off x="5710174" y="3408336"/>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995" name="Rectangle 994"/>
              <p:cNvSpPr>
                <a:spLocks noChangeAspect="1"/>
              </p:cNvSpPr>
              <p:nvPr/>
            </p:nvSpPr>
            <p:spPr bwMode="auto">
              <a:xfrm>
                <a:off x="5710174" y="3289464"/>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996" name="Rectangle 995"/>
              <p:cNvSpPr>
                <a:spLocks noChangeAspect="1"/>
              </p:cNvSpPr>
              <p:nvPr/>
            </p:nvSpPr>
            <p:spPr bwMode="auto">
              <a:xfrm>
                <a:off x="5591302" y="3289464"/>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997" name="Rectangle 996"/>
              <p:cNvSpPr>
                <a:spLocks noChangeAspect="1"/>
              </p:cNvSpPr>
              <p:nvPr/>
            </p:nvSpPr>
            <p:spPr bwMode="auto">
              <a:xfrm>
                <a:off x="5591302" y="3170592"/>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998" name="Rectangle 997"/>
              <p:cNvSpPr>
                <a:spLocks noChangeAspect="1"/>
              </p:cNvSpPr>
              <p:nvPr/>
            </p:nvSpPr>
            <p:spPr bwMode="auto">
              <a:xfrm>
                <a:off x="5591302" y="3051720"/>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999" name="Rectangle 998"/>
              <p:cNvSpPr>
                <a:spLocks noChangeAspect="1"/>
              </p:cNvSpPr>
              <p:nvPr/>
            </p:nvSpPr>
            <p:spPr bwMode="auto">
              <a:xfrm>
                <a:off x="5951093" y="3170592"/>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000" name="Rectangle 999"/>
              <p:cNvSpPr>
                <a:spLocks noChangeAspect="1"/>
              </p:cNvSpPr>
              <p:nvPr/>
            </p:nvSpPr>
            <p:spPr bwMode="auto">
              <a:xfrm>
                <a:off x="6069965" y="3170592"/>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001" name="Rectangle 1000"/>
              <p:cNvSpPr>
                <a:spLocks noChangeAspect="1"/>
              </p:cNvSpPr>
              <p:nvPr/>
            </p:nvSpPr>
            <p:spPr bwMode="auto">
              <a:xfrm>
                <a:off x="6185662" y="3170592"/>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002" name="Rectangle 1001"/>
              <p:cNvSpPr>
                <a:spLocks noChangeAspect="1"/>
              </p:cNvSpPr>
              <p:nvPr/>
            </p:nvSpPr>
            <p:spPr bwMode="auto">
              <a:xfrm>
                <a:off x="6306693" y="3170592"/>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003" name="Rectangle 1002"/>
              <p:cNvSpPr>
                <a:spLocks noChangeAspect="1"/>
              </p:cNvSpPr>
              <p:nvPr/>
            </p:nvSpPr>
            <p:spPr bwMode="auto">
              <a:xfrm>
                <a:off x="5832221" y="3051720"/>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004" name="Rectangle 1003"/>
              <p:cNvSpPr>
                <a:spLocks noChangeAspect="1"/>
              </p:cNvSpPr>
              <p:nvPr/>
            </p:nvSpPr>
            <p:spPr bwMode="auto">
              <a:xfrm>
                <a:off x="5951093" y="3051720"/>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005" name="Rectangle 1004"/>
              <p:cNvSpPr>
                <a:spLocks noChangeAspect="1"/>
              </p:cNvSpPr>
              <p:nvPr/>
            </p:nvSpPr>
            <p:spPr bwMode="auto">
              <a:xfrm>
                <a:off x="5472430" y="3051720"/>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006" name="Rectangle 1005"/>
              <p:cNvSpPr>
                <a:spLocks noChangeAspect="1"/>
              </p:cNvSpPr>
              <p:nvPr/>
            </p:nvSpPr>
            <p:spPr bwMode="auto">
              <a:xfrm>
                <a:off x="5472430" y="2932848"/>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007" name="Rectangle 1006"/>
              <p:cNvSpPr>
                <a:spLocks noChangeAspect="1"/>
              </p:cNvSpPr>
              <p:nvPr/>
            </p:nvSpPr>
            <p:spPr bwMode="auto">
              <a:xfrm>
                <a:off x="5472430" y="2813976"/>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008" name="Rectangle 1007"/>
              <p:cNvSpPr>
                <a:spLocks noChangeAspect="1"/>
              </p:cNvSpPr>
              <p:nvPr/>
            </p:nvSpPr>
            <p:spPr bwMode="auto">
              <a:xfrm>
                <a:off x="5829046" y="2932848"/>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009" name="Rectangle 1008"/>
              <p:cNvSpPr>
                <a:spLocks noChangeAspect="1"/>
              </p:cNvSpPr>
              <p:nvPr/>
            </p:nvSpPr>
            <p:spPr bwMode="auto">
              <a:xfrm>
                <a:off x="5710174" y="2813976"/>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010" name="Rectangle 1009"/>
              <p:cNvSpPr>
                <a:spLocks noChangeAspect="1"/>
              </p:cNvSpPr>
              <p:nvPr/>
            </p:nvSpPr>
            <p:spPr bwMode="auto">
              <a:xfrm>
                <a:off x="5829046" y="2813976"/>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011" name="Rectangle 1010"/>
              <p:cNvSpPr>
                <a:spLocks noChangeAspect="1"/>
              </p:cNvSpPr>
              <p:nvPr/>
            </p:nvSpPr>
            <p:spPr bwMode="auto">
              <a:xfrm>
                <a:off x="5710174" y="2695104"/>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grpSp>
        <p:grpSp>
          <p:nvGrpSpPr>
            <p:cNvPr id="932" name="Group 931"/>
            <p:cNvGrpSpPr/>
            <p:nvPr/>
          </p:nvGrpSpPr>
          <p:grpSpPr>
            <a:xfrm>
              <a:off x="2731897" y="2695104"/>
              <a:ext cx="2740533" cy="832104"/>
              <a:chOff x="2731897" y="2695104"/>
              <a:chExt cx="2740533" cy="832104"/>
            </a:xfrm>
          </p:grpSpPr>
          <p:sp>
            <p:nvSpPr>
              <p:cNvPr id="934" name="Rectangle 933"/>
              <p:cNvSpPr>
                <a:spLocks noChangeAspect="1"/>
              </p:cNvSpPr>
              <p:nvPr/>
            </p:nvSpPr>
            <p:spPr bwMode="auto">
              <a:xfrm>
                <a:off x="5232527" y="2695104"/>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935" name="Rectangle 934"/>
              <p:cNvSpPr>
                <a:spLocks noChangeAspect="1"/>
              </p:cNvSpPr>
              <p:nvPr/>
            </p:nvSpPr>
            <p:spPr bwMode="auto">
              <a:xfrm>
                <a:off x="5232527" y="2813976"/>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936" name="Rectangle 935"/>
              <p:cNvSpPr>
                <a:spLocks noChangeAspect="1"/>
              </p:cNvSpPr>
              <p:nvPr/>
            </p:nvSpPr>
            <p:spPr bwMode="auto">
              <a:xfrm>
                <a:off x="5232527" y="2931996"/>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937" name="Rectangle 936"/>
              <p:cNvSpPr>
                <a:spLocks noChangeAspect="1"/>
              </p:cNvSpPr>
              <p:nvPr/>
            </p:nvSpPr>
            <p:spPr bwMode="auto">
              <a:xfrm>
                <a:off x="5115814" y="3051720"/>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938" name="Rectangle 937"/>
              <p:cNvSpPr>
                <a:spLocks noChangeAspect="1"/>
              </p:cNvSpPr>
              <p:nvPr/>
            </p:nvSpPr>
            <p:spPr bwMode="auto">
              <a:xfrm>
                <a:off x="5113655" y="2931996"/>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939" name="Rectangle 938"/>
              <p:cNvSpPr>
                <a:spLocks noChangeAspect="1"/>
              </p:cNvSpPr>
              <p:nvPr/>
            </p:nvSpPr>
            <p:spPr bwMode="auto">
              <a:xfrm>
                <a:off x="5353558" y="3170592"/>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940" name="Rectangle 939"/>
              <p:cNvSpPr>
                <a:spLocks noChangeAspect="1"/>
              </p:cNvSpPr>
              <p:nvPr/>
            </p:nvSpPr>
            <p:spPr bwMode="auto">
              <a:xfrm>
                <a:off x="4996942" y="3051720"/>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941" name="Rectangle 940"/>
              <p:cNvSpPr>
                <a:spLocks noChangeAspect="1"/>
              </p:cNvSpPr>
              <p:nvPr/>
            </p:nvSpPr>
            <p:spPr bwMode="auto">
              <a:xfrm>
                <a:off x="4994783" y="3170592"/>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942" name="Rectangle 941"/>
              <p:cNvSpPr>
                <a:spLocks noChangeAspect="1"/>
              </p:cNvSpPr>
              <p:nvPr/>
            </p:nvSpPr>
            <p:spPr bwMode="auto">
              <a:xfrm>
                <a:off x="5234686" y="3289464"/>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943" name="Rectangle 942"/>
              <p:cNvSpPr>
                <a:spLocks noChangeAspect="1"/>
              </p:cNvSpPr>
              <p:nvPr/>
            </p:nvSpPr>
            <p:spPr bwMode="auto">
              <a:xfrm>
                <a:off x="5353558" y="3289464"/>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944" name="Rectangle 943"/>
              <p:cNvSpPr>
                <a:spLocks noChangeAspect="1"/>
              </p:cNvSpPr>
              <p:nvPr/>
            </p:nvSpPr>
            <p:spPr bwMode="auto">
              <a:xfrm>
                <a:off x="4875911" y="3170592"/>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945" name="Rectangle 944"/>
              <p:cNvSpPr>
                <a:spLocks noChangeAspect="1"/>
              </p:cNvSpPr>
              <p:nvPr/>
            </p:nvSpPr>
            <p:spPr bwMode="auto">
              <a:xfrm>
                <a:off x="4757039" y="3170592"/>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946" name="Rectangle 945"/>
              <p:cNvSpPr>
                <a:spLocks noChangeAspect="1"/>
              </p:cNvSpPr>
              <p:nvPr/>
            </p:nvSpPr>
            <p:spPr bwMode="auto">
              <a:xfrm>
                <a:off x="4638167" y="3170592"/>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947" name="Rectangle 946"/>
              <p:cNvSpPr>
                <a:spLocks noChangeAspect="1"/>
              </p:cNvSpPr>
              <p:nvPr/>
            </p:nvSpPr>
            <p:spPr bwMode="auto">
              <a:xfrm>
                <a:off x="4519295" y="3170592"/>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948" name="Rectangle 947"/>
              <p:cNvSpPr>
                <a:spLocks noChangeAspect="1"/>
              </p:cNvSpPr>
              <p:nvPr/>
            </p:nvSpPr>
            <p:spPr bwMode="auto">
              <a:xfrm>
                <a:off x="4400423" y="3170592"/>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949" name="Rectangle 948"/>
              <p:cNvSpPr>
                <a:spLocks noChangeAspect="1"/>
              </p:cNvSpPr>
              <p:nvPr/>
            </p:nvSpPr>
            <p:spPr bwMode="auto">
              <a:xfrm>
                <a:off x="4279392" y="3170592"/>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950" name="Rectangle 949"/>
              <p:cNvSpPr>
                <a:spLocks noChangeAspect="1"/>
              </p:cNvSpPr>
              <p:nvPr/>
            </p:nvSpPr>
            <p:spPr bwMode="auto">
              <a:xfrm>
                <a:off x="4160520" y="3170592"/>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951" name="Rectangle 950"/>
              <p:cNvSpPr>
                <a:spLocks noChangeAspect="1"/>
              </p:cNvSpPr>
              <p:nvPr/>
            </p:nvSpPr>
            <p:spPr bwMode="auto">
              <a:xfrm>
                <a:off x="4043299" y="3170592"/>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952" name="Rectangle 951"/>
              <p:cNvSpPr>
                <a:spLocks noChangeAspect="1"/>
              </p:cNvSpPr>
              <p:nvPr/>
            </p:nvSpPr>
            <p:spPr bwMode="auto">
              <a:xfrm>
                <a:off x="3924427" y="3170592"/>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953" name="Rectangle 952"/>
              <p:cNvSpPr>
                <a:spLocks noChangeAspect="1"/>
              </p:cNvSpPr>
              <p:nvPr/>
            </p:nvSpPr>
            <p:spPr bwMode="auto">
              <a:xfrm>
                <a:off x="3805555" y="3170592"/>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954" name="Rectangle 953"/>
              <p:cNvSpPr>
                <a:spLocks noChangeAspect="1"/>
              </p:cNvSpPr>
              <p:nvPr/>
            </p:nvSpPr>
            <p:spPr bwMode="auto">
              <a:xfrm>
                <a:off x="3686683" y="3170592"/>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955" name="Rectangle 954"/>
              <p:cNvSpPr>
                <a:spLocks noChangeAspect="1"/>
              </p:cNvSpPr>
              <p:nvPr/>
            </p:nvSpPr>
            <p:spPr bwMode="auto">
              <a:xfrm>
                <a:off x="3567811" y="3170592"/>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956" name="Rectangle 955"/>
              <p:cNvSpPr>
                <a:spLocks noChangeAspect="1"/>
              </p:cNvSpPr>
              <p:nvPr/>
            </p:nvSpPr>
            <p:spPr bwMode="auto">
              <a:xfrm>
                <a:off x="3446780" y="3170592"/>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957" name="Rectangle 956"/>
              <p:cNvSpPr>
                <a:spLocks noChangeAspect="1"/>
              </p:cNvSpPr>
              <p:nvPr/>
            </p:nvSpPr>
            <p:spPr bwMode="auto">
              <a:xfrm>
                <a:off x="3327908" y="3170592"/>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958" name="Rectangle 957"/>
              <p:cNvSpPr>
                <a:spLocks noChangeAspect="1"/>
              </p:cNvSpPr>
              <p:nvPr/>
            </p:nvSpPr>
            <p:spPr bwMode="auto">
              <a:xfrm>
                <a:off x="5235702" y="3408336"/>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959" name="Rectangle 958"/>
              <p:cNvSpPr>
                <a:spLocks noChangeAspect="1"/>
              </p:cNvSpPr>
              <p:nvPr/>
            </p:nvSpPr>
            <p:spPr bwMode="auto">
              <a:xfrm>
                <a:off x="5116830" y="3408336"/>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960" name="Rectangle 959"/>
              <p:cNvSpPr>
                <a:spLocks noChangeAspect="1"/>
              </p:cNvSpPr>
              <p:nvPr/>
            </p:nvSpPr>
            <p:spPr bwMode="auto">
              <a:xfrm>
                <a:off x="4997958" y="3408336"/>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961" name="Rectangle 960"/>
              <p:cNvSpPr>
                <a:spLocks noChangeAspect="1"/>
              </p:cNvSpPr>
              <p:nvPr/>
            </p:nvSpPr>
            <p:spPr bwMode="auto">
              <a:xfrm>
                <a:off x="4879086" y="3408336"/>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962" name="Rectangle 961"/>
              <p:cNvSpPr>
                <a:spLocks noChangeAspect="1"/>
              </p:cNvSpPr>
              <p:nvPr/>
            </p:nvSpPr>
            <p:spPr bwMode="auto">
              <a:xfrm>
                <a:off x="4760214" y="3408336"/>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963" name="Rectangle 962"/>
              <p:cNvSpPr>
                <a:spLocks noChangeAspect="1"/>
              </p:cNvSpPr>
              <p:nvPr/>
            </p:nvSpPr>
            <p:spPr bwMode="auto">
              <a:xfrm>
                <a:off x="4639183" y="3408336"/>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964" name="Rectangle 963"/>
              <p:cNvSpPr>
                <a:spLocks noChangeAspect="1"/>
              </p:cNvSpPr>
              <p:nvPr/>
            </p:nvSpPr>
            <p:spPr bwMode="auto">
              <a:xfrm>
                <a:off x="4520311" y="3408336"/>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965" name="Rectangle 964"/>
              <p:cNvSpPr>
                <a:spLocks noChangeAspect="1"/>
              </p:cNvSpPr>
              <p:nvPr/>
            </p:nvSpPr>
            <p:spPr bwMode="auto">
              <a:xfrm>
                <a:off x="4398264" y="3408336"/>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966" name="Rectangle 965"/>
              <p:cNvSpPr>
                <a:spLocks noChangeAspect="1"/>
              </p:cNvSpPr>
              <p:nvPr/>
            </p:nvSpPr>
            <p:spPr bwMode="auto">
              <a:xfrm>
                <a:off x="4279392" y="3408336"/>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967" name="Rectangle 966"/>
              <p:cNvSpPr>
                <a:spLocks noChangeAspect="1"/>
              </p:cNvSpPr>
              <p:nvPr/>
            </p:nvSpPr>
            <p:spPr bwMode="auto">
              <a:xfrm>
                <a:off x="4160520" y="3408336"/>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968" name="Rectangle 967"/>
              <p:cNvSpPr>
                <a:spLocks noChangeAspect="1"/>
              </p:cNvSpPr>
              <p:nvPr/>
            </p:nvSpPr>
            <p:spPr bwMode="auto">
              <a:xfrm>
                <a:off x="4041648" y="3408336"/>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969" name="Rectangle 968"/>
              <p:cNvSpPr>
                <a:spLocks noChangeAspect="1"/>
              </p:cNvSpPr>
              <p:nvPr/>
            </p:nvSpPr>
            <p:spPr bwMode="auto">
              <a:xfrm>
                <a:off x="3922776" y="3408336"/>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970" name="Rectangle 969"/>
              <p:cNvSpPr>
                <a:spLocks noChangeAspect="1"/>
              </p:cNvSpPr>
              <p:nvPr/>
            </p:nvSpPr>
            <p:spPr bwMode="auto">
              <a:xfrm>
                <a:off x="3801745" y="3408336"/>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971" name="Rectangle 970"/>
              <p:cNvSpPr>
                <a:spLocks noChangeAspect="1"/>
              </p:cNvSpPr>
              <p:nvPr/>
            </p:nvSpPr>
            <p:spPr bwMode="auto">
              <a:xfrm>
                <a:off x="3682873" y="3408336"/>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972" name="Rectangle 971"/>
              <p:cNvSpPr>
                <a:spLocks noChangeAspect="1"/>
              </p:cNvSpPr>
              <p:nvPr/>
            </p:nvSpPr>
            <p:spPr bwMode="auto">
              <a:xfrm>
                <a:off x="3563874" y="3408336"/>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973" name="Rectangle 972"/>
              <p:cNvSpPr>
                <a:spLocks noChangeAspect="1"/>
              </p:cNvSpPr>
              <p:nvPr/>
            </p:nvSpPr>
            <p:spPr bwMode="auto">
              <a:xfrm>
                <a:off x="3445002" y="3408336"/>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974" name="Rectangle 973"/>
              <p:cNvSpPr>
                <a:spLocks noChangeAspect="1"/>
              </p:cNvSpPr>
              <p:nvPr/>
            </p:nvSpPr>
            <p:spPr bwMode="auto">
              <a:xfrm>
                <a:off x="3326130" y="3408336"/>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975" name="Rectangle 974"/>
              <p:cNvSpPr>
                <a:spLocks noChangeAspect="1"/>
              </p:cNvSpPr>
              <p:nvPr/>
            </p:nvSpPr>
            <p:spPr bwMode="auto">
              <a:xfrm>
                <a:off x="3207258" y="3408336"/>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976" name="Rectangle 975"/>
              <p:cNvSpPr>
                <a:spLocks noChangeAspect="1"/>
              </p:cNvSpPr>
              <p:nvPr/>
            </p:nvSpPr>
            <p:spPr bwMode="auto">
              <a:xfrm>
                <a:off x="3088386" y="3408336"/>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977" name="Rectangle 976"/>
              <p:cNvSpPr>
                <a:spLocks noChangeAspect="1"/>
              </p:cNvSpPr>
              <p:nvPr/>
            </p:nvSpPr>
            <p:spPr bwMode="auto">
              <a:xfrm>
                <a:off x="2967355" y="3408336"/>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978" name="Rectangle 977"/>
              <p:cNvSpPr>
                <a:spLocks noChangeAspect="1"/>
              </p:cNvSpPr>
              <p:nvPr/>
            </p:nvSpPr>
            <p:spPr bwMode="auto">
              <a:xfrm>
                <a:off x="2848483" y="3408336"/>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979" name="Rectangle 978"/>
              <p:cNvSpPr>
                <a:spLocks noChangeAspect="1"/>
              </p:cNvSpPr>
              <p:nvPr/>
            </p:nvSpPr>
            <p:spPr bwMode="auto">
              <a:xfrm>
                <a:off x="2731897" y="3408336"/>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980" name="Rectangle 979"/>
              <p:cNvSpPr>
                <a:spLocks noChangeAspect="1"/>
              </p:cNvSpPr>
              <p:nvPr/>
            </p:nvSpPr>
            <p:spPr bwMode="auto">
              <a:xfrm>
                <a:off x="3207258" y="3170592"/>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981" name="Rectangle 980"/>
              <p:cNvSpPr>
                <a:spLocks noChangeAspect="1"/>
              </p:cNvSpPr>
              <p:nvPr/>
            </p:nvSpPr>
            <p:spPr bwMode="auto">
              <a:xfrm>
                <a:off x="3088386" y="3170592"/>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982" name="Rectangle 981"/>
              <p:cNvSpPr>
                <a:spLocks noChangeAspect="1"/>
              </p:cNvSpPr>
              <p:nvPr/>
            </p:nvSpPr>
            <p:spPr bwMode="auto">
              <a:xfrm>
                <a:off x="2967355" y="3170592"/>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983" name="Rectangle 982"/>
              <p:cNvSpPr>
                <a:spLocks noChangeAspect="1"/>
              </p:cNvSpPr>
              <p:nvPr/>
            </p:nvSpPr>
            <p:spPr bwMode="auto">
              <a:xfrm>
                <a:off x="2848483" y="3170592"/>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984" name="Rectangle 983"/>
              <p:cNvSpPr>
                <a:spLocks noChangeAspect="1"/>
              </p:cNvSpPr>
              <p:nvPr/>
            </p:nvSpPr>
            <p:spPr bwMode="auto">
              <a:xfrm>
                <a:off x="2731897" y="3170592"/>
                <a:ext cx="118872" cy="118872"/>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grpSp>
        <p:sp>
          <p:nvSpPr>
            <p:cNvPr id="933" name="Rectangle 932"/>
            <p:cNvSpPr>
              <a:spLocks noChangeAspect="1"/>
            </p:cNvSpPr>
            <p:nvPr/>
          </p:nvSpPr>
          <p:spPr bwMode="auto">
            <a:xfrm>
              <a:off x="4996942" y="5429160"/>
              <a:ext cx="118872" cy="118872"/>
            </a:xfrm>
            <a:prstGeom prst="rect">
              <a:avLst/>
            </a:prstGeom>
            <a:solidFill>
              <a:schemeClr val="accent5">
                <a:alpha val="7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grpSp>
      <p:cxnSp>
        <p:nvCxnSpPr>
          <p:cNvPr id="9" name="Straight Arrow Connector 8"/>
          <p:cNvCxnSpPr/>
          <p:nvPr/>
        </p:nvCxnSpPr>
        <p:spPr>
          <a:xfrm flipV="1">
            <a:off x="3865751" y="2843984"/>
            <a:ext cx="0" cy="417095"/>
          </a:xfrm>
          <a:prstGeom prst="straightConnector1">
            <a:avLst/>
          </a:prstGeom>
          <a:ln w="57150">
            <a:solidFill>
              <a:schemeClr val="accent1"/>
            </a:solidFill>
            <a:tailEnd type="triangle"/>
          </a:ln>
        </p:spPr>
        <p:style>
          <a:lnRef idx="2">
            <a:schemeClr val="accent1"/>
          </a:lnRef>
          <a:fillRef idx="0">
            <a:schemeClr val="accent1"/>
          </a:fillRef>
          <a:effectRef idx="1">
            <a:schemeClr val="accent1"/>
          </a:effectRef>
          <a:fontRef idx="minor">
            <a:schemeClr val="tx1"/>
          </a:fontRef>
        </p:style>
      </p:cxnSp>
      <p:cxnSp>
        <p:nvCxnSpPr>
          <p:cNvPr id="1376" name="Straight Arrow Connector 1375"/>
          <p:cNvCxnSpPr/>
          <p:nvPr/>
        </p:nvCxnSpPr>
        <p:spPr>
          <a:xfrm flipH="1">
            <a:off x="4875535" y="2727619"/>
            <a:ext cx="467863" cy="13093"/>
          </a:xfrm>
          <a:prstGeom prst="straightConnector1">
            <a:avLst/>
          </a:prstGeom>
          <a:ln w="57150">
            <a:solidFill>
              <a:schemeClr val="accent1"/>
            </a:solidFill>
            <a:tailEnd type="triangle"/>
          </a:ln>
        </p:spPr>
        <p:style>
          <a:lnRef idx="2">
            <a:schemeClr val="accent1"/>
          </a:lnRef>
          <a:fillRef idx="0">
            <a:schemeClr val="accent1"/>
          </a:fillRef>
          <a:effectRef idx="1">
            <a:schemeClr val="accent1"/>
          </a:effectRef>
          <a:fontRef idx="minor">
            <a:schemeClr val="tx1"/>
          </a:fontRef>
        </p:style>
      </p:cxnSp>
      <p:cxnSp>
        <p:nvCxnSpPr>
          <p:cNvPr id="1377" name="Straight Arrow Connector 1376"/>
          <p:cNvCxnSpPr/>
          <p:nvPr/>
        </p:nvCxnSpPr>
        <p:spPr>
          <a:xfrm flipH="1" flipV="1">
            <a:off x="4816474" y="3011099"/>
            <a:ext cx="301712" cy="220759"/>
          </a:xfrm>
          <a:prstGeom prst="straightConnector1">
            <a:avLst/>
          </a:prstGeom>
          <a:ln w="57150">
            <a:solidFill>
              <a:schemeClr val="accent1"/>
            </a:solidFill>
            <a:tailEnd type="triangle"/>
          </a:ln>
        </p:spPr>
        <p:style>
          <a:lnRef idx="2">
            <a:schemeClr val="accent1"/>
          </a:lnRef>
          <a:fillRef idx="0">
            <a:schemeClr val="accent1"/>
          </a:fillRef>
          <a:effectRef idx="1">
            <a:schemeClr val="accent1"/>
          </a:effectRef>
          <a:fontRef idx="minor">
            <a:schemeClr val="tx1"/>
          </a:fontRef>
        </p:style>
      </p:cxnSp>
      <p:cxnSp>
        <p:nvCxnSpPr>
          <p:cNvPr id="1378" name="Straight Arrow Connector 1377"/>
          <p:cNvCxnSpPr/>
          <p:nvPr/>
        </p:nvCxnSpPr>
        <p:spPr>
          <a:xfrm flipV="1">
            <a:off x="5708389" y="2734165"/>
            <a:ext cx="494981" cy="640"/>
          </a:xfrm>
          <a:prstGeom prst="straightConnector1">
            <a:avLst/>
          </a:prstGeom>
          <a:ln w="57150">
            <a:solidFill>
              <a:schemeClr val="accent1"/>
            </a:solidFill>
            <a:tailEnd type="triangle"/>
          </a:ln>
        </p:spPr>
        <p:style>
          <a:lnRef idx="2">
            <a:schemeClr val="accent1"/>
          </a:lnRef>
          <a:fillRef idx="0">
            <a:schemeClr val="accent1"/>
          </a:fillRef>
          <a:effectRef idx="1">
            <a:schemeClr val="accent1"/>
          </a:effectRef>
          <a:fontRef idx="minor">
            <a:schemeClr val="tx1"/>
          </a:fontRef>
        </p:style>
      </p:cxnSp>
      <p:cxnSp>
        <p:nvCxnSpPr>
          <p:cNvPr id="1379" name="Straight Arrow Connector 1378"/>
          <p:cNvCxnSpPr/>
          <p:nvPr/>
        </p:nvCxnSpPr>
        <p:spPr>
          <a:xfrm flipV="1">
            <a:off x="5872325" y="2969364"/>
            <a:ext cx="267421" cy="191582"/>
          </a:xfrm>
          <a:prstGeom prst="straightConnector1">
            <a:avLst/>
          </a:prstGeom>
          <a:ln w="57150">
            <a:solidFill>
              <a:schemeClr val="accent1"/>
            </a:solidFill>
            <a:tailEnd type="triangle"/>
          </a:ln>
        </p:spPr>
        <p:style>
          <a:lnRef idx="2">
            <a:schemeClr val="accent1"/>
          </a:lnRef>
          <a:fillRef idx="0">
            <a:schemeClr val="accent1"/>
          </a:fillRef>
          <a:effectRef idx="1">
            <a:schemeClr val="accent1"/>
          </a:effectRef>
          <a:fontRef idx="minor">
            <a:schemeClr val="tx1"/>
          </a:fontRef>
        </p:style>
      </p:cxnSp>
      <p:cxnSp>
        <p:nvCxnSpPr>
          <p:cNvPr id="1380" name="Straight Arrow Connector 1379"/>
          <p:cNvCxnSpPr/>
          <p:nvPr/>
        </p:nvCxnSpPr>
        <p:spPr>
          <a:xfrm flipV="1">
            <a:off x="6484604" y="2968842"/>
            <a:ext cx="0" cy="417095"/>
          </a:xfrm>
          <a:prstGeom prst="straightConnector1">
            <a:avLst/>
          </a:prstGeom>
          <a:ln w="57150">
            <a:solidFill>
              <a:schemeClr val="accent1"/>
            </a:solidFill>
            <a:tailEnd type="triangle"/>
          </a:ln>
        </p:spPr>
        <p:style>
          <a:lnRef idx="2">
            <a:schemeClr val="accent1"/>
          </a:lnRef>
          <a:fillRef idx="0">
            <a:schemeClr val="accent1"/>
          </a:fillRef>
          <a:effectRef idx="1">
            <a:schemeClr val="accent1"/>
          </a:effectRef>
          <a:fontRef idx="minor">
            <a:schemeClr val="tx1"/>
          </a:fontRef>
        </p:style>
      </p:cxnSp>
      <p:cxnSp>
        <p:nvCxnSpPr>
          <p:cNvPr id="1381" name="Straight Arrow Connector 1380"/>
          <p:cNvCxnSpPr/>
          <p:nvPr/>
        </p:nvCxnSpPr>
        <p:spPr>
          <a:xfrm flipH="1">
            <a:off x="4786078" y="4131821"/>
            <a:ext cx="320153" cy="279395"/>
          </a:xfrm>
          <a:prstGeom prst="straightConnector1">
            <a:avLst/>
          </a:prstGeom>
          <a:ln w="57150">
            <a:solidFill>
              <a:schemeClr val="accent1"/>
            </a:solidFill>
            <a:tailEnd type="triangle"/>
          </a:ln>
        </p:spPr>
        <p:style>
          <a:lnRef idx="2">
            <a:schemeClr val="accent1"/>
          </a:lnRef>
          <a:fillRef idx="0">
            <a:schemeClr val="accent1"/>
          </a:fillRef>
          <a:effectRef idx="1">
            <a:schemeClr val="accent1"/>
          </a:effectRef>
          <a:fontRef idx="minor">
            <a:schemeClr val="tx1"/>
          </a:fontRef>
        </p:style>
      </p:cxnSp>
      <p:cxnSp>
        <p:nvCxnSpPr>
          <p:cNvPr id="1382" name="Straight Arrow Connector 1381"/>
          <p:cNvCxnSpPr/>
          <p:nvPr/>
        </p:nvCxnSpPr>
        <p:spPr>
          <a:xfrm>
            <a:off x="4012852" y="4124401"/>
            <a:ext cx="0" cy="470612"/>
          </a:xfrm>
          <a:prstGeom prst="straightConnector1">
            <a:avLst/>
          </a:prstGeom>
          <a:ln w="57150">
            <a:solidFill>
              <a:schemeClr val="accent1"/>
            </a:solidFill>
            <a:tailEnd type="triangle"/>
          </a:ln>
        </p:spPr>
        <p:style>
          <a:lnRef idx="2">
            <a:schemeClr val="accent1"/>
          </a:lnRef>
          <a:fillRef idx="0">
            <a:schemeClr val="accent1"/>
          </a:fillRef>
          <a:effectRef idx="1">
            <a:schemeClr val="accent1"/>
          </a:effectRef>
          <a:fontRef idx="minor">
            <a:schemeClr val="tx1"/>
          </a:fontRef>
        </p:style>
      </p:cxnSp>
      <p:cxnSp>
        <p:nvCxnSpPr>
          <p:cNvPr id="1383" name="Straight Arrow Connector 1382"/>
          <p:cNvCxnSpPr/>
          <p:nvPr/>
        </p:nvCxnSpPr>
        <p:spPr>
          <a:xfrm>
            <a:off x="5975269" y="4132422"/>
            <a:ext cx="320710" cy="335260"/>
          </a:xfrm>
          <a:prstGeom prst="straightConnector1">
            <a:avLst/>
          </a:prstGeom>
          <a:ln w="57150">
            <a:solidFill>
              <a:schemeClr val="accent1"/>
            </a:solidFill>
            <a:tailEnd type="triangle"/>
          </a:ln>
        </p:spPr>
        <p:style>
          <a:lnRef idx="2">
            <a:schemeClr val="accent1"/>
          </a:lnRef>
          <a:fillRef idx="0">
            <a:schemeClr val="accent1"/>
          </a:fillRef>
          <a:effectRef idx="1">
            <a:schemeClr val="accent1"/>
          </a:effectRef>
          <a:fontRef idx="minor">
            <a:schemeClr val="tx1"/>
          </a:fontRef>
        </p:style>
      </p:cxnSp>
      <p:cxnSp>
        <p:nvCxnSpPr>
          <p:cNvPr id="1384" name="Straight Arrow Connector 1383"/>
          <p:cNvCxnSpPr/>
          <p:nvPr/>
        </p:nvCxnSpPr>
        <p:spPr>
          <a:xfrm>
            <a:off x="6493021" y="4004753"/>
            <a:ext cx="0" cy="406463"/>
          </a:xfrm>
          <a:prstGeom prst="straightConnector1">
            <a:avLst/>
          </a:prstGeom>
          <a:ln w="57150">
            <a:solidFill>
              <a:schemeClr val="accent1"/>
            </a:solidFill>
            <a:tailEnd type="triangle"/>
          </a:ln>
        </p:spPr>
        <p:style>
          <a:lnRef idx="2">
            <a:schemeClr val="accent1"/>
          </a:lnRef>
          <a:fillRef idx="0">
            <a:schemeClr val="accent1"/>
          </a:fillRef>
          <a:effectRef idx="1">
            <a:schemeClr val="accent1"/>
          </a:effectRef>
          <a:fontRef idx="minor">
            <a:schemeClr val="tx1"/>
          </a:fontRef>
        </p:style>
      </p:cxnSp>
      <p:cxnSp>
        <p:nvCxnSpPr>
          <p:cNvPr id="1385" name="Straight Arrow Connector 1384"/>
          <p:cNvCxnSpPr/>
          <p:nvPr/>
        </p:nvCxnSpPr>
        <p:spPr>
          <a:xfrm flipH="1">
            <a:off x="4653523" y="5012097"/>
            <a:ext cx="467863" cy="13093"/>
          </a:xfrm>
          <a:prstGeom prst="straightConnector1">
            <a:avLst/>
          </a:prstGeom>
          <a:ln w="57150">
            <a:solidFill>
              <a:schemeClr val="accent1"/>
            </a:solidFill>
            <a:tailEnd type="triangle"/>
          </a:ln>
        </p:spPr>
        <p:style>
          <a:lnRef idx="2">
            <a:schemeClr val="accent1"/>
          </a:lnRef>
          <a:fillRef idx="0">
            <a:schemeClr val="accent1"/>
          </a:fillRef>
          <a:effectRef idx="1">
            <a:schemeClr val="accent1"/>
          </a:effectRef>
          <a:fontRef idx="minor">
            <a:schemeClr val="tx1"/>
          </a:fontRef>
        </p:style>
      </p:cxnSp>
      <p:cxnSp>
        <p:nvCxnSpPr>
          <p:cNvPr id="1386" name="Straight Arrow Connector 1385"/>
          <p:cNvCxnSpPr/>
          <p:nvPr/>
        </p:nvCxnSpPr>
        <p:spPr>
          <a:xfrm flipV="1">
            <a:off x="6056171" y="5124181"/>
            <a:ext cx="494981" cy="640"/>
          </a:xfrm>
          <a:prstGeom prst="straightConnector1">
            <a:avLst/>
          </a:prstGeom>
          <a:ln w="57150">
            <a:solidFill>
              <a:schemeClr val="accent1"/>
            </a:solidFill>
            <a:tailEnd type="triangle"/>
          </a:ln>
        </p:spPr>
        <p:style>
          <a:lnRef idx="2">
            <a:schemeClr val="accent1"/>
          </a:lnRef>
          <a:fillRef idx="0">
            <a:schemeClr val="accent1"/>
          </a:fillRef>
          <a:effectRef idx="1">
            <a:schemeClr val="accent1"/>
          </a:effectRef>
          <a:fontRef idx="minor">
            <a:schemeClr val="tx1"/>
          </a:fontRef>
        </p:style>
      </p:cxnSp>
      <p:cxnSp>
        <p:nvCxnSpPr>
          <p:cNvPr id="1387" name="Straight Arrow Connector 1386"/>
          <p:cNvCxnSpPr/>
          <p:nvPr/>
        </p:nvCxnSpPr>
        <p:spPr>
          <a:xfrm flipH="1" flipV="1">
            <a:off x="3684941" y="4841268"/>
            <a:ext cx="613" cy="356616"/>
          </a:xfrm>
          <a:prstGeom prst="straightConnector1">
            <a:avLst/>
          </a:prstGeom>
          <a:ln w="57150">
            <a:solidFill>
              <a:schemeClr val="accent1"/>
            </a:solidFill>
            <a:tailEnd type="triangle"/>
          </a:ln>
        </p:spPr>
        <p:style>
          <a:lnRef idx="2">
            <a:schemeClr val="accent1"/>
          </a:lnRef>
          <a:fillRef idx="0">
            <a:schemeClr val="accent1"/>
          </a:fillRef>
          <a:effectRef idx="1">
            <a:schemeClr val="accent1"/>
          </a:effectRef>
          <a:fontRef idx="minor">
            <a:schemeClr val="tx1"/>
          </a:fontRef>
        </p:style>
      </p:cxnSp>
      <p:cxnSp>
        <p:nvCxnSpPr>
          <p:cNvPr id="1388" name="Straight Arrow Connector 1387"/>
          <p:cNvCxnSpPr/>
          <p:nvPr/>
        </p:nvCxnSpPr>
        <p:spPr>
          <a:xfrm flipV="1">
            <a:off x="4070574" y="4997400"/>
            <a:ext cx="209851" cy="313182"/>
          </a:xfrm>
          <a:prstGeom prst="straightConnector1">
            <a:avLst/>
          </a:prstGeom>
          <a:ln w="57150">
            <a:solidFill>
              <a:schemeClr val="accent1"/>
            </a:solidFill>
            <a:tailEnd type="triangle"/>
          </a:ln>
        </p:spPr>
        <p:style>
          <a:lnRef idx="2">
            <a:schemeClr val="accent1"/>
          </a:lnRef>
          <a:fillRef idx="0">
            <a:schemeClr val="accent1"/>
          </a:fillRef>
          <a:effectRef idx="1">
            <a:schemeClr val="accent1"/>
          </a:effectRef>
          <a:fontRef idx="minor">
            <a:schemeClr val="tx1"/>
          </a:fontRef>
        </p:style>
      </p:cxnSp>
      <p:cxnSp>
        <p:nvCxnSpPr>
          <p:cNvPr id="1389" name="Straight Arrow Connector 1388"/>
          <p:cNvCxnSpPr/>
          <p:nvPr/>
        </p:nvCxnSpPr>
        <p:spPr>
          <a:xfrm flipV="1">
            <a:off x="4287541" y="5586602"/>
            <a:ext cx="410061" cy="3827"/>
          </a:xfrm>
          <a:prstGeom prst="straightConnector1">
            <a:avLst/>
          </a:prstGeom>
          <a:ln w="57150">
            <a:solidFill>
              <a:schemeClr val="accent1"/>
            </a:solidFill>
            <a:tailEnd type="triangle"/>
          </a:ln>
        </p:spPr>
        <p:style>
          <a:lnRef idx="2">
            <a:schemeClr val="accent1"/>
          </a:lnRef>
          <a:fillRef idx="0">
            <a:schemeClr val="accent1"/>
          </a:fillRef>
          <a:effectRef idx="1">
            <a:schemeClr val="accent1"/>
          </a:effectRef>
          <a:fontRef idx="minor">
            <a:schemeClr val="tx1"/>
          </a:fontRef>
        </p:style>
      </p:cxnSp>
      <p:cxnSp>
        <p:nvCxnSpPr>
          <p:cNvPr id="1390" name="Straight Arrow Connector 1389"/>
          <p:cNvCxnSpPr/>
          <p:nvPr/>
        </p:nvCxnSpPr>
        <p:spPr>
          <a:xfrm>
            <a:off x="4168669" y="5846358"/>
            <a:ext cx="348466" cy="251537"/>
          </a:xfrm>
          <a:prstGeom prst="straightConnector1">
            <a:avLst/>
          </a:prstGeom>
          <a:ln w="57150">
            <a:solidFill>
              <a:schemeClr val="accent1"/>
            </a:solidFill>
            <a:tailEnd type="triangle"/>
          </a:ln>
        </p:spPr>
        <p:style>
          <a:lnRef idx="2">
            <a:schemeClr val="accent1"/>
          </a:lnRef>
          <a:fillRef idx="0">
            <a:schemeClr val="accent1"/>
          </a:fillRef>
          <a:effectRef idx="1">
            <a:schemeClr val="accent1"/>
          </a:effectRef>
          <a:fontRef idx="minor">
            <a:schemeClr val="tx1"/>
          </a:fontRef>
        </p:style>
      </p:cxnSp>
      <p:cxnSp>
        <p:nvCxnSpPr>
          <p:cNvPr id="1392" name="Straight Arrow Connector 1391"/>
          <p:cNvCxnSpPr/>
          <p:nvPr/>
        </p:nvCxnSpPr>
        <p:spPr>
          <a:xfrm flipH="1">
            <a:off x="3691635" y="5911286"/>
            <a:ext cx="1" cy="374608"/>
          </a:xfrm>
          <a:prstGeom prst="straightConnector1">
            <a:avLst/>
          </a:prstGeom>
          <a:ln w="57150">
            <a:solidFill>
              <a:schemeClr val="accent1"/>
            </a:solidFill>
            <a:tailEnd type="triangle"/>
          </a:ln>
        </p:spPr>
        <p:style>
          <a:lnRef idx="2">
            <a:schemeClr val="accent1"/>
          </a:lnRef>
          <a:fillRef idx="0">
            <a:schemeClr val="accent1"/>
          </a:fillRef>
          <a:effectRef idx="1">
            <a:schemeClr val="accent1"/>
          </a:effectRef>
          <a:fontRef idx="minor">
            <a:schemeClr val="tx1"/>
          </a:fontRef>
        </p:style>
      </p:cxnSp>
      <p:cxnSp>
        <p:nvCxnSpPr>
          <p:cNvPr id="1393" name="Straight Arrow Connector 1392"/>
          <p:cNvCxnSpPr/>
          <p:nvPr/>
        </p:nvCxnSpPr>
        <p:spPr>
          <a:xfrm flipH="1">
            <a:off x="2870449" y="5819297"/>
            <a:ext cx="316584" cy="289458"/>
          </a:xfrm>
          <a:prstGeom prst="straightConnector1">
            <a:avLst/>
          </a:prstGeom>
          <a:ln w="57150">
            <a:solidFill>
              <a:schemeClr val="accent1"/>
            </a:solidFill>
            <a:tailEnd type="triangle"/>
          </a:ln>
        </p:spPr>
        <p:style>
          <a:lnRef idx="2">
            <a:schemeClr val="accent1"/>
          </a:lnRef>
          <a:fillRef idx="0">
            <a:schemeClr val="accent1"/>
          </a:fillRef>
          <a:effectRef idx="1">
            <a:schemeClr val="accent1"/>
          </a:effectRef>
          <a:fontRef idx="minor">
            <a:schemeClr val="tx1"/>
          </a:fontRef>
        </p:style>
      </p:cxnSp>
      <p:cxnSp>
        <p:nvCxnSpPr>
          <p:cNvPr id="1394" name="Straight Arrow Connector 1393"/>
          <p:cNvCxnSpPr/>
          <p:nvPr/>
        </p:nvCxnSpPr>
        <p:spPr>
          <a:xfrm flipH="1" flipV="1">
            <a:off x="2857400" y="5036232"/>
            <a:ext cx="337680" cy="262825"/>
          </a:xfrm>
          <a:prstGeom prst="straightConnector1">
            <a:avLst/>
          </a:prstGeom>
          <a:ln w="57150">
            <a:solidFill>
              <a:schemeClr val="accent1"/>
            </a:solidFill>
            <a:tailEnd type="triangle"/>
          </a:ln>
        </p:spPr>
        <p:style>
          <a:lnRef idx="2">
            <a:schemeClr val="accent1"/>
          </a:lnRef>
          <a:fillRef idx="0">
            <a:schemeClr val="accent1"/>
          </a:fillRef>
          <a:effectRef idx="1">
            <a:schemeClr val="accent1"/>
          </a:effectRef>
          <a:fontRef idx="minor">
            <a:schemeClr val="tx1"/>
          </a:fontRef>
        </p:style>
      </p:cxnSp>
      <p:cxnSp>
        <p:nvCxnSpPr>
          <p:cNvPr id="1396" name="Straight Arrow Connector 1395"/>
          <p:cNvCxnSpPr/>
          <p:nvPr/>
        </p:nvCxnSpPr>
        <p:spPr>
          <a:xfrm flipH="1" flipV="1">
            <a:off x="2696523" y="5573830"/>
            <a:ext cx="376837" cy="1"/>
          </a:xfrm>
          <a:prstGeom prst="straightConnector1">
            <a:avLst/>
          </a:prstGeom>
          <a:ln w="57150">
            <a:solidFill>
              <a:schemeClr val="accent1"/>
            </a:solidFill>
            <a:tailEnd type="triangle"/>
          </a:ln>
        </p:spPr>
        <p:style>
          <a:lnRef idx="2">
            <a:schemeClr val="accent1"/>
          </a:lnRef>
          <a:fillRef idx="0">
            <a:schemeClr val="accent1"/>
          </a:fillRef>
          <a:effectRef idx="1">
            <a:schemeClr val="accent1"/>
          </a:effectRef>
          <a:fontRef idx="minor">
            <a:schemeClr val="tx1"/>
          </a:fontRef>
        </p:style>
      </p:cxnSp>
      <p:sp>
        <p:nvSpPr>
          <p:cNvPr id="1399" name="Slide Number Placeholder 1398"/>
          <p:cNvSpPr>
            <a:spLocks noGrp="1"/>
          </p:cNvSpPr>
          <p:nvPr>
            <p:ph type="sldNum" sz="quarter" idx="12"/>
          </p:nvPr>
        </p:nvSpPr>
        <p:spPr/>
        <p:txBody>
          <a:bodyPr/>
          <a:lstStyle/>
          <a:p>
            <a:fld id="{0C9D9FE6-5D08-3B48-9104-2B1B3E27A71F}" type="slidenum">
              <a:rPr lang="en-US" smtClean="0"/>
              <a:t>42</a:t>
            </a:fld>
            <a:endParaRPr lang="en-US"/>
          </a:p>
        </p:txBody>
      </p:sp>
    </p:spTree>
    <p:extLst>
      <p:ext uri="{BB962C8B-B14F-4D97-AF65-F5344CB8AC3E}">
        <p14:creationId xmlns:p14="http://schemas.microsoft.com/office/powerpoint/2010/main" val="27016305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96"/>
                                        </p:tgtEl>
                                        <p:attrNameLst>
                                          <p:attrName>style.visibility</p:attrName>
                                        </p:attrNameLst>
                                      </p:cBhvr>
                                      <p:to>
                                        <p:strVal val="visible"/>
                                      </p:to>
                                    </p:set>
                                    <p:animEffect transition="in" filter="fade">
                                      <p:cBhvr>
                                        <p:cTn id="7" dur="500"/>
                                        <p:tgtEl>
                                          <p:spTgt spid="1396"/>
                                        </p:tgtEl>
                                      </p:cBhvr>
                                    </p:animEffect>
                                  </p:childTnLst>
                                </p:cTn>
                              </p:par>
                              <p:par>
                                <p:cTn id="8" presetID="10" presetClass="entr" presetSubtype="0" fill="hold" nodeType="withEffect">
                                  <p:stCondLst>
                                    <p:cond delay="0"/>
                                  </p:stCondLst>
                                  <p:childTnLst>
                                    <p:set>
                                      <p:cBhvr>
                                        <p:cTn id="9" dur="1" fill="hold">
                                          <p:stCondLst>
                                            <p:cond delay="0"/>
                                          </p:stCondLst>
                                        </p:cTn>
                                        <p:tgtEl>
                                          <p:spTgt spid="1394"/>
                                        </p:tgtEl>
                                        <p:attrNameLst>
                                          <p:attrName>style.visibility</p:attrName>
                                        </p:attrNameLst>
                                      </p:cBhvr>
                                      <p:to>
                                        <p:strVal val="visible"/>
                                      </p:to>
                                    </p:set>
                                    <p:animEffect transition="in" filter="fade">
                                      <p:cBhvr>
                                        <p:cTn id="10" dur="500"/>
                                        <p:tgtEl>
                                          <p:spTgt spid="1394"/>
                                        </p:tgtEl>
                                      </p:cBhvr>
                                    </p:animEffect>
                                  </p:childTnLst>
                                </p:cTn>
                              </p:par>
                              <p:par>
                                <p:cTn id="11" presetID="10" presetClass="entr" presetSubtype="0" fill="hold" nodeType="withEffect">
                                  <p:stCondLst>
                                    <p:cond delay="0"/>
                                  </p:stCondLst>
                                  <p:childTnLst>
                                    <p:set>
                                      <p:cBhvr>
                                        <p:cTn id="12" dur="1" fill="hold">
                                          <p:stCondLst>
                                            <p:cond delay="0"/>
                                          </p:stCondLst>
                                        </p:cTn>
                                        <p:tgtEl>
                                          <p:spTgt spid="1387"/>
                                        </p:tgtEl>
                                        <p:attrNameLst>
                                          <p:attrName>style.visibility</p:attrName>
                                        </p:attrNameLst>
                                      </p:cBhvr>
                                      <p:to>
                                        <p:strVal val="visible"/>
                                      </p:to>
                                    </p:set>
                                    <p:animEffect transition="in" filter="fade">
                                      <p:cBhvr>
                                        <p:cTn id="13" dur="500"/>
                                        <p:tgtEl>
                                          <p:spTgt spid="1387"/>
                                        </p:tgtEl>
                                      </p:cBhvr>
                                    </p:animEffect>
                                  </p:childTnLst>
                                </p:cTn>
                              </p:par>
                              <p:par>
                                <p:cTn id="14" presetID="10" presetClass="entr" presetSubtype="0" fill="hold" nodeType="withEffect">
                                  <p:stCondLst>
                                    <p:cond delay="0"/>
                                  </p:stCondLst>
                                  <p:childTnLst>
                                    <p:set>
                                      <p:cBhvr>
                                        <p:cTn id="15" dur="1" fill="hold">
                                          <p:stCondLst>
                                            <p:cond delay="0"/>
                                          </p:stCondLst>
                                        </p:cTn>
                                        <p:tgtEl>
                                          <p:spTgt spid="1393"/>
                                        </p:tgtEl>
                                        <p:attrNameLst>
                                          <p:attrName>style.visibility</p:attrName>
                                        </p:attrNameLst>
                                      </p:cBhvr>
                                      <p:to>
                                        <p:strVal val="visible"/>
                                      </p:to>
                                    </p:set>
                                    <p:animEffect transition="in" filter="fade">
                                      <p:cBhvr>
                                        <p:cTn id="16" dur="500"/>
                                        <p:tgtEl>
                                          <p:spTgt spid="1393"/>
                                        </p:tgtEl>
                                      </p:cBhvr>
                                    </p:animEffect>
                                  </p:childTnLst>
                                </p:cTn>
                              </p:par>
                              <p:par>
                                <p:cTn id="17" presetID="10" presetClass="entr" presetSubtype="0" fill="hold" nodeType="withEffect">
                                  <p:stCondLst>
                                    <p:cond delay="0"/>
                                  </p:stCondLst>
                                  <p:childTnLst>
                                    <p:set>
                                      <p:cBhvr>
                                        <p:cTn id="18" dur="1" fill="hold">
                                          <p:stCondLst>
                                            <p:cond delay="0"/>
                                          </p:stCondLst>
                                        </p:cTn>
                                        <p:tgtEl>
                                          <p:spTgt spid="1392"/>
                                        </p:tgtEl>
                                        <p:attrNameLst>
                                          <p:attrName>style.visibility</p:attrName>
                                        </p:attrNameLst>
                                      </p:cBhvr>
                                      <p:to>
                                        <p:strVal val="visible"/>
                                      </p:to>
                                    </p:set>
                                    <p:animEffect transition="in" filter="fade">
                                      <p:cBhvr>
                                        <p:cTn id="19" dur="500"/>
                                        <p:tgtEl>
                                          <p:spTgt spid="1392"/>
                                        </p:tgtEl>
                                      </p:cBhvr>
                                    </p:animEffect>
                                  </p:childTnLst>
                                </p:cTn>
                              </p:par>
                              <p:par>
                                <p:cTn id="20" presetID="10" presetClass="entr" presetSubtype="0" fill="hold" nodeType="withEffect">
                                  <p:stCondLst>
                                    <p:cond delay="0"/>
                                  </p:stCondLst>
                                  <p:childTnLst>
                                    <p:set>
                                      <p:cBhvr>
                                        <p:cTn id="21" dur="1" fill="hold">
                                          <p:stCondLst>
                                            <p:cond delay="0"/>
                                          </p:stCondLst>
                                        </p:cTn>
                                        <p:tgtEl>
                                          <p:spTgt spid="1390"/>
                                        </p:tgtEl>
                                        <p:attrNameLst>
                                          <p:attrName>style.visibility</p:attrName>
                                        </p:attrNameLst>
                                      </p:cBhvr>
                                      <p:to>
                                        <p:strVal val="visible"/>
                                      </p:to>
                                    </p:set>
                                    <p:animEffect transition="in" filter="fade">
                                      <p:cBhvr>
                                        <p:cTn id="22" dur="500"/>
                                        <p:tgtEl>
                                          <p:spTgt spid="1390"/>
                                        </p:tgtEl>
                                      </p:cBhvr>
                                    </p:animEffect>
                                  </p:childTnLst>
                                </p:cTn>
                              </p:par>
                              <p:par>
                                <p:cTn id="23" presetID="10" presetClass="entr" presetSubtype="0" fill="hold" nodeType="withEffect">
                                  <p:stCondLst>
                                    <p:cond delay="0"/>
                                  </p:stCondLst>
                                  <p:childTnLst>
                                    <p:set>
                                      <p:cBhvr>
                                        <p:cTn id="24" dur="1" fill="hold">
                                          <p:stCondLst>
                                            <p:cond delay="0"/>
                                          </p:stCondLst>
                                        </p:cTn>
                                        <p:tgtEl>
                                          <p:spTgt spid="1389"/>
                                        </p:tgtEl>
                                        <p:attrNameLst>
                                          <p:attrName>style.visibility</p:attrName>
                                        </p:attrNameLst>
                                      </p:cBhvr>
                                      <p:to>
                                        <p:strVal val="visible"/>
                                      </p:to>
                                    </p:set>
                                    <p:animEffect transition="in" filter="fade">
                                      <p:cBhvr>
                                        <p:cTn id="25" dur="500"/>
                                        <p:tgtEl>
                                          <p:spTgt spid="1389"/>
                                        </p:tgtEl>
                                      </p:cBhvr>
                                    </p:animEffect>
                                  </p:childTnLst>
                                </p:cTn>
                              </p:par>
                              <p:par>
                                <p:cTn id="26" presetID="10" presetClass="entr" presetSubtype="0" fill="hold" nodeType="withEffect">
                                  <p:stCondLst>
                                    <p:cond delay="0"/>
                                  </p:stCondLst>
                                  <p:childTnLst>
                                    <p:set>
                                      <p:cBhvr>
                                        <p:cTn id="27" dur="1" fill="hold">
                                          <p:stCondLst>
                                            <p:cond delay="0"/>
                                          </p:stCondLst>
                                        </p:cTn>
                                        <p:tgtEl>
                                          <p:spTgt spid="1388"/>
                                        </p:tgtEl>
                                        <p:attrNameLst>
                                          <p:attrName>style.visibility</p:attrName>
                                        </p:attrNameLst>
                                      </p:cBhvr>
                                      <p:to>
                                        <p:strVal val="visible"/>
                                      </p:to>
                                    </p:set>
                                    <p:animEffect transition="in" filter="fade">
                                      <p:cBhvr>
                                        <p:cTn id="28" dur="500"/>
                                        <p:tgtEl>
                                          <p:spTgt spid="1388"/>
                                        </p:tgtEl>
                                      </p:cBhvr>
                                    </p:animEffect>
                                  </p:childTnLst>
                                </p:cTn>
                              </p:par>
                              <p:par>
                                <p:cTn id="29" presetID="10" presetClass="entr" presetSubtype="0" fill="hold" nodeType="withEffect">
                                  <p:stCondLst>
                                    <p:cond delay="0"/>
                                  </p:stCondLst>
                                  <p:childTnLst>
                                    <p:set>
                                      <p:cBhvr>
                                        <p:cTn id="30" dur="1" fill="hold">
                                          <p:stCondLst>
                                            <p:cond delay="0"/>
                                          </p:stCondLst>
                                        </p:cTn>
                                        <p:tgtEl>
                                          <p:spTgt spid="1385"/>
                                        </p:tgtEl>
                                        <p:attrNameLst>
                                          <p:attrName>style.visibility</p:attrName>
                                        </p:attrNameLst>
                                      </p:cBhvr>
                                      <p:to>
                                        <p:strVal val="visible"/>
                                      </p:to>
                                    </p:set>
                                    <p:animEffect transition="in" filter="fade">
                                      <p:cBhvr>
                                        <p:cTn id="31" dur="500"/>
                                        <p:tgtEl>
                                          <p:spTgt spid="1385"/>
                                        </p:tgtEl>
                                      </p:cBhvr>
                                    </p:animEffect>
                                  </p:childTnLst>
                                </p:cTn>
                              </p:par>
                              <p:par>
                                <p:cTn id="32" presetID="10" presetClass="entr" presetSubtype="0" fill="hold" nodeType="withEffect">
                                  <p:stCondLst>
                                    <p:cond delay="0"/>
                                  </p:stCondLst>
                                  <p:childTnLst>
                                    <p:set>
                                      <p:cBhvr>
                                        <p:cTn id="33" dur="1" fill="hold">
                                          <p:stCondLst>
                                            <p:cond delay="0"/>
                                          </p:stCondLst>
                                        </p:cTn>
                                        <p:tgtEl>
                                          <p:spTgt spid="1386"/>
                                        </p:tgtEl>
                                        <p:attrNameLst>
                                          <p:attrName>style.visibility</p:attrName>
                                        </p:attrNameLst>
                                      </p:cBhvr>
                                      <p:to>
                                        <p:strVal val="visible"/>
                                      </p:to>
                                    </p:set>
                                    <p:animEffect transition="in" filter="fade">
                                      <p:cBhvr>
                                        <p:cTn id="34" dur="500"/>
                                        <p:tgtEl>
                                          <p:spTgt spid="1386"/>
                                        </p:tgtEl>
                                      </p:cBhvr>
                                    </p:animEffect>
                                  </p:childTnLst>
                                </p:cTn>
                              </p:par>
                              <p:par>
                                <p:cTn id="35" presetID="10" presetClass="entr" presetSubtype="0" fill="hold" nodeType="withEffect">
                                  <p:stCondLst>
                                    <p:cond delay="0"/>
                                  </p:stCondLst>
                                  <p:childTnLst>
                                    <p:set>
                                      <p:cBhvr>
                                        <p:cTn id="36" dur="1" fill="hold">
                                          <p:stCondLst>
                                            <p:cond delay="0"/>
                                          </p:stCondLst>
                                        </p:cTn>
                                        <p:tgtEl>
                                          <p:spTgt spid="1383"/>
                                        </p:tgtEl>
                                        <p:attrNameLst>
                                          <p:attrName>style.visibility</p:attrName>
                                        </p:attrNameLst>
                                      </p:cBhvr>
                                      <p:to>
                                        <p:strVal val="visible"/>
                                      </p:to>
                                    </p:set>
                                    <p:animEffect transition="in" filter="fade">
                                      <p:cBhvr>
                                        <p:cTn id="37" dur="500"/>
                                        <p:tgtEl>
                                          <p:spTgt spid="1383"/>
                                        </p:tgtEl>
                                      </p:cBhvr>
                                    </p:animEffect>
                                  </p:childTnLst>
                                </p:cTn>
                              </p:par>
                              <p:par>
                                <p:cTn id="38" presetID="10" presetClass="entr" presetSubtype="0" fill="hold" nodeType="withEffect">
                                  <p:stCondLst>
                                    <p:cond delay="0"/>
                                  </p:stCondLst>
                                  <p:childTnLst>
                                    <p:set>
                                      <p:cBhvr>
                                        <p:cTn id="39" dur="1" fill="hold">
                                          <p:stCondLst>
                                            <p:cond delay="0"/>
                                          </p:stCondLst>
                                        </p:cTn>
                                        <p:tgtEl>
                                          <p:spTgt spid="1384"/>
                                        </p:tgtEl>
                                        <p:attrNameLst>
                                          <p:attrName>style.visibility</p:attrName>
                                        </p:attrNameLst>
                                      </p:cBhvr>
                                      <p:to>
                                        <p:strVal val="visible"/>
                                      </p:to>
                                    </p:set>
                                    <p:animEffect transition="in" filter="fade">
                                      <p:cBhvr>
                                        <p:cTn id="40" dur="500"/>
                                        <p:tgtEl>
                                          <p:spTgt spid="1384"/>
                                        </p:tgtEl>
                                      </p:cBhvr>
                                    </p:animEffect>
                                  </p:childTnLst>
                                </p:cTn>
                              </p:par>
                              <p:par>
                                <p:cTn id="41" presetID="10" presetClass="entr" presetSubtype="0" fill="hold" nodeType="withEffect">
                                  <p:stCondLst>
                                    <p:cond delay="0"/>
                                  </p:stCondLst>
                                  <p:childTnLst>
                                    <p:set>
                                      <p:cBhvr>
                                        <p:cTn id="42" dur="1" fill="hold">
                                          <p:stCondLst>
                                            <p:cond delay="0"/>
                                          </p:stCondLst>
                                        </p:cTn>
                                        <p:tgtEl>
                                          <p:spTgt spid="1380"/>
                                        </p:tgtEl>
                                        <p:attrNameLst>
                                          <p:attrName>style.visibility</p:attrName>
                                        </p:attrNameLst>
                                      </p:cBhvr>
                                      <p:to>
                                        <p:strVal val="visible"/>
                                      </p:to>
                                    </p:set>
                                    <p:animEffect transition="in" filter="fade">
                                      <p:cBhvr>
                                        <p:cTn id="43" dur="500"/>
                                        <p:tgtEl>
                                          <p:spTgt spid="1380"/>
                                        </p:tgtEl>
                                      </p:cBhvr>
                                    </p:animEffect>
                                  </p:childTnLst>
                                </p:cTn>
                              </p:par>
                              <p:par>
                                <p:cTn id="44" presetID="10" presetClass="entr" presetSubtype="0" fill="hold" nodeType="withEffect">
                                  <p:stCondLst>
                                    <p:cond delay="0"/>
                                  </p:stCondLst>
                                  <p:childTnLst>
                                    <p:set>
                                      <p:cBhvr>
                                        <p:cTn id="45" dur="1" fill="hold">
                                          <p:stCondLst>
                                            <p:cond delay="0"/>
                                          </p:stCondLst>
                                        </p:cTn>
                                        <p:tgtEl>
                                          <p:spTgt spid="1379"/>
                                        </p:tgtEl>
                                        <p:attrNameLst>
                                          <p:attrName>style.visibility</p:attrName>
                                        </p:attrNameLst>
                                      </p:cBhvr>
                                      <p:to>
                                        <p:strVal val="visible"/>
                                      </p:to>
                                    </p:set>
                                    <p:animEffect transition="in" filter="fade">
                                      <p:cBhvr>
                                        <p:cTn id="46" dur="500"/>
                                        <p:tgtEl>
                                          <p:spTgt spid="1379"/>
                                        </p:tgtEl>
                                      </p:cBhvr>
                                    </p:animEffect>
                                  </p:childTnLst>
                                </p:cTn>
                              </p:par>
                              <p:par>
                                <p:cTn id="47" presetID="10" presetClass="entr" presetSubtype="0" fill="hold" nodeType="withEffect">
                                  <p:stCondLst>
                                    <p:cond delay="0"/>
                                  </p:stCondLst>
                                  <p:childTnLst>
                                    <p:set>
                                      <p:cBhvr>
                                        <p:cTn id="48" dur="1" fill="hold">
                                          <p:stCondLst>
                                            <p:cond delay="0"/>
                                          </p:stCondLst>
                                        </p:cTn>
                                        <p:tgtEl>
                                          <p:spTgt spid="1378"/>
                                        </p:tgtEl>
                                        <p:attrNameLst>
                                          <p:attrName>style.visibility</p:attrName>
                                        </p:attrNameLst>
                                      </p:cBhvr>
                                      <p:to>
                                        <p:strVal val="visible"/>
                                      </p:to>
                                    </p:set>
                                    <p:animEffect transition="in" filter="fade">
                                      <p:cBhvr>
                                        <p:cTn id="49" dur="500"/>
                                        <p:tgtEl>
                                          <p:spTgt spid="1378"/>
                                        </p:tgtEl>
                                      </p:cBhvr>
                                    </p:animEffect>
                                  </p:childTnLst>
                                </p:cTn>
                              </p:par>
                              <p:par>
                                <p:cTn id="50" presetID="10" presetClass="entr" presetSubtype="0" fill="hold" nodeType="withEffect">
                                  <p:stCondLst>
                                    <p:cond delay="0"/>
                                  </p:stCondLst>
                                  <p:childTnLst>
                                    <p:set>
                                      <p:cBhvr>
                                        <p:cTn id="51" dur="1" fill="hold">
                                          <p:stCondLst>
                                            <p:cond delay="0"/>
                                          </p:stCondLst>
                                        </p:cTn>
                                        <p:tgtEl>
                                          <p:spTgt spid="1376"/>
                                        </p:tgtEl>
                                        <p:attrNameLst>
                                          <p:attrName>style.visibility</p:attrName>
                                        </p:attrNameLst>
                                      </p:cBhvr>
                                      <p:to>
                                        <p:strVal val="visible"/>
                                      </p:to>
                                    </p:set>
                                    <p:animEffect transition="in" filter="fade">
                                      <p:cBhvr>
                                        <p:cTn id="52" dur="500"/>
                                        <p:tgtEl>
                                          <p:spTgt spid="1376"/>
                                        </p:tgtEl>
                                      </p:cBhvr>
                                    </p:animEffect>
                                  </p:childTnLst>
                                </p:cTn>
                              </p:par>
                              <p:par>
                                <p:cTn id="53" presetID="10" presetClass="entr" presetSubtype="0" fill="hold" nodeType="withEffect">
                                  <p:stCondLst>
                                    <p:cond delay="0"/>
                                  </p:stCondLst>
                                  <p:childTnLst>
                                    <p:set>
                                      <p:cBhvr>
                                        <p:cTn id="54" dur="1" fill="hold">
                                          <p:stCondLst>
                                            <p:cond delay="0"/>
                                          </p:stCondLst>
                                        </p:cTn>
                                        <p:tgtEl>
                                          <p:spTgt spid="1377"/>
                                        </p:tgtEl>
                                        <p:attrNameLst>
                                          <p:attrName>style.visibility</p:attrName>
                                        </p:attrNameLst>
                                      </p:cBhvr>
                                      <p:to>
                                        <p:strVal val="visible"/>
                                      </p:to>
                                    </p:set>
                                    <p:animEffect transition="in" filter="fade">
                                      <p:cBhvr>
                                        <p:cTn id="55" dur="500"/>
                                        <p:tgtEl>
                                          <p:spTgt spid="1377"/>
                                        </p:tgtEl>
                                      </p:cBhvr>
                                    </p:animEffect>
                                  </p:childTnLst>
                                </p:cTn>
                              </p:par>
                              <p:par>
                                <p:cTn id="56" presetID="10" presetClass="entr" presetSubtype="0" fill="hold" nodeType="withEffect">
                                  <p:stCondLst>
                                    <p:cond delay="0"/>
                                  </p:stCondLst>
                                  <p:childTnLst>
                                    <p:set>
                                      <p:cBhvr>
                                        <p:cTn id="57" dur="1" fill="hold">
                                          <p:stCondLst>
                                            <p:cond delay="0"/>
                                          </p:stCondLst>
                                        </p:cTn>
                                        <p:tgtEl>
                                          <p:spTgt spid="9"/>
                                        </p:tgtEl>
                                        <p:attrNameLst>
                                          <p:attrName>style.visibility</p:attrName>
                                        </p:attrNameLst>
                                      </p:cBhvr>
                                      <p:to>
                                        <p:strVal val="visible"/>
                                      </p:to>
                                    </p:set>
                                    <p:animEffect transition="in" filter="fade">
                                      <p:cBhvr>
                                        <p:cTn id="58" dur="500"/>
                                        <p:tgtEl>
                                          <p:spTgt spid="9"/>
                                        </p:tgtEl>
                                      </p:cBhvr>
                                    </p:animEffect>
                                  </p:childTnLst>
                                </p:cTn>
                              </p:par>
                              <p:par>
                                <p:cTn id="59" presetID="10" presetClass="entr" presetSubtype="0" fill="hold" nodeType="withEffect">
                                  <p:stCondLst>
                                    <p:cond delay="0"/>
                                  </p:stCondLst>
                                  <p:childTnLst>
                                    <p:set>
                                      <p:cBhvr>
                                        <p:cTn id="60" dur="1" fill="hold">
                                          <p:stCondLst>
                                            <p:cond delay="0"/>
                                          </p:stCondLst>
                                        </p:cTn>
                                        <p:tgtEl>
                                          <p:spTgt spid="1382"/>
                                        </p:tgtEl>
                                        <p:attrNameLst>
                                          <p:attrName>style.visibility</p:attrName>
                                        </p:attrNameLst>
                                      </p:cBhvr>
                                      <p:to>
                                        <p:strVal val="visible"/>
                                      </p:to>
                                    </p:set>
                                    <p:animEffect transition="in" filter="fade">
                                      <p:cBhvr>
                                        <p:cTn id="61" dur="500"/>
                                        <p:tgtEl>
                                          <p:spTgt spid="1382"/>
                                        </p:tgtEl>
                                      </p:cBhvr>
                                    </p:animEffect>
                                  </p:childTnLst>
                                </p:cTn>
                              </p:par>
                              <p:par>
                                <p:cTn id="62" presetID="10" presetClass="entr" presetSubtype="0" fill="hold" nodeType="withEffect">
                                  <p:stCondLst>
                                    <p:cond delay="0"/>
                                  </p:stCondLst>
                                  <p:childTnLst>
                                    <p:set>
                                      <p:cBhvr>
                                        <p:cTn id="63" dur="1" fill="hold">
                                          <p:stCondLst>
                                            <p:cond delay="0"/>
                                          </p:stCondLst>
                                        </p:cTn>
                                        <p:tgtEl>
                                          <p:spTgt spid="1381"/>
                                        </p:tgtEl>
                                        <p:attrNameLst>
                                          <p:attrName>style.visibility</p:attrName>
                                        </p:attrNameLst>
                                      </p:cBhvr>
                                      <p:to>
                                        <p:strVal val="visible"/>
                                      </p:to>
                                    </p:set>
                                    <p:animEffect transition="in" filter="fade">
                                      <p:cBhvr>
                                        <p:cTn id="64" dur="500"/>
                                        <p:tgtEl>
                                          <p:spTgt spid="13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7" name="Title 1"/>
          <p:cNvSpPr>
            <a:spLocks noGrp="1"/>
          </p:cNvSpPr>
          <p:nvPr>
            <p:ph type="title"/>
          </p:nvPr>
        </p:nvSpPr>
        <p:spPr>
          <a:xfrm>
            <a:off x="0" y="0"/>
            <a:ext cx="9144000" cy="704851"/>
          </a:xfrm>
          <a:solidFill>
            <a:schemeClr val="accent1">
              <a:lumMod val="50000"/>
            </a:schemeClr>
          </a:solidFill>
        </p:spPr>
        <p:txBody>
          <a:bodyPr>
            <a:normAutofit fontScale="90000"/>
          </a:bodyPr>
          <a:lstStyle/>
          <a:p>
            <a:r>
              <a:rPr lang="en-US"/>
              <a:t>Synthesize</a:t>
            </a:r>
            <a:r>
              <a:rPr lang="en-US" smtClean="0"/>
              <a:t>: Proposed Solution</a:t>
            </a:r>
            <a:endParaRPr lang="en-US"/>
          </a:p>
        </p:txBody>
      </p:sp>
      <p:pic>
        <p:nvPicPr>
          <p:cNvPr id="920" name="Picture 919" descr="figure_1.png"/>
          <p:cNvPicPr>
            <a:picLocks noChangeAspect="1"/>
          </p:cNvPicPr>
          <p:nvPr/>
        </p:nvPicPr>
        <p:blipFill rotWithShape="1">
          <a:blip r:embed="rId3">
            <a:extLst>
              <a:ext uri="{28A0092B-C50C-407E-A947-70E740481C1C}">
                <a14:useLocalDpi xmlns:a14="http://schemas.microsoft.com/office/drawing/2010/main" val="0"/>
              </a:ext>
            </a:extLst>
          </a:blip>
          <a:srcRect l="7476" t="5787" r="7474" b="6025"/>
          <a:stretch/>
        </p:blipFill>
        <p:spPr>
          <a:xfrm>
            <a:off x="2491206" y="2503473"/>
            <a:ext cx="4161587" cy="4183080"/>
          </a:xfrm>
          <a:prstGeom prst="rect">
            <a:avLst/>
          </a:prstGeom>
        </p:spPr>
      </p:pic>
      <p:sp>
        <p:nvSpPr>
          <p:cNvPr id="1348" name="Rectangle 1347"/>
          <p:cNvSpPr>
            <a:spLocks noChangeAspect="1"/>
          </p:cNvSpPr>
          <p:nvPr/>
        </p:nvSpPr>
        <p:spPr bwMode="auto">
          <a:xfrm>
            <a:off x="2731896" y="3291128"/>
            <a:ext cx="118872" cy="118872"/>
          </a:xfrm>
          <a:prstGeom prst="rect">
            <a:avLst/>
          </a:prstGeom>
          <a:solidFill>
            <a:schemeClr val="tx2">
              <a:lumMod val="50000"/>
              <a:alpha val="7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363" name="Rectangle 1362"/>
          <p:cNvSpPr>
            <a:spLocks noChangeAspect="1"/>
          </p:cNvSpPr>
          <p:nvPr/>
        </p:nvSpPr>
        <p:spPr bwMode="auto">
          <a:xfrm>
            <a:off x="5353557" y="2696768"/>
            <a:ext cx="118872" cy="118872"/>
          </a:xfrm>
          <a:prstGeom prst="rect">
            <a:avLst/>
          </a:prstGeom>
          <a:solidFill>
            <a:schemeClr val="tx2">
              <a:lumMod val="50000"/>
              <a:alpha val="7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364" name="Rectangle 1363"/>
          <p:cNvSpPr>
            <a:spLocks noChangeAspect="1"/>
          </p:cNvSpPr>
          <p:nvPr/>
        </p:nvSpPr>
        <p:spPr bwMode="auto">
          <a:xfrm>
            <a:off x="5472429" y="2696768"/>
            <a:ext cx="118872" cy="118872"/>
          </a:xfrm>
          <a:prstGeom prst="rect">
            <a:avLst/>
          </a:prstGeom>
          <a:solidFill>
            <a:schemeClr val="tx2">
              <a:lumMod val="50000"/>
              <a:alpha val="7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367" name="Rectangle 1366"/>
          <p:cNvSpPr>
            <a:spLocks noChangeAspect="1"/>
          </p:cNvSpPr>
          <p:nvPr/>
        </p:nvSpPr>
        <p:spPr bwMode="auto">
          <a:xfrm>
            <a:off x="5353557" y="2934512"/>
            <a:ext cx="118872" cy="118872"/>
          </a:xfrm>
          <a:prstGeom prst="rect">
            <a:avLst/>
          </a:prstGeom>
          <a:solidFill>
            <a:schemeClr val="tx2">
              <a:lumMod val="50000"/>
              <a:alpha val="7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372" name="Rectangle 1371"/>
          <p:cNvSpPr>
            <a:spLocks noChangeAspect="1"/>
          </p:cNvSpPr>
          <p:nvPr/>
        </p:nvSpPr>
        <p:spPr bwMode="auto">
          <a:xfrm>
            <a:off x="4994782" y="3291128"/>
            <a:ext cx="118872" cy="118872"/>
          </a:xfrm>
          <a:prstGeom prst="rect">
            <a:avLst/>
          </a:prstGeom>
          <a:solidFill>
            <a:schemeClr val="tx2">
              <a:lumMod val="50000"/>
              <a:alpha val="7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335" name="Rectangle 1334"/>
          <p:cNvSpPr>
            <a:spLocks noChangeAspect="1"/>
          </p:cNvSpPr>
          <p:nvPr/>
        </p:nvSpPr>
        <p:spPr bwMode="auto">
          <a:xfrm>
            <a:off x="5591301" y="2696768"/>
            <a:ext cx="118872" cy="118872"/>
          </a:xfrm>
          <a:prstGeom prst="rect">
            <a:avLst/>
          </a:prstGeom>
          <a:solidFill>
            <a:schemeClr val="tx2">
              <a:lumMod val="50000"/>
              <a:alpha val="7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337" name="Rectangle 1336"/>
          <p:cNvSpPr>
            <a:spLocks noChangeAspect="1"/>
          </p:cNvSpPr>
          <p:nvPr/>
        </p:nvSpPr>
        <p:spPr bwMode="auto">
          <a:xfrm>
            <a:off x="5591301" y="2934512"/>
            <a:ext cx="118872" cy="118872"/>
          </a:xfrm>
          <a:prstGeom prst="rect">
            <a:avLst/>
          </a:prstGeom>
          <a:solidFill>
            <a:schemeClr val="tx2">
              <a:lumMod val="50000"/>
              <a:alpha val="7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338" name="Rectangle 1337"/>
          <p:cNvSpPr>
            <a:spLocks noChangeAspect="1"/>
          </p:cNvSpPr>
          <p:nvPr/>
        </p:nvSpPr>
        <p:spPr bwMode="auto">
          <a:xfrm>
            <a:off x="5710173" y="3053384"/>
            <a:ext cx="118872" cy="118872"/>
          </a:xfrm>
          <a:prstGeom prst="rect">
            <a:avLst/>
          </a:prstGeom>
          <a:solidFill>
            <a:schemeClr val="tx2">
              <a:lumMod val="50000"/>
              <a:alpha val="7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342" name="Rectangle 1341"/>
          <p:cNvSpPr>
            <a:spLocks noChangeAspect="1"/>
          </p:cNvSpPr>
          <p:nvPr/>
        </p:nvSpPr>
        <p:spPr bwMode="auto">
          <a:xfrm>
            <a:off x="5947917" y="3291128"/>
            <a:ext cx="118872" cy="118872"/>
          </a:xfrm>
          <a:prstGeom prst="rect">
            <a:avLst/>
          </a:prstGeom>
          <a:solidFill>
            <a:schemeClr val="tx2">
              <a:lumMod val="50000"/>
              <a:alpha val="7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347" name="Rectangle 1346"/>
          <p:cNvSpPr>
            <a:spLocks noChangeAspect="1"/>
          </p:cNvSpPr>
          <p:nvPr/>
        </p:nvSpPr>
        <p:spPr bwMode="auto">
          <a:xfrm>
            <a:off x="6425564" y="3410000"/>
            <a:ext cx="118872" cy="118872"/>
          </a:xfrm>
          <a:prstGeom prst="rect">
            <a:avLst/>
          </a:prstGeom>
          <a:solidFill>
            <a:schemeClr val="tx2">
              <a:lumMod val="50000"/>
              <a:alpha val="7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311" name="Rectangle 1310"/>
          <p:cNvSpPr>
            <a:spLocks noChangeAspect="1"/>
          </p:cNvSpPr>
          <p:nvPr/>
        </p:nvSpPr>
        <p:spPr bwMode="auto">
          <a:xfrm>
            <a:off x="3328415" y="5193080"/>
            <a:ext cx="118872" cy="118872"/>
          </a:xfrm>
          <a:prstGeom prst="rect">
            <a:avLst/>
          </a:prstGeom>
          <a:solidFill>
            <a:schemeClr val="tx2">
              <a:lumMod val="50000"/>
              <a:alpha val="7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316" name="Rectangle 1315"/>
          <p:cNvSpPr>
            <a:spLocks noChangeAspect="1"/>
          </p:cNvSpPr>
          <p:nvPr/>
        </p:nvSpPr>
        <p:spPr bwMode="auto">
          <a:xfrm>
            <a:off x="3803903" y="5193080"/>
            <a:ext cx="118872" cy="118872"/>
          </a:xfrm>
          <a:prstGeom prst="rect">
            <a:avLst/>
          </a:prstGeom>
          <a:solidFill>
            <a:schemeClr val="tx2">
              <a:lumMod val="50000"/>
              <a:alpha val="7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319" name="Rectangle 1318"/>
          <p:cNvSpPr>
            <a:spLocks noChangeAspect="1"/>
          </p:cNvSpPr>
          <p:nvPr/>
        </p:nvSpPr>
        <p:spPr bwMode="auto">
          <a:xfrm>
            <a:off x="4162678" y="5430824"/>
            <a:ext cx="118872" cy="118872"/>
          </a:xfrm>
          <a:prstGeom prst="rect">
            <a:avLst/>
          </a:prstGeom>
          <a:solidFill>
            <a:schemeClr val="tx2">
              <a:lumMod val="50000"/>
              <a:alpha val="7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320" name="Rectangle 1319"/>
          <p:cNvSpPr>
            <a:spLocks noChangeAspect="1"/>
          </p:cNvSpPr>
          <p:nvPr/>
        </p:nvSpPr>
        <p:spPr bwMode="auto">
          <a:xfrm>
            <a:off x="3088512" y="5549696"/>
            <a:ext cx="118872" cy="118872"/>
          </a:xfrm>
          <a:prstGeom prst="rect">
            <a:avLst/>
          </a:prstGeom>
          <a:solidFill>
            <a:schemeClr val="tx2">
              <a:lumMod val="50000"/>
              <a:alpha val="7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323" name="Rectangle 1322"/>
          <p:cNvSpPr>
            <a:spLocks noChangeAspect="1"/>
          </p:cNvSpPr>
          <p:nvPr/>
        </p:nvSpPr>
        <p:spPr bwMode="auto">
          <a:xfrm>
            <a:off x="3209543" y="5787440"/>
            <a:ext cx="118872" cy="118872"/>
          </a:xfrm>
          <a:prstGeom prst="rect">
            <a:avLst/>
          </a:prstGeom>
          <a:solidFill>
            <a:schemeClr val="tx2">
              <a:lumMod val="50000"/>
              <a:alpha val="7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331" name="Rectangle 1330"/>
          <p:cNvSpPr>
            <a:spLocks noChangeAspect="1"/>
          </p:cNvSpPr>
          <p:nvPr/>
        </p:nvSpPr>
        <p:spPr bwMode="auto">
          <a:xfrm>
            <a:off x="4041647" y="5787440"/>
            <a:ext cx="118872" cy="118872"/>
          </a:xfrm>
          <a:prstGeom prst="rect">
            <a:avLst/>
          </a:prstGeom>
          <a:solidFill>
            <a:schemeClr val="tx2">
              <a:lumMod val="50000"/>
              <a:alpha val="7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203" name="Rectangle 1202"/>
          <p:cNvSpPr>
            <a:spLocks noChangeAspect="1"/>
          </p:cNvSpPr>
          <p:nvPr/>
        </p:nvSpPr>
        <p:spPr bwMode="auto">
          <a:xfrm>
            <a:off x="2731896" y="3885488"/>
            <a:ext cx="118872" cy="118872"/>
          </a:xfrm>
          <a:prstGeom prst="rect">
            <a:avLst/>
          </a:prstGeom>
          <a:solidFill>
            <a:schemeClr val="tx2">
              <a:lumMod val="50000"/>
              <a:alpha val="7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226" name="Rectangle 1225"/>
          <p:cNvSpPr>
            <a:spLocks noChangeAspect="1"/>
          </p:cNvSpPr>
          <p:nvPr/>
        </p:nvSpPr>
        <p:spPr bwMode="auto">
          <a:xfrm>
            <a:off x="4994782" y="3885488"/>
            <a:ext cx="118872" cy="118872"/>
          </a:xfrm>
          <a:prstGeom prst="rect">
            <a:avLst/>
          </a:prstGeom>
          <a:solidFill>
            <a:schemeClr val="tx2">
              <a:lumMod val="50000"/>
              <a:alpha val="7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231" name="Rectangle 1230"/>
          <p:cNvSpPr>
            <a:spLocks noChangeAspect="1"/>
          </p:cNvSpPr>
          <p:nvPr/>
        </p:nvSpPr>
        <p:spPr bwMode="auto">
          <a:xfrm>
            <a:off x="5234685" y="4242104"/>
            <a:ext cx="118872" cy="118872"/>
          </a:xfrm>
          <a:prstGeom prst="rect">
            <a:avLst/>
          </a:prstGeom>
          <a:solidFill>
            <a:schemeClr val="tx2">
              <a:lumMod val="50000"/>
              <a:alpha val="7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238" name="Rectangle 1237"/>
          <p:cNvSpPr>
            <a:spLocks noChangeAspect="1"/>
          </p:cNvSpPr>
          <p:nvPr/>
        </p:nvSpPr>
        <p:spPr bwMode="auto">
          <a:xfrm>
            <a:off x="5115813" y="4955336"/>
            <a:ext cx="118872" cy="118872"/>
          </a:xfrm>
          <a:prstGeom prst="rect">
            <a:avLst/>
          </a:prstGeom>
          <a:solidFill>
            <a:schemeClr val="tx2">
              <a:lumMod val="50000"/>
              <a:alpha val="7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243" name="Rectangle 1242"/>
          <p:cNvSpPr>
            <a:spLocks noChangeAspect="1"/>
          </p:cNvSpPr>
          <p:nvPr/>
        </p:nvSpPr>
        <p:spPr bwMode="auto">
          <a:xfrm>
            <a:off x="4994782" y="5549696"/>
            <a:ext cx="118872" cy="118872"/>
          </a:xfrm>
          <a:prstGeom prst="rect">
            <a:avLst/>
          </a:prstGeom>
          <a:solidFill>
            <a:schemeClr val="tx2">
              <a:lumMod val="50000"/>
              <a:alpha val="7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252" name="Rectangle 1251"/>
          <p:cNvSpPr>
            <a:spLocks noChangeAspect="1"/>
          </p:cNvSpPr>
          <p:nvPr/>
        </p:nvSpPr>
        <p:spPr bwMode="auto">
          <a:xfrm>
            <a:off x="5234685" y="6381800"/>
            <a:ext cx="118872" cy="118872"/>
          </a:xfrm>
          <a:prstGeom prst="rect">
            <a:avLst/>
          </a:prstGeom>
          <a:solidFill>
            <a:schemeClr val="tx2">
              <a:lumMod val="50000"/>
              <a:alpha val="7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074" name="Rectangle 1073"/>
          <p:cNvSpPr>
            <a:spLocks noChangeAspect="1"/>
          </p:cNvSpPr>
          <p:nvPr/>
        </p:nvSpPr>
        <p:spPr bwMode="auto">
          <a:xfrm>
            <a:off x="5947917" y="3885488"/>
            <a:ext cx="118872" cy="118872"/>
          </a:xfrm>
          <a:prstGeom prst="rect">
            <a:avLst/>
          </a:prstGeom>
          <a:solidFill>
            <a:schemeClr val="tx2">
              <a:lumMod val="50000"/>
              <a:alpha val="7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080" name="Rectangle 1079"/>
          <p:cNvSpPr>
            <a:spLocks noChangeAspect="1"/>
          </p:cNvSpPr>
          <p:nvPr/>
        </p:nvSpPr>
        <p:spPr bwMode="auto">
          <a:xfrm>
            <a:off x="6425564" y="3885488"/>
            <a:ext cx="118872" cy="118872"/>
          </a:xfrm>
          <a:prstGeom prst="rect">
            <a:avLst/>
          </a:prstGeom>
          <a:solidFill>
            <a:schemeClr val="tx2">
              <a:lumMod val="50000"/>
              <a:alpha val="7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081" name="Rectangle 1080"/>
          <p:cNvSpPr>
            <a:spLocks noChangeAspect="1"/>
          </p:cNvSpPr>
          <p:nvPr/>
        </p:nvSpPr>
        <p:spPr bwMode="auto">
          <a:xfrm>
            <a:off x="5710173" y="4242104"/>
            <a:ext cx="118872" cy="118872"/>
          </a:xfrm>
          <a:prstGeom prst="rect">
            <a:avLst/>
          </a:prstGeom>
          <a:solidFill>
            <a:schemeClr val="tx2">
              <a:lumMod val="50000"/>
              <a:alpha val="7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090" name="Rectangle 1089"/>
          <p:cNvSpPr>
            <a:spLocks noChangeAspect="1"/>
          </p:cNvSpPr>
          <p:nvPr/>
        </p:nvSpPr>
        <p:spPr bwMode="auto">
          <a:xfrm>
            <a:off x="5947917" y="4955336"/>
            <a:ext cx="118872" cy="118872"/>
          </a:xfrm>
          <a:prstGeom prst="rect">
            <a:avLst/>
          </a:prstGeom>
          <a:solidFill>
            <a:schemeClr val="tx2">
              <a:lumMod val="50000"/>
              <a:alpha val="7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098" name="Rectangle 1097"/>
          <p:cNvSpPr>
            <a:spLocks noChangeAspect="1"/>
          </p:cNvSpPr>
          <p:nvPr/>
        </p:nvSpPr>
        <p:spPr bwMode="auto">
          <a:xfrm>
            <a:off x="5947917" y="5906312"/>
            <a:ext cx="118872" cy="118872"/>
          </a:xfrm>
          <a:prstGeom prst="rect">
            <a:avLst/>
          </a:prstGeom>
          <a:solidFill>
            <a:schemeClr val="tx2">
              <a:lumMod val="50000"/>
              <a:alpha val="7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1103" name="Rectangle 1102"/>
          <p:cNvSpPr>
            <a:spLocks noChangeAspect="1"/>
          </p:cNvSpPr>
          <p:nvPr/>
        </p:nvSpPr>
        <p:spPr bwMode="auto">
          <a:xfrm>
            <a:off x="5829045" y="6381800"/>
            <a:ext cx="118872" cy="118872"/>
          </a:xfrm>
          <a:prstGeom prst="rect">
            <a:avLst/>
          </a:prstGeom>
          <a:solidFill>
            <a:schemeClr val="tx2">
              <a:lumMod val="50000"/>
              <a:alpha val="7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cxnSp>
        <p:nvCxnSpPr>
          <p:cNvPr id="9" name="Straight Arrow Connector 8"/>
          <p:cNvCxnSpPr/>
          <p:nvPr/>
        </p:nvCxnSpPr>
        <p:spPr>
          <a:xfrm flipV="1">
            <a:off x="3865751" y="2843984"/>
            <a:ext cx="0" cy="417095"/>
          </a:xfrm>
          <a:prstGeom prst="straightConnector1">
            <a:avLst/>
          </a:prstGeom>
          <a:ln w="57150">
            <a:solidFill>
              <a:schemeClr val="accent1"/>
            </a:solidFill>
            <a:tailEnd type="triangle"/>
          </a:ln>
        </p:spPr>
        <p:style>
          <a:lnRef idx="2">
            <a:schemeClr val="accent1"/>
          </a:lnRef>
          <a:fillRef idx="0">
            <a:schemeClr val="accent1"/>
          </a:fillRef>
          <a:effectRef idx="1">
            <a:schemeClr val="accent1"/>
          </a:effectRef>
          <a:fontRef idx="minor">
            <a:schemeClr val="tx1"/>
          </a:fontRef>
        </p:style>
      </p:cxnSp>
      <p:cxnSp>
        <p:nvCxnSpPr>
          <p:cNvPr id="1382" name="Straight Arrow Connector 1381"/>
          <p:cNvCxnSpPr/>
          <p:nvPr/>
        </p:nvCxnSpPr>
        <p:spPr>
          <a:xfrm>
            <a:off x="4012852" y="4124401"/>
            <a:ext cx="0" cy="470612"/>
          </a:xfrm>
          <a:prstGeom prst="straightConnector1">
            <a:avLst/>
          </a:prstGeom>
          <a:ln w="57150">
            <a:solidFill>
              <a:schemeClr val="accent1"/>
            </a:solidFill>
            <a:tailEnd type="triangle"/>
          </a:ln>
        </p:spPr>
        <p:style>
          <a:lnRef idx="2">
            <a:schemeClr val="accent1"/>
          </a:lnRef>
          <a:fillRef idx="0">
            <a:schemeClr val="accent1"/>
          </a:fillRef>
          <a:effectRef idx="1">
            <a:schemeClr val="accent1"/>
          </a:effectRef>
          <a:fontRef idx="minor">
            <a:schemeClr val="tx1"/>
          </a:fontRef>
        </p:style>
      </p:cxnSp>
      <p:cxnSp>
        <p:nvCxnSpPr>
          <p:cNvPr id="1384" name="Straight Arrow Connector 1383"/>
          <p:cNvCxnSpPr/>
          <p:nvPr/>
        </p:nvCxnSpPr>
        <p:spPr>
          <a:xfrm>
            <a:off x="6493021" y="4004753"/>
            <a:ext cx="0" cy="406463"/>
          </a:xfrm>
          <a:prstGeom prst="straightConnector1">
            <a:avLst/>
          </a:prstGeom>
          <a:ln w="57150">
            <a:solidFill>
              <a:schemeClr val="accent1"/>
            </a:solidFill>
            <a:tailEnd type="triangle"/>
          </a:ln>
        </p:spPr>
        <p:style>
          <a:lnRef idx="2">
            <a:schemeClr val="accent1"/>
          </a:lnRef>
          <a:fillRef idx="0">
            <a:schemeClr val="accent1"/>
          </a:fillRef>
          <a:effectRef idx="1">
            <a:schemeClr val="accent1"/>
          </a:effectRef>
          <a:fontRef idx="minor">
            <a:schemeClr val="tx1"/>
          </a:fontRef>
        </p:style>
      </p:cxnSp>
      <p:cxnSp>
        <p:nvCxnSpPr>
          <p:cNvPr id="1385" name="Straight Arrow Connector 1384"/>
          <p:cNvCxnSpPr/>
          <p:nvPr/>
        </p:nvCxnSpPr>
        <p:spPr>
          <a:xfrm flipH="1">
            <a:off x="4653523" y="5012097"/>
            <a:ext cx="467863" cy="13093"/>
          </a:xfrm>
          <a:prstGeom prst="straightConnector1">
            <a:avLst/>
          </a:prstGeom>
          <a:ln w="57150">
            <a:solidFill>
              <a:schemeClr val="accent1"/>
            </a:solidFill>
            <a:tailEnd type="triangle"/>
          </a:ln>
        </p:spPr>
        <p:style>
          <a:lnRef idx="2">
            <a:schemeClr val="accent1"/>
          </a:lnRef>
          <a:fillRef idx="0">
            <a:schemeClr val="accent1"/>
          </a:fillRef>
          <a:effectRef idx="1">
            <a:schemeClr val="accent1"/>
          </a:effectRef>
          <a:fontRef idx="minor">
            <a:schemeClr val="tx1"/>
          </a:fontRef>
        </p:style>
      </p:cxnSp>
      <p:cxnSp>
        <p:nvCxnSpPr>
          <p:cNvPr id="1386" name="Straight Arrow Connector 1385"/>
          <p:cNvCxnSpPr/>
          <p:nvPr/>
        </p:nvCxnSpPr>
        <p:spPr>
          <a:xfrm flipV="1">
            <a:off x="6056171" y="5140223"/>
            <a:ext cx="494981" cy="640"/>
          </a:xfrm>
          <a:prstGeom prst="straightConnector1">
            <a:avLst/>
          </a:prstGeom>
          <a:ln w="57150">
            <a:solidFill>
              <a:schemeClr val="accent1"/>
            </a:solidFill>
            <a:tailEnd type="triangle"/>
          </a:ln>
        </p:spPr>
        <p:style>
          <a:lnRef idx="2">
            <a:schemeClr val="accent1"/>
          </a:lnRef>
          <a:fillRef idx="0">
            <a:schemeClr val="accent1"/>
          </a:fillRef>
          <a:effectRef idx="1">
            <a:schemeClr val="accent1"/>
          </a:effectRef>
          <a:fontRef idx="minor">
            <a:schemeClr val="tx1"/>
          </a:fontRef>
        </p:style>
      </p:cxnSp>
      <p:cxnSp>
        <p:nvCxnSpPr>
          <p:cNvPr id="1387" name="Straight Arrow Connector 1386"/>
          <p:cNvCxnSpPr/>
          <p:nvPr/>
        </p:nvCxnSpPr>
        <p:spPr>
          <a:xfrm flipH="1" flipV="1">
            <a:off x="3684941" y="4841268"/>
            <a:ext cx="613" cy="356616"/>
          </a:xfrm>
          <a:prstGeom prst="straightConnector1">
            <a:avLst/>
          </a:prstGeom>
          <a:ln w="57150">
            <a:solidFill>
              <a:schemeClr val="accent1"/>
            </a:solidFill>
            <a:tailEnd type="triangle"/>
          </a:ln>
        </p:spPr>
        <p:style>
          <a:lnRef idx="2">
            <a:schemeClr val="accent1"/>
          </a:lnRef>
          <a:fillRef idx="0">
            <a:schemeClr val="accent1"/>
          </a:fillRef>
          <a:effectRef idx="1">
            <a:schemeClr val="accent1"/>
          </a:effectRef>
          <a:fontRef idx="minor">
            <a:schemeClr val="tx1"/>
          </a:fontRef>
        </p:style>
      </p:cxnSp>
      <p:cxnSp>
        <p:nvCxnSpPr>
          <p:cNvPr id="1388" name="Straight Arrow Connector 1387"/>
          <p:cNvCxnSpPr/>
          <p:nvPr/>
        </p:nvCxnSpPr>
        <p:spPr>
          <a:xfrm flipV="1">
            <a:off x="4070574" y="4997400"/>
            <a:ext cx="209851" cy="313182"/>
          </a:xfrm>
          <a:prstGeom prst="straightConnector1">
            <a:avLst/>
          </a:prstGeom>
          <a:ln w="57150">
            <a:solidFill>
              <a:schemeClr val="accent1"/>
            </a:solidFill>
            <a:tailEnd type="triangle"/>
          </a:ln>
        </p:spPr>
        <p:style>
          <a:lnRef idx="2">
            <a:schemeClr val="accent1"/>
          </a:lnRef>
          <a:fillRef idx="0">
            <a:schemeClr val="accent1"/>
          </a:fillRef>
          <a:effectRef idx="1">
            <a:schemeClr val="accent1"/>
          </a:effectRef>
          <a:fontRef idx="minor">
            <a:schemeClr val="tx1"/>
          </a:fontRef>
        </p:style>
      </p:cxnSp>
      <p:cxnSp>
        <p:nvCxnSpPr>
          <p:cNvPr id="1389" name="Straight Arrow Connector 1388"/>
          <p:cNvCxnSpPr/>
          <p:nvPr/>
        </p:nvCxnSpPr>
        <p:spPr>
          <a:xfrm flipV="1">
            <a:off x="4287541" y="5586602"/>
            <a:ext cx="410061" cy="3827"/>
          </a:xfrm>
          <a:prstGeom prst="straightConnector1">
            <a:avLst/>
          </a:prstGeom>
          <a:ln w="57150">
            <a:solidFill>
              <a:schemeClr val="accent1"/>
            </a:solidFill>
            <a:tailEnd type="triangle"/>
          </a:ln>
        </p:spPr>
        <p:style>
          <a:lnRef idx="2">
            <a:schemeClr val="accent1"/>
          </a:lnRef>
          <a:fillRef idx="0">
            <a:schemeClr val="accent1"/>
          </a:fillRef>
          <a:effectRef idx="1">
            <a:schemeClr val="accent1"/>
          </a:effectRef>
          <a:fontRef idx="minor">
            <a:schemeClr val="tx1"/>
          </a:fontRef>
        </p:style>
      </p:cxnSp>
      <p:cxnSp>
        <p:nvCxnSpPr>
          <p:cNvPr id="1390" name="Straight Arrow Connector 1389"/>
          <p:cNvCxnSpPr/>
          <p:nvPr/>
        </p:nvCxnSpPr>
        <p:spPr>
          <a:xfrm>
            <a:off x="4168669" y="5846358"/>
            <a:ext cx="348466" cy="251537"/>
          </a:xfrm>
          <a:prstGeom prst="straightConnector1">
            <a:avLst/>
          </a:prstGeom>
          <a:ln w="57150">
            <a:solidFill>
              <a:schemeClr val="accent1"/>
            </a:solidFill>
            <a:tailEnd type="triangle"/>
          </a:ln>
        </p:spPr>
        <p:style>
          <a:lnRef idx="2">
            <a:schemeClr val="accent1"/>
          </a:lnRef>
          <a:fillRef idx="0">
            <a:schemeClr val="accent1"/>
          </a:fillRef>
          <a:effectRef idx="1">
            <a:schemeClr val="accent1"/>
          </a:effectRef>
          <a:fontRef idx="minor">
            <a:schemeClr val="tx1"/>
          </a:fontRef>
        </p:style>
      </p:cxnSp>
      <p:cxnSp>
        <p:nvCxnSpPr>
          <p:cNvPr id="1392" name="Straight Arrow Connector 1391"/>
          <p:cNvCxnSpPr/>
          <p:nvPr/>
        </p:nvCxnSpPr>
        <p:spPr>
          <a:xfrm flipH="1">
            <a:off x="3691635" y="5911286"/>
            <a:ext cx="1" cy="374608"/>
          </a:xfrm>
          <a:prstGeom prst="straightConnector1">
            <a:avLst/>
          </a:prstGeom>
          <a:ln w="57150">
            <a:solidFill>
              <a:schemeClr val="accent1"/>
            </a:solidFill>
            <a:tailEnd type="triangle"/>
          </a:ln>
        </p:spPr>
        <p:style>
          <a:lnRef idx="2">
            <a:schemeClr val="accent1"/>
          </a:lnRef>
          <a:fillRef idx="0">
            <a:schemeClr val="accent1"/>
          </a:fillRef>
          <a:effectRef idx="1">
            <a:schemeClr val="accent1"/>
          </a:effectRef>
          <a:fontRef idx="minor">
            <a:schemeClr val="tx1"/>
          </a:fontRef>
        </p:style>
      </p:cxnSp>
      <p:cxnSp>
        <p:nvCxnSpPr>
          <p:cNvPr id="1393" name="Straight Arrow Connector 1392"/>
          <p:cNvCxnSpPr/>
          <p:nvPr/>
        </p:nvCxnSpPr>
        <p:spPr>
          <a:xfrm flipH="1">
            <a:off x="2870449" y="5819297"/>
            <a:ext cx="316584" cy="289458"/>
          </a:xfrm>
          <a:prstGeom prst="straightConnector1">
            <a:avLst/>
          </a:prstGeom>
          <a:ln w="57150">
            <a:solidFill>
              <a:schemeClr val="accent1"/>
            </a:solidFill>
            <a:tailEnd type="triangle"/>
          </a:ln>
        </p:spPr>
        <p:style>
          <a:lnRef idx="2">
            <a:schemeClr val="accent1"/>
          </a:lnRef>
          <a:fillRef idx="0">
            <a:schemeClr val="accent1"/>
          </a:fillRef>
          <a:effectRef idx="1">
            <a:schemeClr val="accent1"/>
          </a:effectRef>
          <a:fontRef idx="minor">
            <a:schemeClr val="tx1"/>
          </a:fontRef>
        </p:style>
      </p:cxnSp>
      <p:cxnSp>
        <p:nvCxnSpPr>
          <p:cNvPr id="1394" name="Straight Arrow Connector 1393"/>
          <p:cNvCxnSpPr/>
          <p:nvPr/>
        </p:nvCxnSpPr>
        <p:spPr>
          <a:xfrm flipH="1" flipV="1">
            <a:off x="2857400" y="5036232"/>
            <a:ext cx="337680" cy="262825"/>
          </a:xfrm>
          <a:prstGeom prst="straightConnector1">
            <a:avLst/>
          </a:prstGeom>
          <a:ln w="57150">
            <a:solidFill>
              <a:schemeClr val="accent1"/>
            </a:solidFill>
            <a:tailEnd type="triangle"/>
          </a:ln>
        </p:spPr>
        <p:style>
          <a:lnRef idx="2">
            <a:schemeClr val="accent1"/>
          </a:lnRef>
          <a:fillRef idx="0">
            <a:schemeClr val="accent1"/>
          </a:fillRef>
          <a:effectRef idx="1">
            <a:schemeClr val="accent1"/>
          </a:effectRef>
          <a:fontRef idx="minor">
            <a:schemeClr val="tx1"/>
          </a:fontRef>
        </p:style>
      </p:cxnSp>
      <p:cxnSp>
        <p:nvCxnSpPr>
          <p:cNvPr id="1396" name="Straight Arrow Connector 1395"/>
          <p:cNvCxnSpPr/>
          <p:nvPr/>
        </p:nvCxnSpPr>
        <p:spPr>
          <a:xfrm flipH="1" flipV="1">
            <a:off x="2696523" y="5573830"/>
            <a:ext cx="376837" cy="1"/>
          </a:xfrm>
          <a:prstGeom prst="straightConnector1">
            <a:avLst/>
          </a:prstGeom>
          <a:ln w="57150">
            <a:solidFill>
              <a:schemeClr val="accent1"/>
            </a:solidFill>
            <a:tailEnd type="triangle"/>
          </a:ln>
        </p:spPr>
        <p:style>
          <a:lnRef idx="2">
            <a:schemeClr val="accent1"/>
          </a:lnRef>
          <a:fillRef idx="0">
            <a:schemeClr val="accent1"/>
          </a:fillRef>
          <a:effectRef idx="1">
            <a:schemeClr val="accent1"/>
          </a:effectRef>
          <a:fontRef idx="minor">
            <a:schemeClr val="tx1"/>
          </a:fontRef>
        </p:style>
      </p:cxnSp>
      <p:cxnSp>
        <p:nvCxnSpPr>
          <p:cNvPr id="3" name="Straight Connector 2"/>
          <p:cNvCxnSpPr>
            <a:stCxn id="1348" idx="3"/>
            <a:endCxn id="1372" idx="1"/>
          </p:cNvCxnSpPr>
          <p:nvPr/>
        </p:nvCxnSpPr>
        <p:spPr>
          <a:xfrm>
            <a:off x="2850768" y="3350564"/>
            <a:ext cx="2144014" cy="0"/>
          </a:xfrm>
          <a:prstGeom prst="line">
            <a:avLst/>
          </a:prstGeom>
          <a:ln w="76200">
            <a:solidFill>
              <a:schemeClr val="accent1">
                <a:lumMod val="50000"/>
              </a:schemeClr>
            </a:solidFill>
          </a:ln>
        </p:spPr>
        <p:style>
          <a:lnRef idx="2">
            <a:schemeClr val="accent1"/>
          </a:lnRef>
          <a:fillRef idx="0">
            <a:schemeClr val="accent1"/>
          </a:fillRef>
          <a:effectRef idx="1">
            <a:schemeClr val="accent1"/>
          </a:effectRef>
          <a:fontRef idx="minor">
            <a:schemeClr val="tx1"/>
          </a:fontRef>
        </p:style>
      </p:cxnSp>
      <p:cxnSp>
        <p:nvCxnSpPr>
          <p:cNvPr id="489" name="Straight Arrow Connector 488"/>
          <p:cNvCxnSpPr/>
          <p:nvPr/>
        </p:nvCxnSpPr>
        <p:spPr>
          <a:xfrm flipH="1" flipV="1">
            <a:off x="4816474" y="3011099"/>
            <a:ext cx="301712" cy="220759"/>
          </a:xfrm>
          <a:prstGeom prst="straightConnector1">
            <a:avLst/>
          </a:prstGeom>
          <a:ln w="57150">
            <a:solidFill>
              <a:schemeClr val="accent1"/>
            </a:solidFill>
            <a:tailEnd type="triangle"/>
          </a:ln>
        </p:spPr>
        <p:style>
          <a:lnRef idx="2">
            <a:schemeClr val="accent1"/>
          </a:lnRef>
          <a:fillRef idx="0">
            <a:schemeClr val="accent1"/>
          </a:fillRef>
          <a:effectRef idx="1">
            <a:schemeClr val="accent1"/>
          </a:effectRef>
          <a:fontRef idx="minor">
            <a:schemeClr val="tx1"/>
          </a:fontRef>
        </p:style>
      </p:cxnSp>
      <p:cxnSp>
        <p:nvCxnSpPr>
          <p:cNvPr id="490" name="Straight Connector 489"/>
          <p:cNvCxnSpPr/>
          <p:nvPr/>
        </p:nvCxnSpPr>
        <p:spPr>
          <a:xfrm flipH="1">
            <a:off x="5113654" y="3053384"/>
            <a:ext cx="299339" cy="297180"/>
          </a:xfrm>
          <a:prstGeom prst="line">
            <a:avLst/>
          </a:prstGeom>
          <a:ln w="76200">
            <a:solidFill>
              <a:schemeClr val="accent1">
                <a:lumMod val="50000"/>
              </a:schemeClr>
            </a:solidFill>
          </a:ln>
        </p:spPr>
        <p:style>
          <a:lnRef idx="2">
            <a:schemeClr val="accent1"/>
          </a:lnRef>
          <a:fillRef idx="0">
            <a:schemeClr val="accent1"/>
          </a:fillRef>
          <a:effectRef idx="1">
            <a:schemeClr val="accent1"/>
          </a:effectRef>
          <a:fontRef idx="minor">
            <a:schemeClr val="tx1"/>
          </a:fontRef>
        </p:style>
      </p:cxnSp>
      <p:cxnSp>
        <p:nvCxnSpPr>
          <p:cNvPr id="491" name="Straight Connector 490"/>
          <p:cNvCxnSpPr>
            <a:stCxn id="1363" idx="2"/>
            <a:endCxn id="1367" idx="0"/>
          </p:cNvCxnSpPr>
          <p:nvPr/>
        </p:nvCxnSpPr>
        <p:spPr>
          <a:xfrm>
            <a:off x="5412993" y="2815640"/>
            <a:ext cx="0" cy="118872"/>
          </a:xfrm>
          <a:prstGeom prst="line">
            <a:avLst/>
          </a:prstGeom>
          <a:ln w="76200">
            <a:solidFill>
              <a:schemeClr val="accent1">
                <a:lumMod val="50000"/>
              </a:schemeClr>
            </a:solidFill>
          </a:ln>
        </p:spPr>
        <p:style>
          <a:lnRef idx="2">
            <a:schemeClr val="accent1"/>
          </a:lnRef>
          <a:fillRef idx="0">
            <a:schemeClr val="accent1"/>
          </a:fillRef>
          <a:effectRef idx="1">
            <a:schemeClr val="accent1"/>
          </a:effectRef>
          <a:fontRef idx="minor">
            <a:schemeClr val="tx1"/>
          </a:fontRef>
        </p:style>
      </p:cxnSp>
      <p:cxnSp>
        <p:nvCxnSpPr>
          <p:cNvPr id="494" name="Straight Arrow Connector 493"/>
          <p:cNvCxnSpPr/>
          <p:nvPr/>
        </p:nvCxnSpPr>
        <p:spPr>
          <a:xfrm flipH="1">
            <a:off x="4875535" y="2727619"/>
            <a:ext cx="467863" cy="13093"/>
          </a:xfrm>
          <a:prstGeom prst="straightConnector1">
            <a:avLst/>
          </a:prstGeom>
          <a:ln w="57150">
            <a:solidFill>
              <a:schemeClr val="accent1"/>
            </a:solidFill>
            <a:tailEnd type="triangle"/>
          </a:ln>
        </p:spPr>
        <p:style>
          <a:lnRef idx="2">
            <a:schemeClr val="accent1"/>
          </a:lnRef>
          <a:fillRef idx="0">
            <a:schemeClr val="accent1"/>
          </a:fillRef>
          <a:effectRef idx="1">
            <a:schemeClr val="accent1"/>
          </a:effectRef>
          <a:fontRef idx="minor">
            <a:schemeClr val="tx1"/>
          </a:fontRef>
        </p:style>
      </p:cxnSp>
      <p:cxnSp>
        <p:nvCxnSpPr>
          <p:cNvPr id="495" name="Straight Arrow Connector 494"/>
          <p:cNvCxnSpPr/>
          <p:nvPr/>
        </p:nvCxnSpPr>
        <p:spPr>
          <a:xfrm flipV="1">
            <a:off x="5708389" y="2734165"/>
            <a:ext cx="494981" cy="640"/>
          </a:xfrm>
          <a:prstGeom prst="straightConnector1">
            <a:avLst/>
          </a:prstGeom>
          <a:ln w="57150">
            <a:solidFill>
              <a:schemeClr val="accent1"/>
            </a:solidFill>
            <a:tailEnd type="triangle"/>
          </a:ln>
        </p:spPr>
        <p:style>
          <a:lnRef idx="2">
            <a:schemeClr val="accent1"/>
          </a:lnRef>
          <a:fillRef idx="0">
            <a:schemeClr val="accent1"/>
          </a:fillRef>
          <a:effectRef idx="1">
            <a:schemeClr val="accent1"/>
          </a:effectRef>
          <a:fontRef idx="minor">
            <a:schemeClr val="tx1"/>
          </a:fontRef>
        </p:style>
      </p:cxnSp>
      <p:cxnSp>
        <p:nvCxnSpPr>
          <p:cNvPr id="496" name="Straight Arrow Connector 495"/>
          <p:cNvCxnSpPr/>
          <p:nvPr/>
        </p:nvCxnSpPr>
        <p:spPr>
          <a:xfrm flipV="1">
            <a:off x="5872325" y="2969364"/>
            <a:ext cx="267421" cy="191582"/>
          </a:xfrm>
          <a:prstGeom prst="straightConnector1">
            <a:avLst/>
          </a:prstGeom>
          <a:ln w="57150">
            <a:solidFill>
              <a:schemeClr val="accent1"/>
            </a:solidFill>
            <a:tailEnd type="triangle"/>
          </a:ln>
        </p:spPr>
        <p:style>
          <a:lnRef idx="2">
            <a:schemeClr val="accent1"/>
          </a:lnRef>
          <a:fillRef idx="0">
            <a:schemeClr val="accent1"/>
          </a:fillRef>
          <a:effectRef idx="1">
            <a:schemeClr val="accent1"/>
          </a:effectRef>
          <a:fontRef idx="minor">
            <a:schemeClr val="tx1"/>
          </a:fontRef>
        </p:style>
      </p:cxnSp>
      <p:cxnSp>
        <p:nvCxnSpPr>
          <p:cNvPr id="497" name="Straight Arrow Connector 496"/>
          <p:cNvCxnSpPr/>
          <p:nvPr/>
        </p:nvCxnSpPr>
        <p:spPr>
          <a:xfrm flipV="1">
            <a:off x="6484604" y="2968842"/>
            <a:ext cx="0" cy="417095"/>
          </a:xfrm>
          <a:prstGeom prst="straightConnector1">
            <a:avLst/>
          </a:prstGeom>
          <a:ln w="57150">
            <a:solidFill>
              <a:schemeClr val="accent1"/>
            </a:solidFill>
            <a:tailEnd type="triangle"/>
          </a:ln>
        </p:spPr>
        <p:style>
          <a:lnRef idx="2">
            <a:schemeClr val="accent1"/>
          </a:lnRef>
          <a:fillRef idx="0">
            <a:schemeClr val="accent1"/>
          </a:fillRef>
          <a:effectRef idx="1">
            <a:schemeClr val="accent1"/>
          </a:effectRef>
          <a:fontRef idx="minor">
            <a:schemeClr val="tx1"/>
          </a:fontRef>
        </p:style>
      </p:cxnSp>
      <p:cxnSp>
        <p:nvCxnSpPr>
          <p:cNvPr id="501" name="Straight Connector 500"/>
          <p:cNvCxnSpPr/>
          <p:nvPr/>
        </p:nvCxnSpPr>
        <p:spPr>
          <a:xfrm>
            <a:off x="6068948" y="3350564"/>
            <a:ext cx="356616" cy="118872"/>
          </a:xfrm>
          <a:prstGeom prst="line">
            <a:avLst/>
          </a:prstGeom>
          <a:ln w="76200">
            <a:solidFill>
              <a:schemeClr val="accent1">
                <a:lumMod val="50000"/>
              </a:schemeClr>
            </a:solidFill>
          </a:ln>
        </p:spPr>
        <p:style>
          <a:lnRef idx="2">
            <a:schemeClr val="accent1"/>
          </a:lnRef>
          <a:fillRef idx="0">
            <a:schemeClr val="accent1"/>
          </a:fillRef>
          <a:effectRef idx="1">
            <a:schemeClr val="accent1"/>
          </a:effectRef>
          <a:fontRef idx="minor">
            <a:schemeClr val="tx1"/>
          </a:fontRef>
        </p:style>
      </p:cxnSp>
      <p:cxnSp>
        <p:nvCxnSpPr>
          <p:cNvPr id="502" name="Straight Connector 501"/>
          <p:cNvCxnSpPr>
            <a:stCxn id="1342" idx="1"/>
            <a:endCxn id="1338" idx="2"/>
          </p:cNvCxnSpPr>
          <p:nvPr/>
        </p:nvCxnSpPr>
        <p:spPr>
          <a:xfrm flipH="1" flipV="1">
            <a:off x="5769609" y="3172256"/>
            <a:ext cx="178308" cy="178308"/>
          </a:xfrm>
          <a:prstGeom prst="line">
            <a:avLst/>
          </a:prstGeom>
          <a:ln w="76200">
            <a:solidFill>
              <a:schemeClr val="accent1">
                <a:lumMod val="50000"/>
              </a:schemeClr>
            </a:solidFill>
          </a:ln>
        </p:spPr>
        <p:style>
          <a:lnRef idx="2">
            <a:schemeClr val="accent1"/>
          </a:lnRef>
          <a:fillRef idx="0">
            <a:schemeClr val="accent1"/>
          </a:fillRef>
          <a:effectRef idx="1">
            <a:schemeClr val="accent1"/>
          </a:effectRef>
          <a:fontRef idx="minor">
            <a:schemeClr val="tx1"/>
          </a:fontRef>
        </p:style>
      </p:cxnSp>
      <p:cxnSp>
        <p:nvCxnSpPr>
          <p:cNvPr id="509" name="Straight Connector 508"/>
          <p:cNvCxnSpPr>
            <a:stCxn id="1335" idx="2"/>
            <a:endCxn id="1337" idx="0"/>
          </p:cNvCxnSpPr>
          <p:nvPr/>
        </p:nvCxnSpPr>
        <p:spPr>
          <a:xfrm>
            <a:off x="5650737" y="2815640"/>
            <a:ext cx="0" cy="118872"/>
          </a:xfrm>
          <a:prstGeom prst="line">
            <a:avLst/>
          </a:prstGeom>
          <a:ln w="76200">
            <a:solidFill>
              <a:schemeClr val="accent1">
                <a:lumMod val="50000"/>
              </a:schemeClr>
            </a:solidFill>
          </a:ln>
        </p:spPr>
        <p:style>
          <a:lnRef idx="2">
            <a:schemeClr val="accent1"/>
          </a:lnRef>
          <a:fillRef idx="0">
            <a:schemeClr val="accent1"/>
          </a:fillRef>
          <a:effectRef idx="1">
            <a:schemeClr val="accent1"/>
          </a:effectRef>
          <a:fontRef idx="minor">
            <a:schemeClr val="tx1"/>
          </a:fontRef>
        </p:style>
      </p:cxnSp>
      <p:cxnSp>
        <p:nvCxnSpPr>
          <p:cNvPr id="512" name="Straight Arrow Connector 511"/>
          <p:cNvCxnSpPr/>
          <p:nvPr/>
        </p:nvCxnSpPr>
        <p:spPr>
          <a:xfrm>
            <a:off x="5935164" y="4116380"/>
            <a:ext cx="320710" cy="335260"/>
          </a:xfrm>
          <a:prstGeom prst="straightConnector1">
            <a:avLst/>
          </a:prstGeom>
          <a:ln w="57150">
            <a:solidFill>
              <a:schemeClr val="accent1"/>
            </a:solidFill>
            <a:tailEnd type="triangle"/>
          </a:ln>
        </p:spPr>
        <p:style>
          <a:lnRef idx="2">
            <a:schemeClr val="accent1"/>
          </a:lnRef>
          <a:fillRef idx="0">
            <a:schemeClr val="accent1"/>
          </a:fillRef>
          <a:effectRef idx="1">
            <a:schemeClr val="accent1"/>
          </a:effectRef>
          <a:fontRef idx="minor">
            <a:schemeClr val="tx1"/>
          </a:fontRef>
        </p:style>
      </p:cxnSp>
      <p:cxnSp>
        <p:nvCxnSpPr>
          <p:cNvPr id="513" name="Straight Arrow Connector 512"/>
          <p:cNvCxnSpPr/>
          <p:nvPr/>
        </p:nvCxnSpPr>
        <p:spPr>
          <a:xfrm flipH="1">
            <a:off x="4786078" y="4131821"/>
            <a:ext cx="320153" cy="279395"/>
          </a:xfrm>
          <a:prstGeom prst="straightConnector1">
            <a:avLst/>
          </a:prstGeom>
          <a:ln w="57150">
            <a:solidFill>
              <a:schemeClr val="accent1"/>
            </a:solidFill>
            <a:tailEnd type="triangle"/>
          </a:ln>
        </p:spPr>
        <p:style>
          <a:lnRef idx="2">
            <a:schemeClr val="accent1"/>
          </a:lnRef>
          <a:fillRef idx="0">
            <a:schemeClr val="accent1"/>
          </a:fillRef>
          <a:effectRef idx="1">
            <a:schemeClr val="accent1"/>
          </a:effectRef>
          <a:fontRef idx="minor">
            <a:schemeClr val="tx1"/>
          </a:fontRef>
        </p:style>
      </p:cxnSp>
      <p:cxnSp>
        <p:nvCxnSpPr>
          <p:cNvPr id="514" name="Straight Connector 513"/>
          <p:cNvCxnSpPr>
            <a:stCxn id="1074" idx="3"/>
            <a:endCxn id="1080" idx="1"/>
          </p:cNvCxnSpPr>
          <p:nvPr/>
        </p:nvCxnSpPr>
        <p:spPr>
          <a:xfrm>
            <a:off x="6066789" y="3944924"/>
            <a:ext cx="358775" cy="0"/>
          </a:xfrm>
          <a:prstGeom prst="line">
            <a:avLst/>
          </a:prstGeom>
          <a:ln w="76200">
            <a:solidFill>
              <a:schemeClr val="accent1">
                <a:lumMod val="50000"/>
              </a:schemeClr>
            </a:solidFill>
          </a:ln>
        </p:spPr>
        <p:style>
          <a:lnRef idx="2">
            <a:schemeClr val="accent1"/>
          </a:lnRef>
          <a:fillRef idx="0">
            <a:schemeClr val="accent1"/>
          </a:fillRef>
          <a:effectRef idx="1">
            <a:schemeClr val="accent1"/>
          </a:effectRef>
          <a:fontRef idx="minor">
            <a:schemeClr val="tx1"/>
          </a:fontRef>
        </p:style>
      </p:cxnSp>
      <p:cxnSp>
        <p:nvCxnSpPr>
          <p:cNvPr id="518" name="Straight Connector 517"/>
          <p:cNvCxnSpPr>
            <a:stCxn id="1074" idx="2"/>
            <a:endCxn id="1081" idx="0"/>
          </p:cNvCxnSpPr>
          <p:nvPr/>
        </p:nvCxnSpPr>
        <p:spPr>
          <a:xfrm flipH="1">
            <a:off x="5769609" y="4004360"/>
            <a:ext cx="237744" cy="237744"/>
          </a:xfrm>
          <a:prstGeom prst="line">
            <a:avLst/>
          </a:prstGeom>
          <a:ln w="76200">
            <a:solidFill>
              <a:schemeClr val="accent1">
                <a:lumMod val="50000"/>
              </a:schemeClr>
            </a:solidFill>
          </a:ln>
        </p:spPr>
        <p:style>
          <a:lnRef idx="2">
            <a:schemeClr val="accent1"/>
          </a:lnRef>
          <a:fillRef idx="0">
            <a:schemeClr val="accent1"/>
          </a:fillRef>
          <a:effectRef idx="1">
            <a:schemeClr val="accent1"/>
          </a:effectRef>
          <a:fontRef idx="minor">
            <a:schemeClr val="tx1"/>
          </a:fontRef>
        </p:style>
      </p:cxnSp>
      <p:cxnSp>
        <p:nvCxnSpPr>
          <p:cNvPr id="521" name="Straight Connector 520"/>
          <p:cNvCxnSpPr>
            <a:endCxn id="1090" idx="0"/>
          </p:cNvCxnSpPr>
          <p:nvPr/>
        </p:nvCxnSpPr>
        <p:spPr>
          <a:xfrm>
            <a:off x="5769609" y="4359708"/>
            <a:ext cx="237744" cy="595628"/>
          </a:xfrm>
          <a:prstGeom prst="line">
            <a:avLst/>
          </a:prstGeom>
          <a:ln w="76200">
            <a:solidFill>
              <a:schemeClr val="accent1">
                <a:lumMod val="50000"/>
              </a:schemeClr>
            </a:solidFill>
          </a:ln>
        </p:spPr>
        <p:style>
          <a:lnRef idx="2">
            <a:schemeClr val="accent1"/>
          </a:lnRef>
          <a:fillRef idx="0">
            <a:schemeClr val="accent1"/>
          </a:fillRef>
          <a:effectRef idx="1">
            <a:schemeClr val="accent1"/>
          </a:effectRef>
          <a:fontRef idx="minor">
            <a:schemeClr val="tx1"/>
          </a:fontRef>
        </p:style>
      </p:cxnSp>
      <p:cxnSp>
        <p:nvCxnSpPr>
          <p:cNvPr id="524" name="Straight Connector 523"/>
          <p:cNvCxnSpPr>
            <a:stCxn id="1090" idx="2"/>
            <a:endCxn id="1098" idx="0"/>
          </p:cNvCxnSpPr>
          <p:nvPr/>
        </p:nvCxnSpPr>
        <p:spPr>
          <a:xfrm>
            <a:off x="6007353" y="5074208"/>
            <a:ext cx="0" cy="832104"/>
          </a:xfrm>
          <a:prstGeom prst="line">
            <a:avLst/>
          </a:prstGeom>
          <a:ln w="76200">
            <a:solidFill>
              <a:schemeClr val="accent1">
                <a:lumMod val="50000"/>
              </a:schemeClr>
            </a:solidFill>
          </a:ln>
        </p:spPr>
        <p:style>
          <a:lnRef idx="2">
            <a:schemeClr val="accent1"/>
          </a:lnRef>
          <a:fillRef idx="0">
            <a:schemeClr val="accent1"/>
          </a:fillRef>
          <a:effectRef idx="1">
            <a:schemeClr val="accent1"/>
          </a:effectRef>
          <a:fontRef idx="minor">
            <a:schemeClr val="tx1"/>
          </a:fontRef>
        </p:style>
      </p:cxnSp>
      <p:cxnSp>
        <p:nvCxnSpPr>
          <p:cNvPr id="527" name="Straight Connector 526"/>
          <p:cNvCxnSpPr>
            <a:stCxn id="1098" idx="2"/>
            <a:endCxn id="1103" idx="0"/>
          </p:cNvCxnSpPr>
          <p:nvPr/>
        </p:nvCxnSpPr>
        <p:spPr>
          <a:xfrm flipH="1">
            <a:off x="5888481" y="6025184"/>
            <a:ext cx="118872" cy="356616"/>
          </a:xfrm>
          <a:prstGeom prst="line">
            <a:avLst/>
          </a:prstGeom>
          <a:ln w="76200">
            <a:solidFill>
              <a:schemeClr val="accent1">
                <a:lumMod val="50000"/>
              </a:schemeClr>
            </a:solidFill>
          </a:ln>
        </p:spPr>
        <p:style>
          <a:lnRef idx="2">
            <a:schemeClr val="accent1"/>
          </a:lnRef>
          <a:fillRef idx="0">
            <a:schemeClr val="accent1"/>
          </a:fillRef>
          <a:effectRef idx="1">
            <a:schemeClr val="accent1"/>
          </a:effectRef>
          <a:fontRef idx="minor">
            <a:schemeClr val="tx1"/>
          </a:fontRef>
        </p:style>
      </p:cxnSp>
      <p:cxnSp>
        <p:nvCxnSpPr>
          <p:cNvPr id="530" name="Straight Connector 529"/>
          <p:cNvCxnSpPr>
            <a:stCxn id="1203" idx="3"/>
            <a:endCxn id="1226" idx="1"/>
          </p:cNvCxnSpPr>
          <p:nvPr/>
        </p:nvCxnSpPr>
        <p:spPr>
          <a:xfrm>
            <a:off x="2850768" y="3944924"/>
            <a:ext cx="2144014" cy="0"/>
          </a:xfrm>
          <a:prstGeom prst="line">
            <a:avLst/>
          </a:prstGeom>
          <a:ln w="76200">
            <a:solidFill>
              <a:schemeClr val="accent1">
                <a:lumMod val="50000"/>
              </a:schemeClr>
            </a:solidFill>
          </a:ln>
        </p:spPr>
        <p:style>
          <a:lnRef idx="2">
            <a:schemeClr val="accent1"/>
          </a:lnRef>
          <a:fillRef idx="0">
            <a:schemeClr val="accent1"/>
          </a:fillRef>
          <a:effectRef idx="1">
            <a:schemeClr val="accent1"/>
          </a:effectRef>
          <a:fontRef idx="minor">
            <a:schemeClr val="tx1"/>
          </a:fontRef>
        </p:style>
      </p:cxnSp>
      <p:cxnSp>
        <p:nvCxnSpPr>
          <p:cNvPr id="537" name="Straight Connector 536"/>
          <p:cNvCxnSpPr>
            <a:stCxn id="1226" idx="2"/>
            <a:endCxn id="1231" idx="0"/>
          </p:cNvCxnSpPr>
          <p:nvPr/>
        </p:nvCxnSpPr>
        <p:spPr>
          <a:xfrm>
            <a:off x="5054218" y="4004360"/>
            <a:ext cx="239903" cy="237744"/>
          </a:xfrm>
          <a:prstGeom prst="line">
            <a:avLst/>
          </a:prstGeom>
          <a:ln w="76200">
            <a:solidFill>
              <a:schemeClr val="accent1">
                <a:lumMod val="50000"/>
              </a:schemeClr>
            </a:solidFill>
          </a:ln>
        </p:spPr>
        <p:style>
          <a:lnRef idx="2">
            <a:schemeClr val="accent1"/>
          </a:lnRef>
          <a:fillRef idx="0">
            <a:schemeClr val="accent1"/>
          </a:fillRef>
          <a:effectRef idx="1">
            <a:schemeClr val="accent1"/>
          </a:effectRef>
          <a:fontRef idx="minor">
            <a:schemeClr val="tx1"/>
          </a:fontRef>
        </p:style>
      </p:cxnSp>
      <p:cxnSp>
        <p:nvCxnSpPr>
          <p:cNvPr id="540" name="Straight Connector 539"/>
          <p:cNvCxnSpPr>
            <a:stCxn id="1231" idx="2"/>
            <a:endCxn id="1238" idx="0"/>
          </p:cNvCxnSpPr>
          <p:nvPr/>
        </p:nvCxnSpPr>
        <p:spPr>
          <a:xfrm flipH="1">
            <a:off x="5175249" y="4360976"/>
            <a:ext cx="118872" cy="594360"/>
          </a:xfrm>
          <a:prstGeom prst="line">
            <a:avLst/>
          </a:prstGeom>
          <a:ln w="76200">
            <a:solidFill>
              <a:schemeClr val="accent1">
                <a:lumMod val="50000"/>
              </a:schemeClr>
            </a:solidFill>
          </a:ln>
        </p:spPr>
        <p:style>
          <a:lnRef idx="2">
            <a:schemeClr val="accent1"/>
          </a:lnRef>
          <a:fillRef idx="0">
            <a:schemeClr val="accent1"/>
          </a:fillRef>
          <a:effectRef idx="1">
            <a:schemeClr val="accent1"/>
          </a:effectRef>
          <a:fontRef idx="minor">
            <a:schemeClr val="tx1"/>
          </a:fontRef>
        </p:style>
      </p:cxnSp>
      <p:cxnSp>
        <p:nvCxnSpPr>
          <p:cNvPr id="543" name="Straight Connector 542"/>
          <p:cNvCxnSpPr>
            <a:stCxn id="1238" idx="2"/>
            <a:endCxn id="1243" idx="0"/>
          </p:cNvCxnSpPr>
          <p:nvPr/>
        </p:nvCxnSpPr>
        <p:spPr>
          <a:xfrm flipH="1">
            <a:off x="5054218" y="5074208"/>
            <a:ext cx="121031" cy="475488"/>
          </a:xfrm>
          <a:prstGeom prst="line">
            <a:avLst/>
          </a:prstGeom>
          <a:ln w="76200">
            <a:solidFill>
              <a:schemeClr val="accent1">
                <a:lumMod val="50000"/>
              </a:schemeClr>
            </a:solidFill>
          </a:ln>
        </p:spPr>
        <p:style>
          <a:lnRef idx="2">
            <a:schemeClr val="accent1"/>
          </a:lnRef>
          <a:fillRef idx="0">
            <a:schemeClr val="accent1"/>
          </a:fillRef>
          <a:effectRef idx="1">
            <a:schemeClr val="accent1"/>
          </a:effectRef>
          <a:fontRef idx="minor">
            <a:schemeClr val="tx1"/>
          </a:fontRef>
        </p:style>
      </p:cxnSp>
      <p:cxnSp>
        <p:nvCxnSpPr>
          <p:cNvPr id="546" name="Straight Connector 545"/>
          <p:cNvCxnSpPr>
            <a:stCxn id="1243" idx="2"/>
            <a:endCxn id="1252" idx="0"/>
          </p:cNvCxnSpPr>
          <p:nvPr/>
        </p:nvCxnSpPr>
        <p:spPr>
          <a:xfrm>
            <a:off x="5054218" y="5668568"/>
            <a:ext cx="239903" cy="713232"/>
          </a:xfrm>
          <a:prstGeom prst="line">
            <a:avLst/>
          </a:prstGeom>
          <a:ln w="76200">
            <a:solidFill>
              <a:schemeClr val="accent1">
                <a:lumMod val="50000"/>
              </a:schemeClr>
            </a:solidFill>
          </a:ln>
        </p:spPr>
        <p:style>
          <a:lnRef idx="2">
            <a:schemeClr val="accent1"/>
          </a:lnRef>
          <a:fillRef idx="0">
            <a:schemeClr val="accent1"/>
          </a:fillRef>
          <a:effectRef idx="1">
            <a:schemeClr val="accent1"/>
          </a:effectRef>
          <a:fontRef idx="minor">
            <a:schemeClr val="tx1"/>
          </a:fontRef>
        </p:style>
      </p:cxnSp>
      <p:cxnSp>
        <p:nvCxnSpPr>
          <p:cNvPr id="550" name="Straight Connector 549"/>
          <p:cNvCxnSpPr>
            <a:stCxn id="1316" idx="3"/>
            <a:endCxn id="1319" idx="0"/>
          </p:cNvCxnSpPr>
          <p:nvPr/>
        </p:nvCxnSpPr>
        <p:spPr>
          <a:xfrm>
            <a:off x="3922775" y="5252516"/>
            <a:ext cx="299339" cy="178308"/>
          </a:xfrm>
          <a:prstGeom prst="line">
            <a:avLst/>
          </a:prstGeom>
          <a:ln w="76200">
            <a:solidFill>
              <a:schemeClr val="accent1">
                <a:lumMod val="50000"/>
              </a:schemeClr>
            </a:solidFill>
          </a:ln>
        </p:spPr>
        <p:style>
          <a:lnRef idx="2">
            <a:schemeClr val="accent1"/>
          </a:lnRef>
          <a:fillRef idx="0">
            <a:schemeClr val="accent1"/>
          </a:fillRef>
          <a:effectRef idx="1">
            <a:schemeClr val="accent1"/>
          </a:effectRef>
          <a:fontRef idx="minor">
            <a:schemeClr val="tx1"/>
          </a:fontRef>
        </p:style>
      </p:cxnSp>
      <p:cxnSp>
        <p:nvCxnSpPr>
          <p:cNvPr id="555" name="Straight Connector 554"/>
          <p:cNvCxnSpPr>
            <a:stCxn id="1319" idx="2"/>
            <a:endCxn id="1331" idx="0"/>
          </p:cNvCxnSpPr>
          <p:nvPr/>
        </p:nvCxnSpPr>
        <p:spPr>
          <a:xfrm flipH="1">
            <a:off x="4101083" y="5549696"/>
            <a:ext cx="121031" cy="237744"/>
          </a:xfrm>
          <a:prstGeom prst="line">
            <a:avLst/>
          </a:prstGeom>
          <a:ln w="76200">
            <a:solidFill>
              <a:schemeClr val="accent1">
                <a:lumMod val="50000"/>
              </a:schemeClr>
            </a:solidFill>
          </a:ln>
        </p:spPr>
        <p:style>
          <a:lnRef idx="2">
            <a:schemeClr val="accent1"/>
          </a:lnRef>
          <a:fillRef idx="0">
            <a:schemeClr val="accent1"/>
          </a:fillRef>
          <a:effectRef idx="1">
            <a:schemeClr val="accent1"/>
          </a:effectRef>
          <a:fontRef idx="minor">
            <a:schemeClr val="tx1"/>
          </a:fontRef>
        </p:style>
      </p:cxnSp>
      <p:cxnSp>
        <p:nvCxnSpPr>
          <p:cNvPr id="558" name="Straight Connector 557"/>
          <p:cNvCxnSpPr>
            <a:endCxn id="1331" idx="1"/>
          </p:cNvCxnSpPr>
          <p:nvPr/>
        </p:nvCxnSpPr>
        <p:spPr>
          <a:xfrm>
            <a:off x="3328415" y="5846358"/>
            <a:ext cx="713232" cy="518"/>
          </a:xfrm>
          <a:prstGeom prst="line">
            <a:avLst/>
          </a:prstGeom>
          <a:ln w="76200">
            <a:solidFill>
              <a:schemeClr val="accent1">
                <a:lumMod val="50000"/>
              </a:schemeClr>
            </a:solidFill>
          </a:ln>
        </p:spPr>
        <p:style>
          <a:lnRef idx="2">
            <a:schemeClr val="accent1"/>
          </a:lnRef>
          <a:fillRef idx="0">
            <a:schemeClr val="accent1"/>
          </a:fillRef>
          <a:effectRef idx="1">
            <a:schemeClr val="accent1"/>
          </a:effectRef>
          <a:fontRef idx="minor">
            <a:schemeClr val="tx1"/>
          </a:fontRef>
        </p:style>
      </p:cxnSp>
      <p:cxnSp>
        <p:nvCxnSpPr>
          <p:cNvPr id="561" name="Straight Connector 560"/>
          <p:cNvCxnSpPr>
            <a:stCxn id="1323" idx="0"/>
            <a:endCxn id="1320" idx="2"/>
          </p:cNvCxnSpPr>
          <p:nvPr/>
        </p:nvCxnSpPr>
        <p:spPr>
          <a:xfrm flipH="1" flipV="1">
            <a:off x="3147948" y="5668568"/>
            <a:ext cx="121031" cy="118872"/>
          </a:xfrm>
          <a:prstGeom prst="line">
            <a:avLst/>
          </a:prstGeom>
          <a:ln w="76200">
            <a:solidFill>
              <a:schemeClr val="accent1">
                <a:lumMod val="50000"/>
              </a:schemeClr>
            </a:solidFill>
          </a:ln>
        </p:spPr>
        <p:style>
          <a:lnRef idx="2">
            <a:schemeClr val="accent1"/>
          </a:lnRef>
          <a:fillRef idx="0">
            <a:schemeClr val="accent1"/>
          </a:fillRef>
          <a:effectRef idx="1">
            <a:schemeClr val="accent1"/>
          </a:effectRef>
          <a:fontRef idx="minor">
            <a:schemeClr val="tx1"/>
          </a:fontRef>
        </p:style>
      </p:cxnSp>
      <p:cxnSp>
        <p:nvCxnSpPr>
          <p:cNvPr id="564" name="Straight Connector 563"/>
          <p:cNvCxnSpPr>
            <a:stCxn id="1311" idx="1"/>
            <a:endCxn id="1320" idx="0"/>
          </p:cNvCxnSpPr>
          <p:nvPr/>
        </p:nvCxnSpPr>
        <p:spPr>
          <a:xfrm flipH="1">
            <a:off x="3147948" y="5252516"/>
            <a:ext cx="180467" cy="297180"/>
          </a:xfrm>
          <a:prstGeom prst="line">
            <a:avLst/>
          </a:prstGeom>
          <a:ln w="76200">
            <a:solidFill>
              <a:schemeClr val="accent1">
                <a:lumMod val="50000"/>
              </a:schemeClr>
            </a:solidFill>
          </a:ln>
        </p:spPr>
        <p:style>
          <a:lnRef idx="2">
            <a:schemeClr val="accent1"/>
          </a:lnRef>
          <a:fillRef idx="0">
            <a:schemeClr val="accent1"/>
          </a:fillRef>
          <a:effectRef idx="1">
            <a:schemeClr val="accent1"/>
          </a:effectRef>
          <a:fontRef idx="minor">
            <a:schemeClr val="tx1"/>
          </a:fontRef>
        </p:style>
      </p:cxnSp>
      <p:cxnSp>
        <p:nvCxnSpPr>
          <p:cNvPr id="567" name="Straight Connector 566"/>
          <p:cNvCxnSpPr>
            <a:stCxn id="1316" idx="1"/>
            <a:endCxn id="1311" idx="3"/>
          </p:cNvCxnSpPr>
          <p:nvPr/>
        </p:nvCxnSpPr>
        <p:spPr>
          <a:xfrm flipH="1">
            <a:off x="3447287" y="5252516"/>
            <a:ext cx="356616" cy="0"/>
          </a:xfrm>
          <a:prstGeom prst="line">
            <a:avLst/>
          </a:prstGeom>
          <a:ln w="76200">
            <a:solidFill>
              <a:schemeClr val="accent1">
                <a:lumMod val="50000"/>
              </a:schemeClr>
            </a:solidFill>
          </a:ln>
        </p:spPr>
        <p:style>
          <a:lnRef idx="2">
            <a:schemeClr val="accent1"/>
          </a:lnRef>
          <a:fillRef idx="0">
            <a:schemeClr val="accent1"/>
          </a:fillRef>
          <a:effectRef idx="1">
            <a:schemeClr val="accent1"/>
          </a:effectRef>
          <a:fontRef idx="minor">
            <a:schemeClr val="tx1"/>
          </a:fontRef>
        </p:style>
      </p:cxnSp>
      <p:grpSp>
        <p:nvGrpSpPr>
          <p:cNvPr id="515" name="Group 514"/>
          <p:cNvGrpSpPr/>
          <p:nvPr/>
        </p:nvGrpSpPr>
        <p:grpSpPr>
          <a:xfrm>
            <a:off x="7019670" y="1302223"/>
            <a:ext cx="1510789" cy="1510789"/>
            <a:chOff x="7019670" y="1302223"/>
            <a:chExt cx="1510789" cy="1510789"/>
          </a:xfrm>
        </p:grpSpPr>
        <p:sp>
          <p:nvSpPr>
            <p:cNvPr id="572" name="Rectangle 571"/>
            <p:cNvSpPr>
              <a:spLocks noChangeAspect="1"/>
            </p:cNvSpPr>
            <p:nvPr/>
          </p:nvSpPr>
          <p:spPr bwMode="auto">
            <a:xfrm>
              <a:off x="7523266" y="1805819"/>
              <a:ext cx="503596" cy="503596"/>
            </a:xfrm>
            <a:prstGeom prst="rect">
              <a:avLst/>
            </a:prstGeom>
            <a:solidFill>
              <a:schemeClr val="accent5">
                <a:alpha val="7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574" name="Rectangle 573"/>
            <p:cNvSpPr>
              <a:spLocks noChangeAspect="1"/>
            </p:cNvSpPr>
            <p:nvPr/>
          </p:nvSpPr>
          <p:spPr bwMode="auto">
            <a:xfrm>
              <a:off x="7019670" y="1302223"/>
              <a:ext cx="503596" cy="503596"/>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575" name="Rectangle 574"/>
            <p:cNvSpPr>
              <a:spLocks noChangeAspect="1"/>
            </p:cNvSpPr>
            <p:nvPr/>
          </p:nvSpPr>
          <p:spPr bwMode="auto">
            <a:xfrm>
              <a:off x="7523266" y="1302223"/>
              <a:ext cx="503596" cy="503596"/>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576" name="Rectangle 575"/>
            <p:cNvSpPr>
              <a:spLocks noChangeAspect="1"/>
            </p:cNvSpPr>
            <p:nvPr/>
          </p:nvSpPr>
          <p:spPr bwMode="auto">
            <a:xfrm>
              <a:off x="8026863" y="1805819"/>
              <a:ext cx="503596" cy="503596"/>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577" name="Rectangle 576"/>
            <p:cNvSpPr>
              <a:spLocks noChangeAspect="1"/>
            </p:cNvSpPr>
            <p:nvPr/>
          </p:nvSpPr>
          <p:spPr bwMode="auto">
            <a:xfrm>
              <a:off x="7019670" y="2309416"/>
              <a:ext cx="503596" cy="503596"/>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578" name="Rectangle 577"/>
            <p:cNvSpPr>
              <a:spLocks noChangeAspect="1"/>
            </p:cNvSpPr>
            <p:nvPr/>
          </p:nvSpPr>
          <p:spPr bwMode="auto">
            <a:xfrm>
              <a:off x="7523266" y="2309416"/>
              <a:ext cx="503596" cy="503596"/>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579" name="Rectangle 578"/>
            <p:cNvSpPr>
              <a:spLocks noChangeAspect="1"/>
            </p:cNvSpPr>
            <p:nvPr/>
          </p:nvSpPr>
          <p:spPr bwMode="auto">
            <a:xfrm>
              <a:off x="8026863" y="2309416"/>
              <a:ext cx="503596" cy="503596"/>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580" name="Rectangle 579"/>
            <p:cNvSpPr>
              <a:spLocks noChangeAspect="1"/>
            </p:cNvSpPr>
            <p:nvPr/>
          </p:nvSpPr>
          <p:spPr bwMode="auto">
            <a:xfrm>
              <a:off x="7019670" y="1805819"/>
              <a:ext cx="503596" cy="503596"/>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581" name="Rectangle 580"/>
            <p:cNvSpPr>
              <a:spLocks noChangeAspect="1"/>
            </p:cNvSpPr>
            <p:nvPr/>
          </p:nvSpPr>
          <p:spPr bwMode="auto">
            <a:xfrm>
              <a:off x="8026863" y="1302223"/>
              <a:ext cx="503596" cy="503596"/>
            </a:xfrm>
            <a:prstGeom prst="rect">
              <a:avLst/>
            </a:prstGeom>
            <a:solidFill>
              <a:schemeClr val="bg1">
                <a:alpha val="5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grpSp>
      <p:cxnSp>
        <p:nvCxnSpPr>
          <p:cNvPr id="517" name="Straight Arrow Connector 516"/>
          <p:cNvCxnSpPr>
            <a:stCxn id="575" idx="2"/>
            <a:endCxn id="575" idx="0"/>
          </p:cNvCxnSpPr>
          <p:nvPr/>
        </p:nvCxnSpPr>
        <p:spPr>
          <a:xfrm flipV="1">
            <a:off x="7775064" y="1302223"/>
            <a:ext cx="0" cy="503596"/>
          </a:xfrm>
          <a:prstGeom prst="straightConnector1">
            <a:avLst/>
          </a:prstGeom>
          <a:ln w="76200">
            <a:tailEnd type="triangle"/>
          </a:ln>
        </p:spPr>
        <p:style>
          <a:lnRef idx="2">
            <a:schemeClr val="accent1"/>
          </a:lnRef>
          <a:fillRef idx="0">
            <a:schemeClr val="accent1"/>
          </a:fillRef>
          <a:effectRef idx="1">
            <a:schemeClr val="accent1"/>
          </a:effectRef>
          <a:fontRef idx="minor">
            <a:schemeClr val="tx1"/>
          </a:fontRef>
        </p:style>
      </p:cxnSp>
      <p:sp>
        <p:nvSpPr>
          <p:cNvPr id="587" name="Rectangle 586"/>
          <p:cNvSpPr>
            <a:spLocks noChangeAspect="1"/>
          </p:cNvSpPr>
          <p:nvPr/>
        </p:nvSpPr>
        <p:spPr bwMode="auto">
          <a:xfrm>
            <a:off x="8026862" y="1805819"/>
            <a:ext cx="503596" cy="503596"/>
          </a:xfrm>
          <a:prstGeom prst="rect">
            <a:avLst/>
          </a:prstGeom>
          <a:solidFill>
            <a:schemeClr val="accent5">
              <a:alpha val="7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596" name="Rectangle 595"/>
          <p:cNvSpPr>
            <a:spLocks noChangeAspect="1"/>
          </p:cNvSpPr>
          <p:nvPr/>
        </p:nvSpPr>
        <p:spPr bwMode="auto">
          <a:xfrm>
            <a:off x="7019670" y="1805819"/>
            <a:ext cx="503596" cy="503596"/>
          </a:xfrm>
          <a:prstGeom prst="rect">
            <a:avLst/>
          </a:prstGeom>
          <a:solidFill>
            <a:schemeClr val="accent5">
              <a:alpha val="7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519" name="Slide Number Placeholder 518"/>
          <p:cNvSpPr>
            <a:spLocks noGrp="1"/>
          </p:cNvSpPr>
          <p:nvPr>
            <p:ph type="sldNum" sz="quarter" idx="12"/>
          </p:nvPr>
        </p:nvSpPr>
        <p:spPr/>
        <p:txBody>
          <a:bodyPr/>
          <a:lstStyle/>
          <a:p>
            <a:fld id="{0C9D9FE6-5D08-3B48-9104-2B1B3E27A71F}" type="slidenum">
              <a:rPr lang="en-US" smtClean="0"/>
              <a:t>43</a:t>
            </a:fld>
            <a:endParaRPr lang="en-US"/>
          </a:p>
        </p:txBody>
      </p:sp>
      <p:sp>
        <p:nvSpPr>
          <p:cNvPr id="88" name="Rectangle 87"/>
          <p:cNvSpPr/>
          <p:nvPr/>
        </p:nvSpPr>
        <p:spPr>
          <a:xfrm>
            <a:off x="564099" y="2673167"/>
            <a:ext cx="8015802" cy="2025668"/>
          </a:xfrm>
          <a:prstGeom prst="rect">
            <a:avLst/>
          </a:prstGeom>
          <a:solidFill>
            <a:schemeClr val="accent1">
              <a:alpha val="74902"/>
            </a:schemeClr>
          </a:solidFill>
          <a:ln w="38100" cmpd="sng">
            <a:solidFill>
              <a:schemeClr val="bg1"/>
            </a:solidFill>
          </a:ln>
        </p:spPr>
        <p:style>
          <a:lnRef idx="1">
            <a:schemeClr val="accent4"/>
          </a:lnRef>
          <a:fillRef idx="3">
            <a:schemeClr val="accent4"/>
          </a:fillRef>
          <a:effectRef idx="2">
            <a:schemeClr val="accent4"/>
          </a:effectRef>
          <a:fontRef idx="minor">
            <a:schemeClr val="lt1"/>
          </a:fontRef>
        </p:style>
        <p:txBody>
          <a:bodyPr rtlCol="0" anchor="ctr"/>
          <a:lstStyle/>
          <a:p>
            <a:pPr marL="915988" indent="-458788"/>
            <a:r>
              <a:rPr lang="en-US" smtClean="0"/>
              <a:t>Proposed Research (In progress)</a:t>
            </a:r>
          </a:p>
        </p:txBody>
      </p:sp>
    </p:spTree>
    <p:extLst>
      <p:ext uri="{BB962C8B-B14F-4D97-AF65-F5344CB8AC3E}">
        <p14:creationId xmlns:p14="http://schemas.microsoft.com/office/powerpoint/2010/main" val="1603445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15"/>
                                        </p:tgtEl>
                                        <p:attrNameLst>
                                          <p:attrName>style.visibility</p:attrName>
                                        </p:attrNameLst>
                                      </p:cBhvr>
                                      <p:to>
                                        <p:strVal val="visible"/>
                                      </p:to>
                                    </p:set>
                                    <p:animEffect transition="in" filter="fade">
                                      <p:cBhvr>
                                        <p:cTn id="7" dur="500"/>
                                        <p:tgtEl>
                                          <p:spTgt spid="515"/>
                                        </p:tgtEl>
                                      </p:cBhvr>
                                    </p:animEffect>
                                  </p:childTnLst>
                                </p:cTn>
                              </p:par>
                              <p:par>
                                <p:cTn id="8" presetID="10" presetClass="entr" presetSubtype="0" fill="hold" nodeType="withEffect">
                                  <p:stCondLst>
                                    <p:cond delay="0"/>
                                  </p:stCondLst>
                                  <p:childTnLst>
                                    <p:set>
                                      <p:cBhvr>
                                        <p:cTn id="9" dur="1" fill="hold">
                                          <p:stCondLst>
                                            <p:cond delay="0"/>
                                          </p:stCondLst>
                                        </p:cTn>
                                        <p:tgtEl>
                                          <p:spTgt spid="517"/>
                                        </p:tgtEl>
                                        <p:attrNameLst>
                                          <p:attrName>style.visibility</p:attrName>
                                        </p:attrNameLst>
                                      </p:cBhvr>
                                      <p:to>
                                        <p:strVal val="visible"/>
                                      </p:to>
                                    </p:set>
                                    <p:animEffect transition="in" filter="fade">
                                      <p:cBhvr>
                                        <p:cTn id="10" dur="500"/>
                                        <p:tgtEl>
                                          <p:spTgt spid="51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96"/>
                                        </p:tgtEl>
                                        <p:attrNameLst>
                                          <p:attrName>style.visibility</p:attrName>
                                        </p:attrNameLst>
                                      </p:cBhvr>
                                      <p:to>
                                        <p:strVal val="visible"/>
                                      </p:to>
                                    </p:set>
                                    <p:animEffect transition="in" filter="fade">
                                      <p:cBhvr>
                                        <p:cTn id="15" dur="500"/>
                                        <p:tgtEl>
                                          <p:spTgt spid="59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87"/>
                                        </p:tgtEl>
                                        <p:attrNameLst>
                                          <p:attrName>style.visibility</p:attrName>
                                        </p:attrNameLst>
                                      </p:cBhvr>
                                      <p:to>
                                        <p:strVal val="visible"/>
                                      </p:to>
                                    </p:set>
                                    <p:animEffect transition="in" filter="fade">
                                      <p:cBhvr>
                                        <p:cTn id="18" dur="500"/>
                                        <p:tgtEl>
                                          <p:spTgt spid="58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88"/>
                                        </p:tgtEl>
                                        <p:attrNameLst>
                                          <p:attrName>style.visibility</p:attrName>
                                        </p:attrNameLst>
                                      </p:cBhvr>
                                      <p:to>
                                        <p:strVal val="visible"/>
                                      </p:to>
                                    </p:set>
                                    <p:animEffect transition="in" filter="fade">
                                      <p:cBhvr>
                                        <p:cTn id="23" dur="500"/>
                                        <p:tgtEl>
                                          <p:spTgt spid="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7" grpId="0" animBg="1"/>
      <p:bldP spid="596" grpId="0" animBg="1"/>
      <p:bldP spid="88"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mtClean="0"/>
              <a:t>Timeline</a:t>
            </a:r>
            <a:endParaRPr lang="en-US"/>
          </a:p>
        </p:txBody>
      </p:sp>
      <p:sp>
        <p:nvSpPr>
          <p:cNvPr id="3" name="Slide Number Placeholder 2"/>
          <p:cNvSpPr>
            <a:spLocks noGrp="1"/>
          </p:cNvSpPr>
          <p:nvPr>
            <p:ph type="sldNum" sz="quarter" idx="12"/>
          </p:nvPr>
        </p:nvSpPr>
        <p:spPr/>
        <p:txBody>
          <a:bodyPr/>
          <a:lstStyle/>
          <a:p>
            <a:fld id="{0C9D9FE6-5D08-3B48-9104-2B1B3E27A71F}" type="slidenum">
              <a:rPr lang="en-US" smtClean="0"/>
              <a:t>44</a:t>
            </a:fld>
            <a:endParaRPr lang="en-US"/>
          </a:p>
        </p:txBody>
      </p:sp>
      <p:sp>
        <p:nvSpPr>
          <p:cNvPr id="7" name="Rectangle 6"/>
          <p:cNvSpPr/>
          <p:nvPr/>
        </p:nvSpPr>
        <p:spPr>
          <a:xfrm>
            <a:off x="1160494" y="1227035"/>
            <a:ext cx="2122800" cy="411480"/>
          </a:xfrm>
          <a:prstGeom prst="rect">
            <a:avLst/>
          </a:prstGeom>
          <a:solidFill>
            <a:schemeClr val="accent4"/>
          </a:solidFill>
          <a:ln>
            <a:solidFill>
              <a:schemeClr val="bg1">
                <a:lumMod val="7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500" dirty="0" smtClean="0"/>
              <a:t>Explore</a:t>
            </a:r>
            <a:endParaRPr lang="en-US" sz="2500" dirty="0"/>
          </a:p>
        </p:txBody>
      </p:sp>
      <p:sp>
        <p:nvSpPr>
          <p:cNvPr id="8" name="Rectangle 7"/>
          <p:cNvSpPr/>
          <p:nvPr/>
        </p:nvSpPr>
        <p:spPr>
          <a:xfrm>
            <a:off x="2757268" y="2180531"/>
            <a:ext cx="1350497" cy="411480"/>
          </a:xfrm>
          <a:prstGeom prst="rect">
            <a:avLst/>
          </a:prstGeom>
          <a:solidFill>
            <a:schemeClr val="accent4">
              <a:alpha val="30000"/>
            </a:schemeClr>
          </a:solidFill>
          <a:ln>
            <a:solidFill>
              <a:schemeClr val="bg1">
                <a:lumMod val="7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500" dirty="0" smtClean="0"/>
              <a:t>Explore</a:t>
            </a:r>
            <a:endParaRPr lang="en-US" sz="2500" dirty="0"/>
          </a:p>
        </p:txBody>
      </p:sp>
      <p:sp>
        <p:nvSpPr>
          <p:cNvPr id="9" name="Rectangle 8"/>
          <p:cNvSpPr/>
          <p:nvPr/>
        </p:nvSpPr>
        <p:spPr>
          <a:xfrm>
            <a:off x="6933506" y="4087523"/>
            <a:ext cx="1909551" cy="411480"/>
          </a:xfrm>
          <a:prstGeom prst="rect">
            <a:avLst/>
          </a:prstGeom>
          <a:solidFill>
            <a:schemeClr val="accent1">
              <a:alpha val="30000"/>
            </a:schemeClr>
          </a:solidFill>
          <a:ln>
            <a:solidFill>
              <a:schemeClr val="bg1">
                <a:lumMod val="7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500" dirty="0" smtClean="0"/>
              <a:t>Synthesize</a:t>
            </a:r>
            <a:endParaRPr lang="en-US" sz="2500" dirty="0"/>
          </a:p>
        </p:txBody>
      </p:sp>
      <p:sp>
        <p:nvSpPr>
          <p:cNvPr id="10" name="Rectangle 9"/>
          <p:cNvSpPr/>
          <p:nvPr/>
        </p:nvSpPr>
        <p:spPr>
          <a:xfrm>
            <a:off x="3699803" y="2657279"/>
            <a:ext cx="1575582" cy="411480"/>
          </a:xfrm>
          <a:prstGeom prst="rect">
            <a:avLst/>
          </a:prstGeom>
          <a:solidFill>
            <a:schemeClr val="accent4">
              <a:alpha val="30000"/>
            </a:schemeClr>
          </a:solidFill>
          <a:ln>
            <a:solidFill>
              <a:schemeClr val="bg1">
                <a:lumMod val="7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500" dirty="0" smtClean="0"/>
              <a:t>Explore</a:t>
            </a:r>
            <a:endParaRPr lang="en-US" sz="2500" dirty="0"/>
          </a:p>
        </p:txBody>
      </p:sp>
      <p:sp>
        <p:nvSpPr>
          <p:cNvPr id="11" name="Rectangle 10"/>
          <p:cNvSpPr/>
          <p:nvPr/>
        </p:nvSpPr>
        <p:spPr>
          <a:xfrm>
            <a:off x="6203852" y="3610775"/>
            <a:ext cx="1575582" cy="411480"/>
          </a:xfrm>
          <a:prstGeom prst="rect">
            <a:avLst/>
          </a:prstGeom>
          <a:solidFill>
            <a:schemeClr val="accent3">
              <a:alpha val="30000"/>
            </a:schemeClr>
          </a:solidFill>
          <a:ln>
            <a:solidFill>
              <a:schemeClr val="bg1">
                <a:lumMod val="7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500" dirty="0" smtClean="0"/>
              <a:t>Analyze</a:t>
            </a:r>
            <a:endParaRPr lang="en-US" sz="2500" dirty="0"/>
          </a:p>
        </p:txBody>
      </p:sp>
      <p:sp>
        <p:nvSpPr>
          <p:cNvPr id="12" name="Rectangle 11"/>
          <p:cNvSpPr/>
          <p:nvPr/>
        </p:nvSpPr>
        <p:spPr>
          <a:xfrm>
            <a:off x="4895557" y="3134027"/>
            <a:ext cx="1885071" cy="411480"/>
          </a:xfrm>
          <a:prstGeom prst="rect">
            <a:avLst/>
          </a:prstGeom>
          <a:solidFill>
            <a:schemeClr val="accent3">
              <a:alpha val="30000"/>
            </a:schemeClr>
          </a:solidFill>
          <a:ln>
            <a:solidFill>
              <a:schemeClr val="bg1">
                <a:lumMod val="7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500" dirty="0" smtClean="0"/>
              <a:t>Analyze</a:t>
            </a:r>
            <a:endParaRPr lang="en-US" sz="2500" dirty="0"/>
          </a:p>
        </p:txBody>
      </p:sp>
      <p:cxnSp>
        <p:nvCxnSpPr>
          <p:cNvPr id="19" name="Straight Connector 18"/>
          <p:cNvCxnSpPr/>
          <p:nvPr/>
        </p:nvCxnSpPr>
        <p:spPr>
          <a:xfrm flipV="1">
            <a:off x="279807" y="1099595"/>
            <a:ext cx="8644274" cy="1"/>
          </a:xfrm>
          <a:prstGeom prst="line">
            <a:avLst/>
          </a:prstGeom>
          <a:ln w="38100"/>
        </p:spPr>
        <p:style>
          <a:lnRef idx="1">
            <a:schemeClr val="dk1"/>
          </a:lnRef>
          <a:fillRef idx="0">
            <a:schemeClr val="dk1"/>
          </a:fillRef>
          <a:effectRef idx="0">
            <a:schemeClr val="dk1"/>
          </a:effectRef>
          <a:fontRef idx="minor">
            <a:schemeClr val="tx1"/>
          </a:fontRef>
        </p:style>
      </p:cxnSp>
      <p:sp>
        <p:nvSpPr>
          <p:cNvPr id="20" name="Rectangle 19"/>
          <p:cNvSpPr/>
          <p:nvPr/>
        </p:nvSpPr>
        <p:spPr>
          <a:xfrm>
            <a:off x="2397526" y="690589"/>
            <a:ext cx="939692" cy="461665"/>
          </a:xfrm>
          <a:prstGeom prst="rect">
            <a:avLst/>
          </a:prstGeom>
        </p:spPr>
        <p:txBody>
          <a:bodyPr wrap="square">
            <a:spAutoFit/>
          </a:bodyPr>
          <a:lstStyle/>
          <a:p>
            <a:r>
              <a:rPr lang="en-US" sz="2400" b="1" smtClean="0"/>
              <a:t>2013 </a:t>
            </a:r>
            <a:endParaRPr lang="en-US" sz="2400" b="1"/>
          </a:p>
        </p:txBody>
      </p:sp>
      <p:sp>
        <p:nvSpPr>
          <p:cNvPr id="22" name="Rectangle 21"/>
          <p:cNvSpPr/>
          <p:nvPr/>
        </p:nvSpPr>
        <p:spPr>
          <a:xfrm>
            <a:off x="4795052" y="690589"/>
            <a:ext cx="939692" cy="461665"/>
          </a:xfrm>
          <a:prstGeom prst="rect">
            <a:avLst/>
          </a:prstGeom>
        </p:spPr>
        <p:txBody>
          <a:bodyPr wrap="square">
            <a:spAutoFit/>
          </a:bodyPr>
          <a:lstStyle/>
          <a:p>
            <a:r>
              <a:rPr lang="en-US" sz="2400" b="1" smtClean="0"/>
              <a:t>2015 </a:t>
            </a:r>
            <a:endParaRPr lang="en-US" sz="2400" b="1"/>
          </a:p>
        </p:txBody>
      </p:sp>
      <p:sp>
        <p:nvSpPr>
          <p:cNvPr id="23" name="Rectangle 22"/>
          <p:cNvSpPr/>
          <p:nvPr/>
        </p:nvSpPr>
        <p:spPr>
          <a:xfrm>
            <a:off x="3596289" y="690589"/>
            <a:ext cx="939692" cy="461665"/>
          </a:xfrm>
          <a:prstGeom prst="rect">
            <a:avLst/>
          </a:prstGeom>
        </p:spPr>
        <p:txBody>
          <a:bodyPr wrap="square">
            <a:spAutoFit/>
          </a:bodyPr>
          <a:lstStyle/>
          <a:p>
            <a:r>
              <a:rPr lang="en-US" sz="2400" b="1" smtClean="0"/>
              <a:t>2014 </a:t>
            </a:r>
            <a:endParaRPr lang="en-US" sz="2400" b="1"/>
          </a:p>
        </p:txBody>
      </p:sp>
      <p:sp>
        <p:nvSpPr>
          <p:cNvPr id="24" name="Rectangle 23"/>
          <p:cNvSpPr/>
          <p:nvPr/>
        </p:nvSpPr>
        <p:spPr>
          <a:xfrm>
            <a:off x="5993815" y="690589"/>
            <a:ext cx="939692" cy="461665"/>
          </a:xfrm>
          <a:prstGeom prst="rect">
            <a:avLst/>
          </a:prstGeom>
        </p:spPr>
        <p:txBody>
          <a:bodyPr wrap="square">
            <a:spAutoFit/>
          </a:bodyPr>
          <a:lstStyle/>
          <a:p>
            <a:r>
              <a:rPr lang="en-US" sz="2400" b="1" dirty="0" smtClean="0"/>
              <a:t>2016 </a:t>
            </a:r>
            <a:endParaRPr lang="en-US" sz="2400" b="1" dirty="0"/>
          </a:p>
        </p:txBody>
      </p:sp>
      <p:sp>
        <p:nvSpPr>
          <p:cNvPr id="25" name="Rectangle 24"/>
          <p:cNvSpPr/>
          <p:nvPr/>
        </p:nvSpPr>
        <p:spPr>
          <a:xfrm>
            <a:off x="7192579" y="690589"/>
            <a:ext cx="939692" cy="461665"/>
          </a:xfrm>
          <a:prstGeom prst="rect">
            <a:avLst/>
          </a:prstGeom>
        </p:spPr>
        <p:txBody>
          <a:bodyPr wrap="square">
            <a:spAutoFit/>
          </a:bodyPr>
          <a:lstStyle/>
          <a:p>
            <a:r>
              <a:rPr lang="en-US" sz="2400" b="1" dirty="0" smtClean="0"/>
              <a:t>2017 </a:t>
            </a:r>
            <a:endParaRPr lang="en-US" sz="2400" b="1" dirty="0"/>
          </a:p>
        </p:txBody>
      </p:sp>
      <p:sp>
        <p:nvSpPr>
          <p:cNvPr id="95" name="Rectangle 94"/>
          <p:cNvSpPr/>
          <p:nvPr/>
        </p:nvSpPr>
        <p:spPr>
          <a:xfrm>
            <a:off x="0" y="690589"/>
            <a:ext cx="939692" cy="461665"/>
          </a:xfrm>
          <a:prstGeom prst="rect">
            <a:avLst/>
          </a:prstGeom>
        </p:spPr>
        <p:txBody>
          <a:bodyPr wrap="square">
            <a:spAutoFit/>
          </a:bodyPr>
          <a:lstStyle/>
          <a:p>
            <a:r>
              <a:rPr lang="en-US" sz="2400" b="1" dirty="0" smtClean="0"/>
              <a:t>2011 </a:t>
            </a:r>
            <a:endParaRPr lang="en-US" sz="2400" b="1" dirty="0"/>
          </a:p>
        </p:txBody>
      </p:sp>
      <p:sp>
        <p:nvSpPr>
          <p:cNvPr id="96" name="Rectangle 95"/>
          <p:cNvSpPr/>
          <p:nvPr/>
        </p:nvSpPr>
        <p:spPr>
          <a:xfrm>
            <a:off x="1198763" y="690589"/>
            <a:ext cx="939692" cy="461665"/>
          </a:xfrm>
          <a:prstGeom prst="rect">
            <a:avLst/>
          </a:prstGeom>
        </p:spPr>
        <p:txBody>
          <a:bodyPr wrap="square">
            <a:spAutoFit/>
          </a:bodyPr>
          <a:lstStyle/>
          <a:p>
            <a:r>
              <a:rPr lang="en-US" sz="2400" b="1" dirty="0" smtClean="0"/>
              <a:t>2012 </a:t>
            </a:r>
            <a:endParaRPr lang="en-US" sz="2400" b="1" dirty="0"/>
          </a:p>
        </p:txBody>
      </p:sp>
      <p:sp>
        <p:nvSpPr>
          <p:cNvPr id="97" name="Rectangle 96"/>
          <p:cNvSpPr/>
          <p:nvPr/>
        </p:nvSpPr>
        <p:spPr>
          <a:xfrm>
            <a:off x="1825461" y="1703783"/>
            <a:ext cx="1457833" cy="411480"/>
          </a:xfrm>
          <a:prstGeom prst="rect">
            <a:avLst/>
          </a:prstGeom>
          <a:solidFill>
            <a:schemeClr val="accent3">
              <a:alpha val="30000"/>
            </a:schemeClr>
          </a:solidFill>
          <a:ln>
            <a:solidFill>
              <a:schemeClr val="bg1">
                <a:lumMod val="7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500" smtClean="0"/>
              <a:t>Analyze</a:t>
            </a:r>
            <a:endParaRPr lang="en-US" sz="2500"/>
          </a:p>
        </p:txBody>
      </p:sp>
      <p:sp>
        <p:nvSpPr>
          <p:cNvPr id="98" name="Rectangle 97"/>
          <p:cNvSpPr/>
          <p:nvPr/>
        </p:nvSpPr>
        <p:spPr>
          <a:xfrm>
            <a:off x="198785" y="4830422"/>
            <a:ext cx="8644272" cy="1483994"/>
          </a:xfrm>
          <a:prstGeom prst="rect">
            <a:avLst/>
          </a:prstGeom>
          <a:solidFill>
            <a:schemeClr val="accent4"/>
          </a:solidFill>
          <a:ln w="38100" cmpd="sng">
            <a:solidFill>
              <a:schemeClr val="bg1"/>
            </a:solidFill>
          </a:ln>
        </p:spPr>
        <p:style>
          <a:lnRef idx="1">
            <a:schemeClr val="accent4"/>
          </a:lnRef>
          <a:fillRef idx="3">
            <a:schemeClr val="accent4"/>
          </a:fillRef>
          <a:effectRef idx="2">
            <a:schemeClr val="accent4"/>
          </a:effectRef>
          <a:fontRef idx="minor">
            <a:schemeClr val="lt1"/>
          </a:fontRef>
        </p:style>
        <p:txBody>
          <a:bodyPr rtlCol="0" anchor="ctr"/>
          <a:lstStyle/>
          <a:p>
            <a:pPr marL="2747963" indent="-460375"/>
            <a:r>
              <a:rPr lang="en-US"/>
              <a:t>Adaptive Sampling with Topological </a:t>
            </a:r>
            <a:r>
              <a:rPr lang="en-US" smtClean="0"/>
              <a:t>Scores. Dan </a:t>
            </a:r>
            <a:r>
              <a:rPr lang="en-US"/>
              <a:t>Maljovec, </a:t>
            </a:r>
            <a:r>
              <a:rPr lang="en-US" err="1"/>
              <a:t>Bei</a:t>
            </a:r>
            <a:r>
              <a:rPr lang="en-US"/>
              <a:t> Wang, Ana </a:t>
            </a:r>
            <a:r>
              <a:rPr lang="en-US" err="1"/>
              <a:t>Kupresanin</a:t>
            </a:r>
            <a:r>
              <a:rPr lang="en-US"/>
              <a:t>, </a:t>
            </a:r>
            <a:r>
              <a:rPr lang="en-US" err="1"/>
              <a:t>Gardar</a:t>
            </a:r>
            <a:r>
              <a:rPr lang="en-US"/>
              <a:t> </a:t>
            </a:r>
            <a:r>
              <a:rPr lang="en-US" err="1"/>
              <a:t>Johannesson</a:t>
            </a:r>
            <a:r>
              <a:rPr lang="en-US"/>
              <a:t>, Valerio </a:t>
            </a:r>
            <a:r>
              <a:rPr lang="en-US" err="1"/>
              <a:t>Pascucci</a:t>
            </a:r>
            <a:r>
              <a:rPr lang="en-US"/>
              <a:t>, and Peer-</a:t>
            </a:r>
            <a:r>
              <a:rPr lang="en-US" err="1"/>
              <a:t>Timo</a:t>
            </a:r>
            <a:r>
              <a:rPr lang="en-US"/>
              <a:t> </a:t>
            </a:r>
            <a:r>
              <a:rPr lang="en-US" smtClean="0"/>
              <a:t>Bremer. International </a:t>
            </a:r>
            <a:r>
              <a:rPr lang="en-US"/>
              <a:t>Journal for Uncertainty Quantification, 3(2), pages 119-141, </a:t>
            </a:r>
            <a:r>
              <a:rPr lang="en-US" smtClean="0"/>
              <a:t>2013.</a:t>
            </a:r>
            <a:endParaRPr lang="en-US"/>
          </a:p>
        </p:txBody>
      </p:sp>
      <p:pic>
        <p:nvPicPr>
          <p:cNvPr id="99" name="Picture 98" descr="C:\Users\dan\Desktop\DAG\UQ Workshop\talk\figs\TOPOP4.png"/>
          <p:cNvPicPr>
            <a:picLocks noChangeAspect="1" noChangeArrowheads="1"/>
          </p:cNvPicPr>
          <p:nvPr/>
        </p:nvPicPr>
        <p:blipFill>
          <a:blip r:embed="rId2" cstate="print"/>
          <a:stretch>
            <a:fillRect/>
          </a:stretch>
        </p:blipFill>
        <p:spPr bwMode="auto">
          <a:xfrm>
            <a:off x="506914" y="4941787"/>
            <a:ext cx="1293751" cy="1261264"/>
          </a:xfrm>
          <a:prstGeom prst="rect">
            <a:avLst/>
          </a:prstGeom>
          <a:noFill/>
        </p:spPr>
      </p:pic>
    </p:spTree>
    <p:extLst>
      <p:ext uri="{BB962C8B-B14F-4D97-AF65-F5344CB8AC3E}">
        <p14:creationId xmlns:p14="http://schemas.microsoft.com/office/powerpoint/2010/main" val="1615646982"/>
      </p:ext>
    </p:extLst>
  </p:cSld>
  <p:clrMapOvr>
    <a:masterClrMapping/>
  </p:clrMapOvr>
  <p:transition>
    <p:fad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mtClean="0"/>
              <a:t>Timeline</a:t>
            </a:r>
            <a:endParaRPr lang="en-US"/>
          </a:p>
        </p:txBody>
      </p:sp>
      <p:sp>
        <p:nvSpPr>
          <p:cNvPr id="3" name="Slide Number Placeholder 2"/>
          <p:cNvSpPr>
            <a:spLocks noGrp="1"/>
          </p:cNvSpPr>
          <p:nvPr>
            <p:ph type="sldNum" sz="quarter" idx="12"/>
          </p:nvPr>
        </p:nvSpPr>
        <p:spPr/>
        <p:txBody>
          <a:bodyPr/>
          <a:lstStyle/>
          <a:p>
            <a:fld id="{0C9D9FE6-5D08-3B48-9104-2B1B3E27A71F}" type="slidenum">
              <a:rPr lang="en-US" smtClean="0"/>
              <a:t>45</a:t>
            </a:fld>
            <a:endParaRPr lang="en-US"/>
          </a:p>
        </p:txBody>
      </p:sp>
      <p:sp>
        <p:nvSpPr>
          <p:cNvPr id="20" name="Rectangle 19"/>
          <p:cNvSpPr/>
          <p:nvPr/>
        </p:nvSpPr>
        <p:spPr>
          <a:xfrm>
            <a:off x="2397526" y="690589"/>
            <a:ext cx="939692" cy="461665"/>
          </a:xfrm>
          <a:prstGeom prst="rect">
            <a:avLst/>
          </a:prstGeom>
        </p:spPr>
        <p:txBody>
          <a:bodyPr wrap="square">
            <a:spAutoFit/>
          </a:bodyPr>
          <a:lstStyle/>
          <a:p>
            <a:r>
              <a:rPr lang="en-US" sz="2400" b="1" smtClean="0"/>
              <a:t>2013 </a:t>
            </a:r>
            <a:endParaRPr lang="en-US" sz="2400" b="1"/>
          </a:p>
        </p:txBody>
      </p:sp>
      <p:sp>
        <p:nvSpPr>
          <p:cNvPr id="22" name="Rectangle 21"/>
          <p:cNvSpPr/>
          <p:nvPr/>
        </p:nvSpPr>
        <p:spPr>
          <a:xfrm>
            <a:off x="4795052" y="690589"/>
            <a:ext cx="939692" cy="461665"/>
          </a:xfrm>
          <a:prstGeom prst="rect">
            <a:avLst/>
          </a:prstGeom>
        </p:spPr>
        <p:txBody>
          <a:bodyPr wrap="square">
            <a:spAutoFit/>
          </a:bodyPr>
          <a:lstStyle/>
          <a:p>
            <a:r>
              <a:rPr lang="en-US" sz="2400" b="1" smtClean="0"/>
              <a:t>2015 </a:t>
            </a:r>
            <a:endParaRPr lang="en-US" sz="2400" b="1"/>
          </a:p>
        </p:txBody>
      </p:sp>
      <p:sp>
        <p:nvSpPr>
          <p:cNvPr id="23" name="Rectangle 22"/>
          <p:cNvSpPr/>
          <p:nvPr/>
        </p:nvSpPr>
        <p:spPr>
          <a:xfrm>
            <a:off x="3596289" y="690589"/>
            <a:ext cx="939692" cy="461665"/>
          </a:xfrm>
          <a:prstGeom prst="rect">
            <a:avLst/>
          </a:prstGeom>
        </p:spPr>
        <p:txBody>
          <a:bodyPr wrap="square">
            <a:spAutoFit/>
          </a:bodyPr>
          <a:lstStyle/>
          <a:p>
            <a:r>
              <a:rPr lang="en-US" sz="2400" b="1" smtClean="0"/>
              <a:t>2014 </a:t>
            </a:r>
            <a:endParaRPr lang="en-US" sz="2400" b="1"/>
          </a:p>
        </p:txBody>
      </p:sp>
      <p:sp>
        <p:nvSpPr>
          <p:cNvPr id="24" name="Rectangle 23"/>
          <p:cNvSpPr/>
          <p:nvPr/>
        </p:nvSpPr>
        <p:spPr>
          <a:xfrm>
            <a:off x="5993815" y="690589"/>
            <a:ext cx="939692" cy="461665"/>
          </a:xfrm>
          <a:prstGeom prst="rect">
            <a:avLst/>
          </a:prstGeom>
        </p:spPr>
        <p:txBody>
          <a:bodyPr wrap="square">
            <a:spAutoFit/>
          </a:bodyPr>
          <a:lstStyle/>
          <a:p>
            <a:r>
              <a:rPr lang="en-US" sz="2400" b="1" dirty="0" smtClean="0"/>
              <a:t>2016 </a:t>
            </a:r>
            <a:endParaRPr lang="en-US" sz="2400" b="1" dirty="0"/>
          </a:p>
        </p:txBody>
      </p:sp>
      <p:sp>
        <p:nvSpPr>
          <p:cNvPr id="25" name="Rectangle 24"/>
          <p:cNvSpPr/>
          <p:nvPr/>
        </p:nvSpPr>
        <p:spPr>
          <a:xfrm>
            <a:off x="7192579" y="690589"/>
            <a:ext cx="939692" cy="461665"/>
          </a:xfrm>
          <a:prstGeom prst="rect">
            <a:avLst/>
          </a:prstGeom>
        </p:spPr>
        <p:txBody>
          <a:bodyPr wrap="square">
            <a:spAutoFit/>
          </a:bodyPr>
          <a:lstStyle/>
          <a:p>
            <a:r>
              <a:rPr lang="en-US" sz="2400" b="1" dirty="0" smtClean="0"/>
              <a:t>2017 </a:t>
            </a:r>
            <a:endParaRPr lang="en-US" sz="2400" b="1" dirty="0"/>
          </a:p>
        </p:txBody>
      </p:sp>
      <p:sp>
        <p:nvSpPr>
          <p:cNvPr id="95" name="Rectangle 94"/>
          <p:cNvSpPr/>
          <p:nvPr/>
        </p:nvSpPr>
        <p:spPr>
          <a:xfrm>
            <a:off x="0" y="690589"/>
            <a:ext cx="939692" cy="461665"/>
          </a:xfrm>
          <a:prstGeom prst="rect">
            <a:avLst/>
          </a:prstGeom>
        </p:spPr>
        <p:txBody>
          <a:bodyPr wrap="square">
            <a:spAutoFit/>
          </a:bodyPr>
          <a:lstStyle/>
          <a:p>
            <a:r>
              <a:rPr lang="en-US" sz="2400" b="1" dirty="0" smtClean="0"/>
              <a:t>2011 </a:t>
            </a:r>
            <a:endParaRPr lang="en-US" sz="2400" b="1" dirty="0"/>
          </a:p>
        </p:txBody>
      </p:sp>
      <p:sp>
        <p:nvSpPr>
          <p:cNvPr id="96" name="Rectangle 95"/>
          <p:cNvSpPr/>
          <p:nvPr/>
        </p:nvSpPr>
        <p:spPr>
          <a:xfrm>
            <a:off x="1198763" y="690589"/>
            <a:ext cx="939692" cy="461665"/>
          </a:xfrm>
          <a:prstGeom prst="rect">
            <a:avLst/>
          </a:prstGeom>
        </p:spPr>
        <p:txBody>
          <a:bodyPr wrap="square">
            <a:spAutoFit/>
          </a:bodyPr>
          <a:lstStyle/>
          <a:p>
            <a:r>
              <a:rPr lang="en-US" sz="2400" b="1" dirty="0" smtClean="0"/>
              <a:t>2012 </a:t>
            </a:r>
            <a:endParaRPr lang="en-US" sz="2400" b="1" dirty="0"/>
          </a:p>
        </p:txBody>
      </p:sp>
      <p:sp>
        <p:nvSpPr>
          <p:cNvPr id="21" name="Rectangle 20"/>
          <p:cNvSpPr/>
          <p:nvPr/>
        </p:nvSpPr>
        <p:spPr>
          <a:xfrm>
            <a:off x="1160494" y="1227035"/>
            <a:ext cx="2122800" cy="411480"/>
          </a:xfrm>
          <a:prstGeom prst="rect">
            <a:avLst/>
          </a:prstGeom>
          <a:solidFill>
            <a:schemeClr val="accent4">
              <a:alpha val="30000"/>
            </a:schemeClr>
          </a:solidFill>
          <a:ln>
            <a:solidFill>
              <a:schemeClr val="bg1">
                <a:lumMod val="7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500" dirty="0" smtClean="0"/>
              <a:t>Explore</a:t>
            </a:r>
            <a:endParaRPr lang="en-US" sz="2500" dirty="0"/>
          </a:p>
        </p:txBody>
      </p:sp>
      <p:sp>
        <p:nvSpPr>
          <p:cNvPr id="26" name="Rectangle 25"/>
          <p:cNvSpPr/>
          <p:nvPr/>
        </p:nvSpPr>
        <p:spPr>
          <a:xfrm>
            <a:off x="2757268" y="2180531"/>
            <a:ext cx="1350497" cy="411480"/>
          </a:xfrm>
          <a:prstGeom prst="rect">
            <a:avLst/>
          </a:prstGeom>
          <a:solidFill>
            <a:schemeClr val="accent4">
              <a:alpha val="30000"/>
            </a:schemeClr>
          </a:solidFill>
          <a:ln>
            <a:solidFill>
              <a:schemeClr val="bg1">
                <a:lumMod val="7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500" dirty="0" smtClean="0"/>
              <a:t>Explore</a:t>
            </a:r>
            <a:endParaRPr lang="en-US" sz="2500" dirty="0"/>
          </a:p>
        </p:txBody>
      </p:sp>
      <p:sp>
        <p:nvSpPr>
          <p:cNvPr id="27" name="Rectangle 26"/>
          <p:cNvSpPr/>
          <p:nvPr/>
        </p:nvSpPr>
        <p:spPr>
          <a:xfrm>
            <a:off x="6933506" y="4087523"/>
            <a:ext cx="1909551" cy="411480"/>
          </a:xfrm>
          <a:prstGeom prst="rect">
            <a:avLst/>
          </a:prstGeom>
          <a:solidFill>
            <a:schemeClr val="accent1">
              <a:alpha val="30000"/>
            </a:schemeClr>
          </a:solidFill>
          <a:ln>
            <a:solidFill>
              <a:schemeClr val="bg1">
                <a:lumMod val="7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500" dirty="0" smtClean="0"/>
              <a:t>Synthesize</a:t>
            </a:r>
            <a:endParaRPr lang="en-US" sz="2500" dirty="0"/>
          </a:p>
        </p:txBody>
      </p:sp>
      <p:sp>
        <p:nvSpPr>
          <p:cNvPr id="28" name="Rectangle 27"/>
          <p:cNvSpPr/>
          <p:nvPr/>
        </p:nvSpPr>
        <p:spPr>
          <a:xfrm>
            <a:off x="3699803" y="2657279"/>
            <a:ext cx="1575582" cy="411480"/>
          </a:xfrm>
          <a:prstGeom prst="rect">
            <a:avLst/>
          </a:prstGeom>
          <a:solidFill>
            <a:schemeClr val="accent4">
              <a:alpha val="30000"/>
            </a:schemeClr>
          </a:solidFill>
          <a:ln>
            <a:solidFill>
              <a:schemeClr val="bg1">
                <a:lumMod val="7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500" dirty="0" smtClean="0"/>
              <a:t>Explore</a:t>
            </a:r>
            <a:endParaRPr lang="en-US" sz="2500" dirty="0"/>
          </a:p>
        </p:txBody>
      </p:sp>
      <p:sp>
        <p:nvSpPr>
          <p:cNvPr id="29" name="Rectangle 28"/>
          <p:cNvSpPr/>
          <p:nvPr/>
        </p:nvSpPr>
        <p:spPr>
          <a:xfrm>
            <a:off x="6203852" y="3610775"/>
            <a:ext cx="1575582" cy="411480"/>
          </a:xfrm>
          <a:prstGeom prst="rect">
            <a:avLst/>
          </a:prstGeom>
          <a:solidFill>
            <a:schemeClr val="accent3">
              <a:alpha val="30000"/>
            </a:schemeClr>
          </a:solidFill>
          <a:ln>
            <a:solidFill>
              <a:schemeClr val="bg1">
                <a:lumMod val="7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500" dirty="0" smtClean="0"/>
              <a:t>Analyze</a:t>
            </a:r>
            <a:endParaRPr lang="en-US" sz="2500" dirty="0"/>
          </a:p>
        </p:txBody>
      </p:sp>
      <p:sp>
        <p:nvSpPr>
          <p:cNvPr id="30" name="Rectangle 29"/>
          <p:cNvSpPr/>
          <p:nvPr/>
        </p:nvSpPr>
        <p:spPr>
          <a:xfrm>
            <a:off x="4895557" y="3134027"/>
            <a:ext cx="1885071" cy="411480"/>
          </a:xfrm>
          <a:prstGeom prst="rect">
            <a:avLst/>
          </a:prstGeom>
          <a:solidFill>
            <a:schemeClr val="accent3">
              <a:alpha val="30000"/>
            </a:schemeClr>
          </a:solidFill>
          <a:ln>
            <a:solidFill>
              <a:schemeClr val="bg1">
                <a:lumMod val="7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500" dirty="0" smtClean="0"/>
              <a:t>Analyze</a:t>
            </a:r>
            <a:endParaRPr lang="en-US" sz="2500" dirty="0"/>
          </a:p>
        </p:txBody>
      </p:sp>
      <p:cxnSp>
        <p:nvCxnSpPr>
          <p:cNvPr id="31" name="Straight Connector 30"/>
          <p:cNvCxnSpPr/>
          <p:nvPr/>
        </p:nvCxnSpPr>
        <p:spPr>
          <a:xfrm flipV="1">
            <a:off x="279807" y="1099595"/>
            <a:ext cx="8644274" cy="1"/>
          </a:xfrm>
          <a:prstGeom prst="line">
            <a:avLst/>
          </a:prstGeom>
          <a:ln w="38100"/>
        </p:spPr>
        <p:style>
          <a:lnRef idx="1">
            <a:schemeClr val="dk1"/>
          </a:lnRef>
          <a:fillRef idx="0">
            <a:schemeClr val="dk1"/>
          </a:fillRef>
          <a:effectRef idx="0">
            <a:schemeClr val="dk1"/>
          </a:effectRef>
          <a:fontRef idx="minor">
            <a:schemeClr val="tx1"/>
          </a:fontRef>
        </p:style>
      </p:cxnSp>
      <p:sp>
        <p:nvSpPr>
          <p:cNvPr id="32" name="Rectangle 31"/>
          <p:cNvSpPr/>
          <p:nvPr/>
        </p:nvSpPr>
        <p:spPr>
          <a:xfrm>
            <a:off x="1825461" y="1703783"/>
            <a:ext cx="1457833" cy="411480"/>
          </a:xfrm>
          <a:prstGeom prst="rect">
            <a:avLst/>
          </a:prstGeom>
          <a:solidFill>
            <a:schemeClr val="accent3"/>
          </a:solidFill>
          <a:ln>
            <a:solidFill>
              <a:schemeClr val="bg1">
                <a:lumMod val="7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500" smtClean="0"/>
              <a:t>Analyze</a:t>
            </a:r>
            <a:endParaRPr lang="en-US" sz="2500"/>
          </a:p>
        </p:txBody>
      </p:sp>
      <p:sp>
        <p:nvSpPr>
          <p:cNvPr id="33" name="Rectangle 32"/>
          <p:cNvSpPr/>
          <p:nvPr/>
        </p:nvSpPr>
        <p:spPr>
          <a:xfrm>
            <a:off x="198785" y="4561144"/>
            <a:ext cx="8644272" cy="1753271"/>
          </a:xfrm>
          <a:prstGeom prst="rect">
            <a:avLst/>
          </a:prstGeom>
          <a:solidFill>
            <a:schemeClr val="accent3"/>
          </a:solidFill>
          <a:ln w="38100" cmpd="sng">
            <a:solidFill>
              <a:schemeClr val="bg1"/>
            </a:solidFill>
          </a:ln>
        </p:spPr>
        <p:style>
          <a:lnRef idx="1">
            <a:schemeClr val="accent4"/>
          </a:lnRef>
          <a:fillRef idx="3">
            <a:schemeClr val="accent4"/>
          </a:fillRef>
          <a:effectRef idx="2">
            <a:schemeClr val="accent4"/>
          </a:effectRef>
          <a:fontRef idx="minor">
            <a:schemeClr val="lt1"/>
          </a:fontRef>
        </p:style>
        <p:txBody>
          <a:bodyPr rtlCol="0" anchor="ctr"/>
          <a:lstStyle/>
          <a:p>
            <a:pPr marL="2747963" indent="-474663"/>
            <a:r>
              <a:rPr lang="en-US" dirty="0"/>
              <a:t>A Comparative Study of Morse Complex Approximation using Different Neighborhood Graphs. Dan </a:t>
            </a:r>
            <a:r>
              <a:rPr lang="en-US" dirty="0" err="1"/>
              <a:t>Maljovec</a:t>
            </a:r>
            <a:r>
              <a:rPr lang="en-US" dirty="0"/>
              <a:t>, </a:t>
            </a:r>
            <a:r>
              <a:rPr lang="en-US" dirty="0" err="1"/>
              <a:t>Avishek</a:t>
            </a:r>
            <a:r>
              <a:rPr lang="en-US" dirty="0"/>
              <a:t> </a:t>
            </a:r>
            <a:r>
              <a:rPr lang="en-US" dirty="0" err="1"/>
              <a:t>Saha</a:t>
            </a:r>
            <a:r>
              <a:rPr lang="en-US" dirty="0"/>
              <a:t>, Peter Lindstrom, Peer-</a:t>
            </a:r>
            <a:r>
              <a:rPr lang="en-US" dirty="0" err="1"/>
              <a:t>Timo</a:t>
            </a:r>
            <a:r>
              <a:rPr lang="en-US" dirty="0"/>
              <a:t> Bremer, </a:t>
            </a:r>
            <a:r>
              <a:rPr lang="en-US" dirty="0" err="1"/>
              <a:t>Bei</a:t>
            </a:r>
            <a:r>
              <a:rPr lang="en-US" dirty="0"/>
              <a:t> Wang, Carlos Correa, and Valerio </a:t>
            </a:r>
            <a:r>
              <a:rPr lang="en-US" dirty="0" err="1"/>
              <a:t>Pascucci</a:t>
            </a:r>
            <a:r>
              <a:rPr lang="en-US" dirty="0"/>
              <a:t>. Topology-Based Methods in Visualization (</a:t>
            </a:r>
            <a:r>
              <a:rPr lang="en-US" dirty="0" err="1"/>
              <a:t>TopoInVis</a:t>
            </a:r>
            <a:r>
              <a:rPr lang="en-US" dirty="0"/>
              <a:t>), 2013</a:t>
            </a:r>
            <a:r>
              <a:rPr lang="en-US" dirty="0" smtClean="0"/>
              <a:t>.</a:t>
            </a:r>
            <a:endParaRPr lang="en-US" dirty="0"/>
          </a:p>
        </p:txBody>
      </p:sp>
      <p:grpSp>
        <p:nvGrpSpPr>
          <p:cNvPr id="4" name="Group 3"/>
          <p:cNvGrpSpPr/>
          <p:nvPr/>
        </p:nvGrpSpPr>
        <p:grpSpPr>
          <a:xfrm>
            <a:off x="440649" y="4783015"/>
            <a:ext cx="1956878" cy="1378633"/>
            <a:chOff x="643539" y="3060686"/>
            <a:chExt cx="2952750" cy="1447800"/>
          </a:xfrm>
        </p:grpSpPr>
        <p:pic>
          <p:nvPicPr>
            <p:cNvPr id="35" name="Picture 7"/>
            <p:cNvPicPr>
              <a:picLocks noChangeAspect="1" noChangeArrowheads="1"/>
            </p:cNvPicPr>
            <p:nvPr/>
          </p:nvPicPr>
          <p:blipFill>
            <a:blip r:embed="rId2" cstate="print"/>
            <a:srcRect/>
            <a:stretch>
              <a:fillRect/>
            </a:stretch>
          </p:blipFill>
          <p:spPr bwMode="auto">
            <a:xfrm>
              <a:off x="643539" y="3060686"/>
              <a:ext cx="2952750" cy="1447800"/>
            </a:xfrm>
            <a:prstGeom prst="rect">
              <a:avLst/>
            </a:prstGeom>
            <a:noFill/>
            <a:ln w="38100">
              <a:solidFill>
                <a:schemeClr val="bg1"/>
              </a:solidFill>
              <a:miter lim="800000"/>
              <a:headEnd/>
              <a:tailEnd/>
            </a:ln>
            <a:effectLst/>
          </p:spPr>
        </p:pic>
        <p:sp>
          <p:nvSpPr>
            <p:cNvPr id="36" name="Oval 35"/>
            <p:cNvSpPr/>
            <p:nvPr/>
          </p:nvSpPr>
          <p:spPr>
            <a:xfrm>
              <a:off x="3186714" y="4013186"/>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Straight Connector 36"/>
            <p:cNvCxnSpPr/>
            <p:nvPr/>
          </p:nvCxnSpPr>
          <p:spPr>
            <a:xfrm>
              <a:off x="802196" y="3914668"/>
              <a:ext cx="349436" cy="349436"/>
            </a:xfrm>
            <a:prstGeom prst="line">
              <a:avLst/>
            </a:prstGeom>
            <a:ln w="38100">
              <a:headEnd type="none"/>
              <a:tailEnd type="arrow"/>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V="1">
              <a:off x="824514" y="4371868"/>
              <a:ext cx="327118" cy="22318"/>
            </a:xfrm>
            <a:prstGeom prst="line">
              <a:avLst/>
            </a:prstGeom>
            <a:ln w="38100">
              <a:headEnd type="none"/>
              <a:tailEnd type="arrow"/>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flipV="1">
              <a:off x="1738914" y="3784586"/>
              <a:ext cx="914400" cy="76200"/>
            </a:xfrm>
            <a:prstGeom prst="line">
              <a:avLst/>
            </a:prstGeom>
            <a:ln w="38100">
              <a:headEnd type="none"/>
              <a:tailEnd type="arrow"/>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flipV="1">
              <a:off x="1259396" y="3914668"/>
              <a:ext cx="349436" cy="34943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flipV="1">
              <a:off x="2424714" y="3860786"/>
              <a:ext cx="304800" cy="457200"/>
            </a:xfrm>
            <a:prstGeom prst="line">
              <a:avLst/>
            </a:prstGeom>
            <a:ln w="38100">
              <a:headEnd type="none"/>
              <a:tailEnd type="arrow"/>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3316796" y="3609868"/>
              <a:ext cx="174718" cy="174718"/>
            </a:xfrm>
            <a:prstGeom prst="line">
              <a:avLst/>
            </a:prstGeom>
            <a:ln w="38100">
              <a:headEnd type="none"/>
              <a:tailEnd type="arrow"/>
            </a:ln>
          </p:spPr>
          <p:style>
            <a:lnRef idx="1">
              <a:schemeClr val="accent1"/>
            </a:lnRef>
            <a:fillRef idx="0">
              <a:schemeClr val="accent1"/>
            </a:fillRef>
            <a:effectRef idx="0">
              <a:schemeClr val="accent1"/>
            </a:effectRef>
            <a:fontRef idx="minor">
              <a:schemeClr val="tx1"/>
            </a:fontRef>
          </p:style>
        </p:cxnSp>
        <p:sp>
          <p:nvSpPr>
            <p:cNvPr id="44" name="Multiply 43"/>
            <p:cNvSpPr/>
            <p:nvPr/>
          </p:nvSpPr>
          <p:spPr>
            <a:xfrm>
              <a:off x="3034314" y="3860786"/>
              <a:ext cx="457200" cy="457200"/>
            </a:xfrm>
            <a:prstGeom prst="mathMultiply">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5" name="Straight Connector 44"/>
            <p:cNvCxnSpPr/>
            <p:nvPr/>
          </p:nvCxnSpPr>
          <p:spPr>
            <a:xfrm flipH="1">
              <a:off x="2729514" y="3381268"/>
              <a:ext cx="174718" cy="327118"/>
            </a:xfrm>
            <a:prstGeom prst="line">
              <a:avLst/>
            </a:prstGeom>
            <a:ln w="38100">
              <a:headEnd type="none"/>
              <a:tailEnd type="arrow"/>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a:endCxn id="55" idx="7"/>
            </p:cNvCxnSpPr>
            <p:nvPr/>
          </p:nvCxnSpPr>
          <p:spPr>
            <a:xfrm flipH="1">
              <a:off x="3316796" y="3914668"/>
              <a:ext cx="120836" cy="120836"/>
            </a:xfrm>
            <a:prstGeom prst="line">
              <a:avLst/>
            </a:prstGeom>
            <a:ln w="38100">
              <a:headEnd type="none"/>
              <a:tailEnd type="arrow"/>
            </a:ln>
          </p:spPr>
          <p:style>
            <a:lnRef idx="1">
              <a:schemeClr val="accent1"/>
            </a:lnRef>
            <a:fillRef idx="0">
              <a:schemeClr val="accent1"/>
            </a:fillRef>
            <a:effectRef idx="0">
              <a:schemeClr val="accent1"/>
            </a:effectRef>
            <a:fontRef idx="minor">
              <a:schemeClr val="tx1"/>
            </a:fontRef>
          </p:style>
        </p:cxnSp>
        <p:sp>
          <p:nvSpPr>
            <p:cNvPr id="50" name="Oval 49"/>
            <p:cNvSpPr/>
            <p:nvPr/>
          </p:nvSpPr>
          <p:spPr>
            <a:xfrm>
              <a:off x="672114" y="3784586"/>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p:cNvSpPr/>
            <p:nvPr/>
          </p:nvSpPr>
          <p:spPr>
            <a:xfrm>
              <a:off x="1586514" y="3784586"/>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p:cNvSpPr/>
            <p:nvPr/>
          </p:nvSpPr>
          <p:spPr>
            <a:xfrm>
              <a:off x="3186714" y="3479786"/>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p:cNvSpPr/>
            <p:nvPr/>
          </p:nvSpPr>
          <p:spPr>
            <a:xfrm>
              <a:off x="1129314" y="4241786"/>
              <a:ext cx="152400" cy="152400"/>
            </a:xfrm>
            <a:prstGeom prst="ellipse">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p:cNvSpPr/>
            <p:nvPr/>
          </p:nvSpPr>
          <p:spPr>
            <a:xfrm>
              <a:off x="2348514" y="4317986"/>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p:cNvSpPr/>
            <p:nvPr/>
          </p:nvSpPr>
          <p:spPr>
            <a:xfrm>
              <a:off x="2653314" y="3708386"/>
              <a:ext cx="152400" cy="152400"/>
            </a:xfrm>
            <a:prstGeom prst="ellipse">
              <a:avLst/>
            </a:prstGeom>
            <a:solidFill>
              <a:schemeClr val="tx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p:cNvSpPr/>
            <p:nvPr/>
          </p:nvSpPr>
          <p:spPr>
            <a:xfrm>
              <a:off x="2881914" y="3251186"/>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p:cNvSpPr/>
            <p:nvPr/>
          </p:nvSpPr>
          <p:spPr>
            <a:xfrm>
              <a:off x="672114" y="4317986"/>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p:cNvSpPr/>
            <p:nvPr/>
          </p:nvSpPr>
          <p:spPr>
            <a:xfrm>
              <a:off x="3415314" y="3784586"/>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511941428"/>
      </p:ext>
    </p:extLst>
  </p:cSld>
  <p:clrMapOvr>
    <a:masterClrMapping/>
  </p:clrMapOvr>
  <p:transition>
    <p:fade/>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mtClean="0"/>
              <a:t>Timeline</a:t>
            </a:r>
            <a:endParaRPr lang="en-US"/>
          </a:p>
        </p:txBody>
      </p:sp>
      <p:sp>
        <p:nvSpPr>
          <p:cNvPr id="3" name="Slide Number Placeholder 2"/>
          <p:cNvSpPr>
            <a:spLocks noGrp="1"/>
          </p:cNvSpPr>
          <p:nvPr>
            <p:ph type="sldNum" sz="quarter" idx="12"/>
          </p:nvPr>
        </p:nvSpPr>
        <p:spPr/>
        <p:txBody>
          <a:bodyPr/>
          <a:lstStyle/>
          <a:p>
            <a:fld id="{0C9D9FE6-5D08-3B48-9104-2B1B3E27A71F}" type="slidenum">
              <a:rPr lang="en-US" smtClean="0"/>
              <a:t>46</a:t>
            </a:fld>
            <a:endParaRPr lang="en-US"/>
          </a:p>
        </p:txBody>
      </p:sp>
      <p:cxnSp>
        <p:nvCxnSpPr>
          <p:cNvPr id="19" name="Straight Connector 18"/>
          <p:cNvCxnSpPr/>
          <p:nvPr/>
        </p:nvCxnSpPr>
        <p:spPr>
          <a:xfrm flipV="1">
            <a:off x="279807" y="1099595"/>
            <a:ext cx="8644274" cy="1"/>
          </a:xfrm>
          <a:prstGeom prst="line">
            <a:avLst/>
          </a:prstGeom>
          <a:ln w="38100"/>
        </p:spPr>
        <p:style>
          <a:lnRef idx="1">
            <a:schemeClr val="dk1"/>
          </a:lnRef>
          <a:fillRef idx="0">
            <a:schemeClr val="dk1"/>
          </a:fillRef>
          <a:effectRef idx="0">
            <a:schemeClr val="dk1"/>
          </a:effectRef>
          <a:fontRef idx="minor">
            <a:schemeClr val="tx1"/>
          </a:fontRef>
        </p:style>
      </p:cxnSp>
      <p:sp>
        <p:nvSpPr>
          <p:cNvPr id="20" name="Rectangle 19"/>
          <p:cNvSpPr/>
          <p:nvPr/>
        </p:nvSpPr>
        <p:spPr>
          <a:xfrm>
            <a:off x="2397526" y="690589"/>
            <a:ext cx="939692" cy="461665"/>
          </a:xfrm>
          <a:prstGeom prst="rect">
            <a:avLst/>
          </a:prstGeom>
        </p:spPr>
        <p:txBody>
          <a:bodyPr wrap="square">
            <a:spAutoFit/>
          </a:bodyPr>
          <a:lstStyle/>
          <a:p>
            <a:r>
              <a:rPr lang="en-US" sz="2400" b="1" smtClean="0"/>
              <a:t>2013 </a:t>
            </a:r>
            <a:endParaRPr lang="en-US" sz="2400" b="1"/>
          </a:p>
        </p:txBody>
      </p:sp>
      <p:sp>
        <p:nvSpPr>
          <p:cNvPr id="22" name="Rectangle 21"/>
          <p:cNvSpPr/>
          <p:nvPr/>
        </p:nvSpPr>
        <p:spPr>
          <a:xfrm>
            <a:off x="4795052" y="690589"/>
            <a:ext cx="939692" cy="461665"/>
          </a:xfrm>
          <a:prstGeom prst="rect">
            <a:avLst/>
          </a:prstGeom>
        </p:spPr>
        <p:txBody>
          <a:bodyPr wrap="square">
            <a:spAutoFit/>
          </a:bodyPr>
          <a:lstStyle/>
          <a:p>
            <a:r>
              <a:rPr lang="en-US" sz="2400" b="1" smtClean="0"/>
              <a:t>2015 </a:t>
            </a:r>
            <a:endParaRPr lang="en-US" sz="2400" b="1"/>
          </a:p>
        </p:txBody>
      </p:sp>
      <p:sp>
        <p:nvSpPr>
          <p:cNvPr id="23" name="Rectangle 22"/>
          <p:cNvSpPr/>
          <p:nvPr/>
        </p:nvSpPr>
        <p:spPr>
          <a:xfrm>
            <a:off x="3596289" y="690589"/>
            <a:ext cx="939692" cy="461665"/>
          </a:xfrm>
          <a:prstGeom prst="rect">
            <a:avLst/>
          </a:prstGeom>
        </p:spPr>
        <p:txBody>
          <a:bodyPr wrap="square">
            <a:spAutoFit/>
          </a:bodyPr>
          <a:lstStyle/>
          <a:p>
            <a:r>
              <a:rPr lang="en-US" sz="2400" b="1" smtClean="0"/>
              <a:t>2014 </a:t>
            </a:r>
            <a:endParaRPr lang="en-US" sz="2400" b="1"/>
          </a:p>
        </p:txBody>
      </p:sp>
      <p:sp>
        <p:nvSpPr>
          <p:cNvPr id="24" name="Rectangle 23"/>
          <p:cNvSpPr/>
          <p:nvPr/>
        </p:nvSpPr>
        <p:spPr>
          <a:xfrm>
            <a:off x="5993815" y="690589"/>
            <a:ext cx="939692" cy="461665"/>
          </a:xfrm>
          <a:prstGeom prst="rect">
            <a:avLst/>
          </a:prstGeom>
        </p:spPr>
        <p:txBody>
          <a:bodyPr wrap="square">
            <a:spAutoFit/>
          </a:bodyPr>
          <a:lstStyle/>
          <a:p>
            <a:r>
              <a:rPr lang="en-US" sz="2400" b="1" dirty="0" smtClean="0"/>
              <a:t>2016 </a:t>
            </a:r>
            <a:endParaRPr lang="en-US" sz="2400" b="1" dirty="0"/>
          </a:p>
        </p:txBody>
      </p:sp>
      <p:sp>
        <p:nvSpPr>
          <p:cNvPr id="25" name="Rectangle 24"/>
          <p:cNvSpPr/>
          <p:nvPr/>
        </p:nvSpPr>
        <p:spPr>
          <a:xfrm>
            <a:off x="7192579" y="690589"/>
            <a:ext cx="939692" cy="461665"/>
          </a:xfrm>
          <a:prstGeom prst="rect">
            <a:avLst/>
          </a:prstGeom>
        </p:spPr>
        <p:txBody>
          <a:bodyPr wrap="square">
            <a:spAutoFit/>
          </a:bodyPr>
          <a:lstStyle/>
          <a:p>
            <a:r>
              <a:rPr lang="en-US" sz="2400" b="1" dirty="0" smtClean="0"/>
              <a:t>2017 </a:t>
            </a:r>
            <a:endParaRPr lang="en-US" sz="2400" b="1" dirty="0"/>
          </a:p>
        </p:txBody>
      </p:sp>
      <p:sp>
        <p:nvSpPr>
          <p:cNvPr id="95" name="Rectangle 94"/>
          <p:cNvSpPr/>
          <p:nvPr/>
        </p:nvSpPr>
        <p:spPr>
          <a:xfrm>
            <a:off x="0" y="690589"/>
            <a:ext cx="939692" cy="461665"/>
          </a:xfrm>
          <a:prstGeom prst="rect">
            <a:avLst/>
          </a:prstGeom>
        </p:spPr>
        <p:txBody>
          <a:bodyPr wrap="square">
            <a:spAutoFit/>
          </a:bodyPr>
          <a:lstStyle/>
          <a:p>
            <a:r>
              <a:rPr lang="en-US" sz="2400" b="1" dirty="0" smtClean="0"/>
              <a:t>2011 </a:t>
            </a:r>
            <a:endParaRPr lang="en-US" sz="2400" b="1" dirty="0"/>
          </a:p>
        </p:txBody>
      </p:sp>
      <p:sp>
        <p:nvSpPr>
          <p:cNvPr id="96" name="Rectangle 95"/>
          <p:cNvSpPr/>
          <p:nvPr/>
        </p:nvSpPr>
        <p:spPr>
          <a:xfrm>
            <a:off x="1198763" y="690589"/>
            <a:ext cx="939692" cy="461665"/>
          </a:xfrm>
          <a:prstGeom prst="rect">
            <a:avLst/>
          </a:prstGeom>
        </p:spPr>
        <p:txBody>
          <a:bodyPr wrap="square">
            <a:spAutoFit/>
          </a:bodyPr>
          <a:lstStyle/>
          <a:p>
            <a:r>
              <a:rPr lang="en-US" sz="2400" b="1" dirty="0" smtClean="0"/>
              <a:t>2012 </a:t>
            </a:r>
            <a:endParaRPr lang="en-US" sz="2400" b="1" dirty="0"/>
          </a:p>
        </p:txBody>
      </p:sp>
      <p:sp>
        <p:nvSpPr>
          <p:cNvPr id="21" name="Rectangle 20"/>
          <p:cNvSpPr/>
          <p:nvPr/>
        </p:nvSpPr>
        <p:spPr>
          <a:xfrm>
            <a:off x="1160494" y="1227035"/>
            <a:ext cx="2122800" cy="411480"/>
          </a:xfrm>
          <a:prstGeom prst="rect">
            <a:avLst/>
          </a:prstGeom>
          <a:solidFill>
            <a:schemeClr val="accent4">
              <a:alpha val="30000"/>
            </a:schemeClr>
          </a:solidFill>
          <a:ln>
            <a:solidFill>
              <a:schemeClr val="bg1">
                <a:lumMod val="7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500" dirty="0" smtClean="0"/>
              <a:t>Explore</a:t>
            </a:r>
            <a:endParaRPr lang="en-US" sz="2500" dirty="0"/>
          </a:p>
        </p:txBody>
      </p:sp>
      <p:sp>
        <p:nvSpPr>
          <p:cNvPr id="26" name="Rectangle 25"/>
          <p:cNvSpPr/>
          <p:nvPr/>
        </p:nvSpPr>
        <p:spPr>
          <a:xfrm>
            <a:off x="2757268" y="2180531"/>
            <a:ext cx="1350497" cy="411480"/>
          </a:xfrm>
          <a:prstGeom prst="rect">
            <a:avLst/>
          </a:prstGeom>
          <a:solidFill>
            <a:schemeClr val="accent4"/>
          </a:solidFill>
          <a:ln>
            <a:solidFill>
              <a:schemeClr val="bg1">
                <a:lumMod val="7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500" dirty="0" smtClean="0"/>
              <a:t>Explore</a:t>
            </a:r>
            <a:endParaRPr lang="en-US" sz="2500" dirty="0"/>
          </a:p>
        </p:txBody>
      </p:sp>
      <p:sp>
        <p:nvSpPr>
          <p:cNvPr id="27" name="Rectangle 26"/>
          <p:cNvSpPr/>
          <p:nvPr/>
        </p:nvSpPr>
        <p:spPr>
          <a:xfrm>
            <a:off x="6933506" y="4087523"/>
            <a:ext cx="1909551" cy="411480"/>
          </a:xfrm>
          <a:prstGeom prst="rect">
            <a:avLst/>
          </a:prstGeom>
          <a:solidFill>
            <a:schemeClr val="accent1">
              <a:alpha val="30000"/>
            </a:schemeClr>
          </a:solidFill>
          <a:ln>
            <a:solidFill>
              <a:schemeClr val="bg1">
                <a:lumMod val="7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500" dirty="0" smtClean="0"/>
              <a:t>Synthesize</a:t>
            </a:r>
            <a:endParaRPr lang="en-US" sz="2500" dirty="0"/>
          </a:p>
        </p:txBody>
      </p:sp>
      <p:sp>
        <p:nvSpPr>
          <p:cNvPr id="28" name="Rectangle 27"/>
          <p:cNvSpPr/>
          <p:nvPr/>
        </p:nvSpPr>
        <p:spPr>
          <a:xfrm>
            <a:off x="3699803" y="2657279"/>
            <a:ext cx="1575582" cy="411480"/>
          </a:xfrm>
          <a:prstGeom prst="rect">
            <a:avLst/>
          </a:prstGeom>
          <a:solidFill>
            <a:schemeClr val="accent4">
              <a:alpha val="30000"/>
            </a:schemeClr>
          </a:solidFill>
          <a:ln>
            <a:solidFill>
              <a:schemeClr val="bg1">
                <a:lumMod val="7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500" dirty="0" smtClean="0"/>
              <a:t>Explore</a:t>
            </a:r>
            <a:endParaRPr lang="en-US" sz="2500" dirty="0"/>
          </a:p>
        </p:txBody>
      </p:sp>
      <p:sp>
        <p:nvSpPr>
          <p:cNvPr id="29" name="Rectangle 28"/>
          <p:cNvSpPr/>
          <p:nvPr/>
        </p:nvSpPr>
        <p:spPr>
          <a:xfrm>
            <a:off x="6203852" y="3610775"/>
            <a:ext cx="1575582" cy="411480"/>
          </a:xfrm>
          <a:prstGeom prst="rect">
            <a:avLst/>
          </a:prstGeom>
          <a:solidFill>
            <a:schemeClr val="accent3">
              <a:alpha val="30000"/>
            </a:schemeClr>
          </a:solidFill>
          <a:ln>
            <a:solidFill>
              <a:schemeClr val="bg1">
                <a:lumMod val="7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500" dirty="0" smtClean="0"/>
              <a:t>Analyze</a:t>
            </a:r>
            <a:endParaRPr lang="en-US" sz="2500" dirty="0"/>
          </a:p>
        </p:txBody>
      </p:sp>
      <p:sp>
        <p:nvSpPr>
          <p:cNvPr id="30" name="Rectangle 29"/>
          <p:cNvSpPr/>
          <p:nvPr/>
        </p:nvSpPr>
        <p:spPr>
          <a:xfrm>
            <a:off x="4895557" y="3134027"/>
            <a:ext cx="1885071" cy="411480"/>
          </a:xfrm>
          <a:prstGeom prst="rect">
            <a:avLst/>
          </a:prstGeom>
          <a:solidFill>
            <a:schemeClr val="accent3">
              <a:alpha val="30000"/>
            </a:schemeClr>
          </a:solidFill>
          <a:ln>
            <a:solidFill>
              <a:schemeClr val="bg1">
                <a:lumMod val="7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500" dirty="0" smtClean="0"/>
              <a:t>Analyze</a:t>
            </a:r>
            <a:endParaRPr lang="en-US" sz="2500" dirty="0"/>
          </a:p>
        </p:txBody>
      </p:sp>
      <p:sp>
        <p:nvSpPr>
          <p:cNvPr id="31" name="Rectangle 30"/>
          <p:cNvSpPr/>
          <p:nvPr/>
        </p:nvSpPr>
        <p:spPr>
          <a:xfrm>
            <a:off x="1825461" y="1703783"/>
            <a:ext cx="1457833" cy="411480"/>
          </a:xfrm>
          <a:prstGeom prst="rect">
            <a:avLst/>
          </a:prstGeom>
          <a:solidFill>
            <a:schemeClr val="accent3">
              <a:alpha val="30000"/>
            </a:schemeClr>
          </a:solidFill>
          <a:ln>
            <a:solidFill>
              <a:schemeClr val="bg1">
                <a:lumMod val="7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500" smtClean="0"/>
              <a:t>Analyze</a:t>
            </a:r>
            <a:endParaRPr lang="en-US" sz="2500"/>
          </a:p>
        </p:txBody>
      </p:sp>
      <p:sp>
        <p:nvSpPr>
          <p:cNvPr id="32" name="Rectangle 31"/>
          <p:cNvSpPr/>
          <p:nvPr/>
        </p:nvSpPr>
        <p:spPr>
          <a:xfrm>
            <a:off x="198785" y="4601822"/>
            <a:ext cx="8644272" cy="1712594"/>
          </a:xfrm>
          <a:prstGeom prst="rect">
            <a:avLst/>
          </a:prstGeom>
          <a:solidFill>
            <a:schemeClr val="accent4"/>
          </a:solidFill>
          <a:ln w="38100" cmpd="sng">
            <a:solidFill>
              <a:schemeClr val="bg1"/>
            </a:solidFill>
          </a:ln>
        </p:spPr>
        <p:style>
          <a:lnRef idx="1">
            <a:schemeClr val="accent4"/>
          </a:lnRef>
          <a:fillRef idx="3">
            <a:schemeClr val="accent4"/>
          </a:fillRef>
          <a:effectRef idx="2">
            <a:schemeClr val="accent4"/>
          </a:effectRef>
          <a:fontRef idx="minor">
            <a:schemeClr val="lt1"/>
          </a:fontRef>
        </p:style>
        <p:txBody>
          <a:bodyPr rtlCol="0" anchor="ctr"/>
          <a:lstStyle/>
          <a:p>
            <a:pPr marL="2747963" indent="-474663"/>
            <a:r>
              <a:rPr lang="en-US"/>
              <a:t>Adaptive Sampling Algorithms for Probabilistic Risk Assessment of Nuclear Simulations. Dan </a:t>
            </a:r>
            <a:r>
              <a:rPr lang="en-US" err="1"/>
              <a:t>Maljovec</a:t>
            </a:r>
            <a:r>
              <a:rPr lang="en-US"/>
              <a:t>, </a:t>
            </a:r>
            <a:r>
              <a:rPr lang="en-US" err="1"/>
              <a:t>Bei</a:t>
            </a:r>
            <a:r>
              <a:rPr lang="en-US"/>
              <a:t> Wang, Diego </a:t>
            </a:r>
            <a:r>
              <a:rPr lang="en-US" err="1"/>
              <a:t>Mandelli</a:t>
            </a:r>
            <a:r>
              <a:rPr lang="en-US"/>
              <a:t>, Peer-</a:t>
            </a:r>
            <a:r>
              <a:rPr lang="en-US" err="1"/>
              <a:t>Timo</a:t>
            </a:r>
            <a:r>
              <a:rPr lang="en-US"/>
              <a:t> Bremer, and Valerio </a:t>
            </a:r>
            <a:r>
              <a:rPr lang="en-US" err="1"/>
              <a:t>Pascucci</a:t>
            </a:r>
            <a:r>
              <a:rPr lang="en-US"/>
              <a:t>. International Topical Meeting on Probabilistic Safety Assessment and Analysis (PSA), </a:t>
            </a:r>
            <a:r>
              <a:rPr lang="en-US" smtClean="0"/>
              <a:t>2013.</a:t>
            </a:r>
          </a:p>
          <a:p>
            <a:pPr marL="2747963" indent="-474663"/>
            <a:r>
              <a:rPr lang="en-US" b="1" i="1" smtClean="0">
                <a:solidFill>
                  <a:schemeClr val="accent4">
                    <a:lumMod val="40000"/>
                    <a:lumOff val="60000"/>
                  </a:schemeClr>
                </a:solidFill>
              </a:rPr>
              <a:t>*Runner-up for Best Student Paper Award</a:t>
            </a:r>
            <a:endParaRPr lang="en-US" b="1" i="1">
              <a:solidFill>
                <a:schemeClr val="accent4">
                  <a:lumMod val="40000"/>
                  <a:lumOff val="60000"/>
                </a:schemeClr>
              </a:solidFill>
            </a:endParaRPr>
          </a:p>
        </p:txBody>
      </p:sp>
      <p:pic>
        <p:nvPicPr>
          <p:cNvPr id="33" name="Picture 32"/>
          <p:cNvPicPr>
            <a:picLocks noChangeAspect="1"/>
          </p:cNvPicPr>
          <p:nvPr/>
        </p:nvPicPr>
        <p:blipFill>
          <a:blip r:embed="rId2"/>
          <a:stretch>
            <a:fillRect/>
          </a:stretch>
        </p:blipFill>
        <p:spPr>
          <a:xfrm>
            <a:off x="315979" y="4718148"/>
            <a:ext cx="2168914" cy="1479942"/>
          </a:xfrm>
          <a:prstGeom prst="rect">
            <a:avLst/>
          </a:prstGeom>
        </p:spPr>
      </p:pic>
    </p:spTree>
    <p:extLst>
      <p:ext uri="{BB962C8B-B14F-4D97-AF65-F5344CB8AC3E}">
        <p14:creationId xmlns:p14="http://schemas.microsoft.com/office/powerpoint/2010/main" val="1050718683"/>
      </p:ext>
    </p:extLst>
  </p:cSld>
  <p:clrMapOvr>
    <a:masterClrMapping/>
  </p:clrMapOvr>
  <p:transition>
    <p:fad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mtClean="0"/>
              <a:t>Timeline</a:t>
            </a:r>
            <a:endParaRPr lang="en-US"/>
          </a:p>
        </p:txBody>
      </p:sp>
      <p:sp>
        <p:nvSpPr>
          <p:cNvPr id="3" name="Slide Number Placeholder 2"/>
          <p:cNvSpPr>
            <a:spLocks noGrp="1"/>
          </p:cNvSpPr>
          <p:nvPr>
            <p:ph type="sldNum" sz="quarter" idx="12"/>
          </p:nvPr>
        </p:nvSpPr>
        <p:spPr/>
        <p:txBody>
          <a:bodyPr/>
          <a:lstStyle/>
          <a:p>
            <a:fld id="{0C9D9FE6-5D08-3B48-9104-2B1B3E27A71F}" type="slidenum">
              <a:rPr lang="en-US" smtClean="0"/>
              <a:t>47</a:t>
            </a:fld>
            <a:endParaRPr lang="en-US"/>
          </a:p>
        </p:txBody>
      </p:sp>
      <p:cxnSp>
        <p:nvCxnSpPr>
          <p:cNvPr id="19" name="Straight Connector 18"/>
          <p:cNvCxnSpPr/>
          <p:nvPr/>
        </p:nvCxnSpPr>
        <p:spPr>
          <a:xfrm flipV="1">
            <a:off x="279807" y="1099595"/>
            <a:ext cx="8644274" cy="1"/>
          </a:xfrm>
          <a:prstGeom prst="line">
            <a:avLst/>
          </a:prstGeom>
          <a:ln w="38100"/>
        </p:spPr>
        <p:style>
          <a:lnRef idx="1">
            <a:schemeClr val="dk1"/>
          </a:lnRef>
          <a:fillRef idx="0">
            <a:schemeClr val="dk1"/>
          </a:fillRef>
          <a:effectRef idx="0">
            <a:schemeClr val="dk1"/>
          </a:effectRef>
          <a:fontRef idx="minor">
            <a:schemeClr val="tx1"/>
          </a:fontRef>
        </p:style>
      </p:cxnSp>
      <p:sp>
        <p:nvSpPr>
          <p:cNvPr id="20" name="Rectangle 19"/>
          <p:cNvSpPr/>
          <p:nvPr/>
        </p:nvSpPr>
        <p:spPr>
          <a:xfrm>
            <a:off x="2397526" y="690589"/>
            <a:ext cx="939692" cy="461665"/>
          </a:xfrm>
          <a:prstGeom prst="rect">
            <a:avLst/>
          </a:prstGeom>
        </p:spPr>
        <p:txBody>
          <a:bodyPr wrap="square">
            <a:spAutoFit/>
          </a:bodyPr>
          <a:lstStyle/>
          <a:p>
            <a:r>
              <a:rPr lang="en-US" sz="2400" b="1" smtClean="0"/>
              <a:t>2013 </a:t>
            </a:r>
            <a:endParaRPr lang="en-US" sz="2400" b="1"/>
          </a:p>
        </p:txBody>
      </p:sp>
      <p:sp>
        <p:nvSpPr>
          <p:cNvPr id="22" name="Rectangle 21"/>
          <p:cNvSpPr/>
          <p:nvPr/>
        </p:nvSpPr>
        <p:spPr>
          <a:xfrm>
            <a:off x="4795052" y="690589"/>
            <a:ext cx="939692" cy="461665"/>
          </a:xfrm>
          <a:prstGeom prst="rect">
            <a:avLst/>
          </a:prstGeom>
        </p:spPr>
        <p:txBody>
          <a:bodyPr wrap="square">
            <a:spAutoFit/>
          </a:bodyPr>
          <a:lstStyle/>
          <a:p>
            <a:r>
              <a:rPr lang="en-US" sz="2400" b="1" smtClean="0"/>
              <a:t>2015 </a:t>
            </a:r>
            <a:endParaRPr lang="en-US" sz="2400" b="1"/>
          </a:p>
        </p:txBody>
      </p:sp>
      <p:sp>
        <p:nvSpPr>
          <p:cNvPr id="23" name="Rectangle 22"/>
          <p:cNvSpPr/>
          <p:nvPr/>
        </p:nvSpPr>
        <p:spPr>
          <a:xfrm>
            <a:off x="3596289" y="690589"/>
            <a:ext cx="939692" cy="461665"/>
          </a:xfrm>
          <a:prstGeom prst="rect">
            <a:avLst/>
          </a:prstGeom>
        </p:spPr>
        <p:txBody>
          <a:bodyPr wrap="square">
            <a:spAutoFit/>
          </a:bodyPr>
          <a:lstStyle/>
          <a:p>
            <a:r>
              <a:rPr lang="en-US" sz="2400" b="1" smtClean="0"/>
              <a:t>2014 </a:t>
            </a:r>
            <a:endParaRPr lang="en-US" sz="2400" b="1"/>
          </a:p>
        </p:txBody>
      </p:sp>
      <p:sp>
        <p:nvSpPr>
          <p:cNvPr id="24" name="Rectangle 23"/>
          <p:cNvSpPr/>
          <p:nvPr/>
        </p:nvSpPr>
        <p:spPr>
          <a:xfrm>
            <a:off x="5993815" y="690589"/>
            <a:ext cx="939692" cy="461665"/>
          </a:xfrm>
          <a:prstGeom prst="rect">
            <a:avLst/>
          </a:prstGeom>
        </p:spPr>
        <p:txBody>
          <a:bodyPr wrap="square">
            <a:spAutoFit/>
          </a:bodyPr>
          <a:lstStyle/>
          <a:p>
            <a:r>
              <a:rPr lang="en-US" sz="2400" b="1" dirty="0" smtClean="0"/>
              <a:t>2016 </a:t>
            </a:r>
            <a:endParaRPr lang="en-US" sz="2400" b="1" dirty="0"/>
          </a:p>
        </p:txBody>
      </p:sp>
      <p:sp>
        <p:nvSpPr>
          <p:cNvPr id="25" name="Rectangle 24"/>
          <p:cNvSpPr/>
          <p:nvPr/>
        </p:nvSpPr>
        <p:spPr>
          <a:xfrm>
            <a:off x="7192579" y="690589"/>
            <a:ext cx="939692" cy="461665"/>
          </a:xfrm>
          <a:prstGeom prst="rect">
            <a:avLst/>
          </a:prstGeom>
        </p:spPr>
        <p:txBody>
          <a:bodyPr wrap="square">
            <a:spAutoFit/>
          </a:bodyPr>
          <a:lstStyle/>
          <a:p>
            <a:r>
              <a:rPr lang="en-US" sz="2400" b="1" dirty="0" smtClean="0"/>
              <a:t>2017 </a:t>
            </a:r>
            <a:endParaRPr lang="en-US" sz="2400" b="1" dirty="0"/>
          </a:p>
        </p:txBody>
      </p:sp>
      <p:sp>
        <p:nvSpPr>
          <p:cNvPr id="95" name="Rectangle 94"/>
          <p:cNvSpPr/>
          <p:nvPr/>
        </p:nvSpPr>
        <p:spPr>
          <a:xfrm>
            <a:off x="0" y="690589"/>
            <a:ext cx="939692" cy="461665"/>
          </a:xfrm>
          <a:prstGeom prst="rect">
            <a:avLst/>
          </a:prstGeom>
        </p:spPr>
        <p:txBody>
          <a:bodyPr wrap="square">
            <a:spAutoFit/>
          </a:bodyPr>
          <a:lstStyle/>
          <a:p>
            <a:r>
              <a:rPr lang="en-US" sz="2400" b="1" dirty="0" smtClean="0"/>
              <a:t>2011 </a:t>
            </a:r>
            <a:endParaRPr lang="en-US" sz="2400" b="1" dirty="0"/>
          </a:p>
        </p:txBody>
      </p:sp>
      <p:sp>
        <p:nvSpPr>
          <p:cNvPr id="96" name="Rectangle 95"/>
          <p:cNvSpPr/>
          <p:nvPr/>
        </p:nvSpPr>
        <p:spPr>
          <a:xfrm>
            <a:off x="1198763" y="690589"/>
            <a:ext cx="939692" cy="461665"/>
          </a:xfrm>
          <a:prstGeom prst="rect">
            <a:avLst/>
          </a:prstGeom>
        </p:spPr>
        <p:txBody>
          <a:bodyPr wrap="square">
            <a:spAutoFit/>
          </a:bodyPr>
          <a:lstStyle/>
          <a:p>
            <a:r>
              <a:rPr lang="en-US" sz="2400" b="1" dirty="0" smtClean="0"/>
              <a:t>2012 </a:t>
            </a:r>
            <a:endParaRPr lang="en-US" sz="2400" b="1" dirty="0"/>
          </a:p>
        </p:txBody>
      </p:sp>
      <p:sp>
        <p:nvSpPr>
          <p:cNvPr id="32" name="Rectangle 31"/>
          <p:cNvSpPr/>
          <p:nvPr/>
        </p:nvSpPr>
        <p:spPr>
          <a:xfrm>
            <a:off x="1160494" y="1227035"/>
            <a:ext cx="2122800" cy="411480"/>
          </a:xfrm>
          <a:prstGeom prst="rect">
            <a:avLst/>
          </a:prstGeom>
          <a:solidFill>
            <a:schemeClr val="accent4">
              <a:alpha val="30000"/>
            </a:schemeClr>
          </a:solidFill>
          <a:ln>
            <a:solidFill>
              <a:schemeClr val="bg1">
                <a:lumMod val="7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500" dirty="0" smtClean="0"/>
              <a:t>Explore</a:t>
            </a:r>
            <a:endParaRPr lang="en-US" sz="2500" dirty="0"/>
          </a:p>
        </p:txBody>
      </p:sp>
      <p:sp>
        <p:nvSpPr>
          <p:cNvPr id="33" name="Rectangle 32"/>
          <p:cNvSpPr/>
          <p:nvPr/>
        </p:nvSpPr>
        <p:spPr>
          <a:xfrm>
            <a:off x="2757268" y="2180531"/>
            <a:ext cx="1350497" cy="411480"/>
          </a:xfrm>
          <a:prstGeom prst="rect">
            <a:avLst/>
          </a:prstGeom>
          <a:solidFill>
            <a:schemeClr val="accent4">
              <a:alpha val="30000"/>
            </a:schemeClr>
          </a:solidFill>
          <a:ln>
            <a:solidFill>
              <a:schemeClr val="bg1">
                <a:lumMod val="7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500" dirty="0" smtClean="0"/>
              <a:t>Explore</a:t>
            </a:r>
            <a:endParaRPr lang="en-US" sz="2500" dirty="0"/>
          </a:p>
        </p:txBody>
      </p:sp>
      <p:sp>
        <p:nvSpPr>
          <p:cNvPr id="34" name="Rectangle 33"/>
          <p:cNvSpPr/>
          <p:nvPr/>
        </p:nvSpPr>
        <p:spPr>
          <a:xfrm>
            <a:off x="6933506" y="4087523"/>
            <a:ext cx="1909551" cy="411480"/>
          </a:xfrm>
          <a:prstGeom prst="rect">
            <a:avLst/>
          </a:prstGeom>
          <a:solidFill>
            <a:schemeClr val="accent1">
              <a:alpha val="30000"/>
            </a:schemeClr>
          </a:solidFill>
          <a:ln>
            <a:solidFill>
              <a:schemeClr val="bg1">
                <a:lumMod val="7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500" dirty="0" smtClean="0"/>
              <a:t>Synthesize</a:t>
            </a:r>
            <a:endParaRPr lang="en-US" sz="2500" dirty="0"/>
          </a:p>
        </p:txBody>
      </p:sp>
      <p:sp>
        <p:nvSpPr>
          <p:cNvPr id="35" name="Rectangle 34"/>
          <p:cNvSpPr/>
          <p:nvPr/>
        </p:nvSpPr>
        <p:spPr>
          <a:xfrm>
            <a:off x="3699803" y="2657279"/>
            <a:ext cx="1575582" cy="411480"/>
          </a:xfrm>
          <a:prstGeom prst="rect">
            <a:avLst/>
          </a:prstGeom>
          <a:solidFill>
            <a:schemeClr val="accent4"/>
          </a:solidFill>
          <a:ln>
            <a:solidFill>
              <a:schemeClr val="bg1">
                <a:lumMod val="7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500" dirty="0" smtClean="0"/>
              <a:t>Explore</a:t>
            </a:r>
            <a:endParaRPr lang="en-US" sz="2500" dirty="0"/>
          </a:p>
        </p:txBody>
      </p:sp>
      <p:sp>
        <p:nvSpPr>
          <p:cNvPr id="36" name="Rectangle 35"/>
          <p:cNvSpPr/>
          <p:nvPr/>
        </p:nvSpPr>
        <p:spPr>
          <a:xfrm>
            <a:off x="6203852" y="3610775"/>
            <a:ext cx="1575582" cy="411480"/>
          </a:xfrm>
          <a:prstGeom prst="rect">
            <a:avLst/>
          </a:prstGeom>
          <a:solidFill>
            <a:schemeClr val="accent3">
              <a:alpha val="30000"/>
            </a:schemeClr>
          </a:solidFill>
          <a:ln>
            <a:solidFill>
              <a:schemeClr val="bg1">
                <a:lumMod val="7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500" dirty="0" smtClean="0"/>
              <a:t>Analyze</a:t>
            </a:r>
            <a:endParaRPr lang="en-US" sz="2500" dirty="0"/>
          </a:p>
        </p:txBody>
      </p:sp>
      <p:sp>
        <p:nvSpPr>
          <p:cNvPr id="37" name="Rectangle 36"/>
          <p:cNvSpPr/>
          <p:nvPr/>
        </p:nvSpPr>
        <p:spPr>
          <a:xfrm>
            <a:off x="4895557" y="3134027"/>
            <a:ext cx="1885071" cy="411480"/>
          </a:xfrm>
          <a:prstGeom prst="rect">
            <a:avLst/>
          </a:prstGeom>
          <a:solidFill>
            <a:schemeClr val="accent3">
              <a:alpha val="30000"/>
            </a:schemeClr>
          </a:solidFill>
          <a:ln>
            <a:solidFill>
              <a:schemeClr val="bg1">
                <a:lumMod val="7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500" dirty="0" smtClean="0"/>
              <a:t>Analyze</a:t>
            </a:r>
            <a:endParaRPr lang="en-US" sz="2500" dirty="0"/>
          </a:p>
        </p:txBody>
      </p:sp>
      <p:sp>
        <p:nvSpPr>
          <p:cNvPr id="38" name="Rectangle 37"/>
          <p:cNvSpPr/>
          <p:nvPr/>
        </p:nvSpPr>
        <p:spPr>
          <a:xfrm>
            <a:off x="1825461" y="1703783"/>
            <a:ext cx="1457833" cy="411480"/>
          </a:xfrm>
          <a:prstGeom prst="rect">
            <a:avLst/>
          </a:prstGeom>
          <a:solidFill>
            <a:schemeClr val="accent3">
              <a:alpha val="30000"/>
            </a:schemeClr>
          </a:solidFill>
          <a:ln>
            <a:solidFill>
              <a:schemeClr val="bg1">
                <a:lumMod val="7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500" smtClean="0"/>
              <a:t>Analyze</a:t>
            </a:r>
            <a:endParaRPr lang="en-US" sz="2500"/>
          </a:p>
        </p:txBody>
      </p:sp>
      <p:sp>
        <p:nvSpPr>
          <p:cNvPr id="39" name="Rectangle 38"/>
          <p:cNvSpPr/>
          <p:nvPr/>
        </p:nvSpPr>
        <p:spPr>
          <a:xfrm>
            <a:off x="198785" y="4831690"/>
            <a:ext cx="8644272" cy="1482725"/>
          </a:xfrm>
          <a:prstGeom prst="rect">
            <a:avLst/>
          </a:prstGeom>
          <a:solidFill>
            <a:schemeClr val="accent4"/>
          </a:solidFill>
          <a:ln w="38100" cmpd="sng">
            <a:solidFill>
              <a:schemeClr val="bg1"/>
            </a:solidFill>
          </a:ln>
        </p:spPr>
        <p:style>
          <a:lnRef idx="1">
            <a:schemeClr val="accent4"/>
          </a:lnRef>
          <a:fillRef idx="3">
            <a:schemeClr val="accent4"/>
          </a:fillRef>
          <a:effectRef idx="2">
            <a:schemeClr val="accent4"/>
          </a:effectRef>
          <a:fontRef idx="minor">
            <a:schemeClr val="lt1"/>
          </a:fontRef>
        </p:style>
        <p:txBody>
          <a:bodyPr rtlCol="0" anchor="ctr"/>
          <a:lstStyle/>
          <a:p>
            <a:pPr marL="2747963" indent="-474663"/>
            <a:r>
              <a:rPr lang="en-US"/>
              <a:t>Topology-Based Active Learning. Dan </a:t>
            </a:r>
            <a:r>
              <a:rPr lang="en-US" err="1"/>
              <a:t>Maljovec</a:t>
            </a:r>
            <a:r>
              <a:rPr lang="en-US"/>
              <a:t>, </a:t>
            </a:r>
            <a:r>
              <a:rPr lang="en-US" err="1"/>
              <a:t>Bei</a:t>
            </a:r>
            <a:r>
              <a:rPr lang="en-US"/>
              <a:t> Wang, John Moeller, and Valerio </a:t>
            </a:r>
            <a:r>
              <a:rPr lang="en-US" err="1"/>
              <a:t>Pascucci</a:t>
            </a:r>
            <a:r>
              <a:rPr lang="en-US"/>
              <a:t>. SCI Technical Report UUSCI-2014-00, </a:t>
            </a:r>
            <a:r>
              <a:rPr lang="en-US" smtClean="0"/>
              <a:t>2014.</a:t>
            </a:r>
            <a:endParaRPr lang="en-US"/>
          </a:p>
          <a:p>
            <a:pPr marL="2747963" indent="-474663"/>
            <a:r>
              <a:rPr lang="en-US" b="1" i="1" smtClean="0">
                <a:solidFill>
                  <a:schemeClr val="accent4">
                    <a:lumMod val="40000"/>
                    <a:lumOff val="60000"/>
                  </a:schemeClr>
                </a:solidFill>
              </a:rPr>
              <a:t>*Available </a:t>
            </a:r>
            <a:r>
              <a:rPr lang="en-US" b="1" i="1">
                <a:solidFill>
                  <a:schemeClr val="accent4">
                    <a:lumMod val="40000"/>
                    <a:lumOff val="60000"/>
                  </a:schemeClr>
                </a:solidFill>
              </a:rPr>
              <a:t>in the RAVEN software at </a:t>
            </a:r>
            <a:r>
              <a:rPr lang="en-US" b="1" i="1" smtClean="0">
                <a:solidFill>
                  <a:schemeClr val="accent4">
                    <a:lumMod val="40000"/>
                    <a:lumOff val="60000"/>
                  </a:schemeClr>
                </a:solidFill>
              </a:rPr>
              <a:t>INL</a:t>
            </a:r>
            <a:endParaRPr lang="en-US" b="1" i="1">
              <a:solidFill>
                <a:schemeClr val="accent4">
                  <a:lumMod val="40000"/>
                  <a:lumOff val="60000"/>
                </a:schemeClr>
              </a:solidFill>
            </a:endParaRPr>
          </a:p>
        </p:txBody>
      </p:sp>
      <p:grpSp>
        <p:nvGrpSpPr>
          <p:cNvPr id="40" name="Group 39"/>
          <p:cNvGrpSpPr/>
          <p:nvPr/>
        </p:nvGrpSpPr>
        <p:grpSpPr>
          <a:xfrm>
            <a:off x="608602" y="5019131"/>
            <a:ext cx="1107660" cy="1107842"/>
            <a:chOff x="4706388" y="3972001"/>
            <a:chExt cx="1868914" cy="1869221"/>
          </a:xfrm>
        </p:grpSpPr>
        <p:grpSp>
          <p:nvGrpSpPr>
            <p:cNvPr id="41" name="Group 40"/>
            <p:cNvGrpSpPr/>
            <p:nvPr/>
          </p:nvGrpSpPr>
          <p:grpSpPr>
            <a:xfrm>
              <a:off x="4706388" y="3972001"/>
              <a:ext cx="1868914" cy="1869221"/>
              <a:chOff x="4706388" y="3676574"/>
              <a:chExt cx="1868914" cy="1869221"/>
            </a:xfrm>
          </p:grpSpPr>
          <p:pic>
            <p:nvPicPr>
              <p:cNvPr id="47" name="Picture 46" descr="distance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06388" y="3676882"/>
                <a:ext cx="1868913" cy="1868913"/>
              </a:xfrm>
              <a:prstGeom prst="rect">
                <a:avLst/>
              </a:prstGeom>
            </p:spPr>
          </p:pic>
          <p:grpSp>
            <p:nvGrpSpPr>
              <p:cNvPr id="48" name="Group 47"/>
              <p:cNvGrpSpPr/>
              <p:nvPr/>
            </p:nvGrpSpPr>
            <p:grpSpPr>
              <a:xfrm>
                <a:off x="5075261" y="3990437"/>
                <a:ext cx="1406309" cy="1444343"/>
                <a:chOff x="578357" y="4952872"/>
                <a:chExt cx="1406309" cy="1444343"/>
              </a:xfrm>
              <a:solidFill>
                <a:schemeClr val="bg1">
                  <a:lumMod val="75000"/>
                </a:schemeClr>
              </a:solidFill>
            </p:grpSpPr>
            <p:sp>
              <p:nvSpPr>
                <p:cNvPr id="81" name="Multiply 80"/>
                <p:cNvSpPr/>
                <p:nvPr/>
              </p:nvSpPr>
              <p:spPr>
                <a:xfrm>
                  <a:off x="902015" y="6150788"/>
                  <a:ext cx="246427" cy="246427"/>
                </a:xfrm>
                <a:prstGeom prst="mathMultiply">
                  <a:avLst/>
                </a:prstGeom>
                <a:grp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2" name="Multiply 81"/>
                <p:cNvSpPr/>
                <p:nvPr/>
              </p:nvSpPr>
              <p:spPr>
                <a:xfrm>
                  <a:off x="578357" y="5149862"/>
                  <a:ext cx="246427" cy="246427"/>
                </a:xfrm>
                <a:prstGeom prst="mathMultiply">
                  <a:avLst/>
                </a:prstGeom>
                <a:grp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3" name="Multiply 82"/>
                <p:cNvSpPr/>
                <p:nvPr/>
              </p:nvSpPr>
              <p:spPr>
                <a:xfrm>
                  <a:off x="1234324" y="4952872"/>
                  <a:ext cx="246427" cy="246427"/>
                </a:xfrm>
                <a:prstGeom prst="mathMultiply">
                  <a:avLst/>
                </a:prstGeom>
                <a:grp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4" name="Multiply 83"/>
                <p:cNvSpPr/>
                <p:nvPr/>
              </p:nvSpPr>
              <p:spPr>
                <a:xfrm>
                  <a:off x="841152" y="5567972"/>
                  <a:ext cx="246427" cy="246427"/>
                </a:xfrm>
                <a:prstGeom prst="mathMultiply">
                  <a:avLst/>
                </a:prstGeom>
                <a:grp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5" name="Multiply 84"/>
                <p:cNvSpPr/>
                <p:nvPr/>
              </p:nvSpPr>
              <p:spPr>
                <a:xfrm>
                  <a:off x="1364672" y="5507545"/>
                  <a:ext cx="246427" cy="246427"/>
                </a:xfrm>
                <a:prstGeom prst="mathMultiply">
                  <a:avLst/>
                </a:prstGeom>
                <a:grp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6" name="Multiply 85"/>
                <p:cNvSpPr/>
                <p:nvPr/>
              </p:nvSpPr>
              <p:spPr>
                <a:xfrm>
                  <a:off x="1738239" y="5717216"/>
                  <a:ext cx="246427" cy="246427"/>
                </a:xfrm>
                <a:prstGeom prst="mathMultiply">
                  <a:avLst/>
                </a:prstGeom>
                <a:grp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9" name="Group 48"/>
              <p:cNvGrpSpPr/>
              <p:nvPr/>
            </p:nvGrpSpPr>
            <p:grpSpPr>
              <a:xfrm>
                <a:off x="4836933" y="3778564"/>
                <a:ext cx="1662235" cy="1635499"/>
                <a:chOff x="340029" y="4740999"/>
                <a:chExt cx="1662235" cy="1635499"/>
              </a:xfrm>
              <a:solidFill>
                <a:schemeClr val="bg1"/>
              </a:solidFill>
            </p:grpSpPr>
            <p:sp>
              <p:nvSpPr>
                <p:cNvPr id="51" name="Oval 50"/>
                <p:cNvSpPr/>
                <p:nvPr/>
              </p:nvSpPr>
              <p:spPr>
                <a:xfrm>
                  <a:off x="539018" y="4894951"/>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Oval 51"/>
                <p:cNvSpPr/>
                <p:nvPr/>
              </p:nvSpPr>
              <p:spPr>
                <a:xfrm>
                  <a:off x="969933" y="4772110"/>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p:cNvSpPr/>
                <p:nvPr/>
              </p:nvSpPr>
              <p:spPr>
                <a:xfrm>
                  <a:off x="1488446" y="5041395"/>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Oval 53"/>
                <p:cNvSpPr/>
                <p:nvPr/>
              </p:nvSpPr>
              <p:spPr>
                <a:xfrm>
                  <a:off x="738327" y="5405759"/>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Oval 54"/>
                <p:cNvSpPr/>
                <p:nvPr/>
              </p:nvSpPr>
              <p:spPr>
                <a:xfrm>
                  <a:off x="1281990" y="5488649"/>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p:cNvSpPr/>
                <p:nvPr/>
              </p:nvSpPr>
              <p:spPr>
                <a:xfrm>
                  <a:off x="1759238" y="5254972"/>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Oval 56"/>
                <p:cNvSpPr/>
                <p:nvPr/>
              </p:nvSpPr>
              <p:spPr>
                <a:xfrm>
                  <a:off x="403608" y="5637893"/>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Oval 57"/>
                <p:cNvSpPr/>
                <p:nvPr/>
              </p:nvSpPr>
              <p:spPr>
                <a:xfrm>
                  <a:off x="928488" y="5851474"/>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Oval 58"/>
                <p:cNvSpPr/>
                <p:nvPr/>
              </p:nvSpPr>
              <p:spPr>
                <a:xfrm>
                  <a:off x="1598694" y="6048760"/>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Oval 59"/>
                <p:cNvSpPr/>
                <p:nvPr/>
              </p:nvSpPr>
              <p:spPr>
                <a:xfrm>
                  <a:off x="522842" y="6168385"/>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Oval 60"/>
                <p:cNvSpPr/>
                <p:nvPr/>
              </p:nvSpPr>
              <p:spPr>
                <a:xfrm>
                  <a:off x="1692285" y="5710082"/>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Oval 61"/>
                <p:cNvSpPr/>
                <p:nvPr/>
              </p:nvSpPr>
              <p:spPr>
                <a:xfrm>
                  <a:off x="1162710" y="6209830"/>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Oval 62"/>
                <p:cNvSpPr/>
                <p:nvPr/>
              </p:nvSpPr>
              <p:spPr>
                <a:xfrm>
                  <a:off x="1116017" y="5103477"/>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 name="Oval 63"/>
                <p:cNvSpPr/>
                <p:nvPr/>
              </p:nvSpPr>
              <p:spPr>
                <a:xfrm>
                  <a:off x="452561" y="5216727"/>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Oval 64"/>
                <p:cNvSpPr/>
                <p:nvPr/>
              </p:nvSpPr>
              <p:spPr>
                <a:xfrm>
                  <a:off x="1639959" y="4752067"/>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6" name="Oval 65"/>
                <p:cNvSpPr/>
                <p:nvPr/>
              </p:nvSpPr>
              <p:spPr>
                <a:xfrm>
                  <a:off x="779772" y="5044962"/>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 name="Oval 66"/>
                <p:cNvSpPr/>
                <p:nvPr/>
              </p:nvSpPr>
              <p:spPr>
                <a:xfrm>
                  <a:off x="669524" y="5800106"/>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Oval 67"/>
                <p:cNvSpPr/>
                <p:nvPr/>
              </p:nvSpPr>
              <p:spPr>
                <a:xfrm>
                  <a:off x="1287032" y="5845118"/>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Oval 68"/>
                <p:cNvSpPr/>
                <p:nvPr/>
              </p:nvSpPr>
              <p:spPr>
                <a:xfrm>
                  <a:off x="1011378" y="5447204"/>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Oval 69"/>
                <p:cNvSpPr/>
                <p:nvPr/>
              </p:nvSpPr>
              <p:spPr>
                <a:xfrm>
                  <a:off x="1874362" y="6209830"/>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Oval 70"/>
                <p:cNvSpPr/>
                <p:nvPr/>
              </p:nvSpPr>
              <p:spPr>
                <a:xfrm>
                  <a:off x="881477" y="6126940"/>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Oval 71"/>
                <p:cNvSpPr/>
                <p:nvPr/>
              </p:nvSpPr>
              <p:spPr>
                <a:xfrm>
                  <a:off x="1398062" y="6168385"/>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Oval 72"/>
                <p:cNvSpPr/>
                <p:nvPr/>
              </p:nvSpPr>
              <p:spPr>
                <a:xfrm>
                  <a:off x="1517508" y="5381373"/>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Oval 73"/>
                <p:cNvSpPr/>
                <p:nvPr/>
              </p:nvSpPr>
              <p:spPr>
                <a:xfrm>
                  <a:off x="1301300" y="4776986"/>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Oval 74"/>
                <p:cNvSpPr/>
                <p:nvPr/>
              </p:nvSpPr>
              <p:spPr>
                <a:xfrm>
                  <a:off x="1919374" y="5467247"/>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Oval 75"/>
                <p:cNvSpPr/>
                <p:nvPr/>
              </p:nvSpPr>
              <p:spPr>
                <a:xfrm>
                  <a:off x="1847185" y="4956439"/>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7" name="Oval 76"/>
                <p:cNvSpPr/>
                <p:nvPr/>
              </p:nvSpPr>
              <p:spPr>
                <a:xfrm>
                  <a:off x="373238" y="5969437"/>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8" name="Oval 77"/>
                <p:cNvSpPr/>
                <p:nvPr/>
              </p:nvSpPr>
              <p:spPr>
                <a:xfrm>
                  <a:off x="340029" y="4740999"/>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9" name="Oval 78"/>
                <p:cNvSpPr/>
                <p:nvPr/>
              </p:nvSpPr>
              <p:spPr>
                <a:xfrm>
                  <a:off x="1618233" y="6293608"/>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Oval 79"/>
                <p:cNvSpPr/>
                <p:nvPr/>
              </p:nvSpPr>
              <p:spPr>
                <a:xfrm>
                  <a:off x="511100" y="5461574"/>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50" name="Rectangle 49"/>
              <p:cNvSpPr/>
              <p:nvPr/>
            </p:nvSpPr>
            <p:spPr>
              <a:xfrm>
                <a:off x="4706389" y="3676574"/>
                <a:ext cx="1868913" cy="1868913"/>
              </a:xfrm>
              <a:prstGeom prst="rect">
                <a:avLst/>
              </a:prstGeom>
              <a:noFill/>
              <a:ln w="3810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2" name="Group 41"/>
            <p:cNvGrpSpPr/>
            <p:nvPr/>
          </p:nvGrpSpPr>
          <p:grpSpPr>
            <a:xfrm>
              <a:off x="4754594" y="3992929"/>
              <a:ext cx="1756444" cy="1796320"/>
              <a:chOff x="4754594" y="3697502"/>
              <a:chExt cx="1756444" cy="1796320"/>
            </a:xfrm>
          </p:grpSpPr>
          <p:sp>
            <p:nvSpPr>
              <p:cNvPr id="43" name="Multiply 42"/>
              <p:cNvSpPr/>
              <p:nvPr/>
            </p:nvSpPr>
            <p:spPr>
              <a:xfrm>
                <a:off x="4790336" y="4913282"/>
                <a:ext cx="246427" cy="246427"/>
              </a:xfrm>
              <a:prstGeom prst="mathMultiply">
                <a:avLst/>
              </a:prstGeom>
              <a:solidFill>
                <a:schemeClr val="accent4">
                  <a:lumMod val="60000"/>
                  <a:lumOff val="40000"/>
                </a:schemeClr>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Multiply 43"/>
              <p:cNvSpPr/>
              <p:nvPr/>
            </p:nvSpPr>
            <p:spPr>
              <a:xfrm>
                <a:off x="4754594" y="3697502"/>
                <a:ext cx="246427" cy="246427"/>
              </a:xfrm>
              <a:prstGeom prst="mathMultiply">
                <a:avLst/>
              </a:prstGeom>
              <a:solidFill>
                <a:schemeClr val="accent4">
                  <a:lumMod val="60000"/>
                  <a:lumOff val="40000"/>
                </a:schemeClr>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Multiply 44"/>
              <p:cNvSpPr/>
              <p:nvPr/>
            </p:nvSpPr>
            <p:spPr>
              <a:xfrm>
                <a:off x="6031587" y="5247395"/>
                <a:ext cx="246427" cy="246427"/>
              </a:xfrm>
              <a:prstGeom prst="mathMultiply">
                <a:avLst/>
              </a:prstGeom>
              <a:solidFill>
                <a:schemeClr val="accent4">
                  <a:lumMod val="60000"/>
                  <a:lumOff val="40000"/>
                </a:schemeClr>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Multiply 45"/>
              <p:cNvSpPr/>
              <p:nvPr/>
            </p:nvSpPr>
            <p:spPr>
              <a:xfrm>
                <a:off x="6264611" y="3908780"/>
                <a:ext cx="246427" cy="246427"/>
              </a:xfrm>
              <a:prstGeom prst="mathMultiply">
                <a:avLst/>
              </a:prstGeom>
              <a:solidFill>
                <a:schemeClr val="accent4">
                  <a:lumMod val="60000"/>
                  <a:lumOff val="40000"/>
                </a:schemeClr>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1229182900"/>
      </p:ext>
    </p:extLst>
  </p:cSld>
  <p:clrMapOvr>
    <a:masterClrMapping/>
  </p:clrMapOvr>
  <p:transition>
    <p:fade/>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mtClean="0"/>
              <a:t>Timeline</a:t>
            </a:r>
            <a:endParaRPr lang="en-US"/>
          </a:p>
        </p:txBody>
      </p:sp>
      <p:sp>
        <p:nvSpPr>
          <p:cNvPr id="3" name="Slide Number Placeholder 2"/>
          <p:cNvSpPr>
            <a:spLocks noGrp="1"/>
          </p:cNvSpPr>
          <p:nvPr>
            <p:ph type="sldNum" sz="quarter" idx="12"/>
          </p:nvPr>
        </p:nvSpPr>
        <p:spPr/>
        <p:txBody>
          <a:bodyPr/>
          <a:lstStyle/>
          <a:p>
            <a:fld id="{0C9D9FE6-5D08-3B48-9104-2B1B3E27A71F}" type="slidenum">
              <a:rPr lang="en-US" smtClean="0"/>
              <a:t>48</a:t>
            </a:fld>
            <a:endParaRPr lang="en-US"/>
          </a:p>
        </p:txBody>
      </p:sp>
      <p:cxnSp>
        <p:nvCxnSpPr>
          <p:cNvPr id="19" name="Straight Connector 18"/>
          <p:cNvCxnSpPr/>
          <p:nvPr/>
        </p:nvCxnSpPr>
        <p:spPr>
          <a:xfrm flipV="1">
            <a:off x="279807" y="1099595"/>
            <a:ext cx="8644274" cy="1"/>
          </a:xfrm>
          <a:prstGeom prst="line">
            <a:avLst/>
          </a:prstGeom>
          <a:ln w="38100"/>
        </p:spPr>
        <p:style>
          <a:lnRef idx="1">
            <a:schemeClr val="dk1"/>
          </a:lnRef>
          <a:fillRef idx="0">
            <a:schemeClr val="dk1"/>
          </a:fillRef>
          <a:effectRef idx="0">
            <a:schemeClr val="dk1"/>
          </a:effectRef>
          <a:fontRef idx="minor">
            <a:schemeClr val="tx1"/>
          </a:fontRef>
        </p:style>
      </p:cxnSp>
      <p:sp>
        <p:nvSpPr>
          <p:cNvPr id="20" name="Rectangle 19"/>
          <p:cNvSpPr/>
          <p:nvPr/>
        </p:nvSpPr>
        <p:spPr>
          <a:xfrm>
            <a:off x="2397526" y="690589"/>
            <a:ext cx="939692" cy="461665"/>
          </a:xfrm>
          <a:prstGeom prst="rect">
            <a:avLst/>
          </a:prstGeom>
        </p:spPr>
        <p:txBody>
          <a:bodyPr wrap="square">
            <a:spAutoFit/>
          </a:bodyPr>
          <a:lstStyle/>
          <a:p>
            <a:r>
              <a:rPr lang="en-US" sz="2400" b="1" smtClean="0"/>
              <a:t>2013 </a:t>
            </a:r>
            <a:endParaRPr lang="en-US" sz="2400" b="1"/>
          </a:p>
        </p:txBody>
      </p:sp>
      <p:sp>
        <p:nvSpPr>
          <p:cNvPr id="22" name="Rectangle 21"/>
          <p:cNvSpPr/>
          <p:nvPr/>
        </p:nvSpPr>
        <p:spPr>
          <a:xfrm>
            <a:off x="4795052" y="690589"/>
            <a:ext cx="939692" cy="461665"/>
          </a:xfrm>
          <a:prstGeom prst="rect">
            <a:avLst/>
          </a:prstGeom>
        </p:spPr>
        <p:txBody>
          <a:bodyPr wrap="square">
            <a:spAutoFit/>
          </a:bodyPr>
          <a:lstStyle/>
          <a:p>
            <a:r>
              <a:rPr lang="en-US" sz="2400" b="1" smtClean="0"/>
              <a:t>2015 </a:t>
            </a:r>
            <a:endParaRPr lang="en-US" sz="2400" b="1"/>
          </a:p>
        </p:txBody>
      </p:sp>
      <p:sp>
        <p:nvSpPr>
          <p:cNvPr id="23" name="Rectangle 22"/>
          <p:cNvSpPr/>
          <p:nvPr/>
        </p:nvSpPr>
        <p:spPr>
          <a:xfrm>
            <a:off x="3596289" y="690589"/>
            <a:ext cx="939692" cy="461665"/>
          </a:xfrm>
          <a:prstGeom prst="rect">
            <a:avLst/>
          </a:prstGeom>
        </p:spPr>
        <p:txBody>
          <a:bodyPr wrap="square">
            <a:spAutoFit/>
          </a:bodyPr>
          <a:lstStyle/>
          <a:p>
            <a:r>
              <a:rPr lang="en-US" sz="2400" b="1" smtClean="0"/>
              <a:t>2014 </a:t>
            </a:r>
            <a:endParaRPr lang="en-US" sz="2400" b="1"/>
          </a:p>
        </p:txBody>
      </p:sp>
      <p:sp>
        <p:nvSpPr>
          <p:cNvPr id="24" name="Rectangle 23"/>
          <p:cNvSpPr/>
          <p:nvPr/>
        </p:nvSpPr>
        <p:spPr>
          <a:xfrm>
            <a:off x="5993815" y="690589"/>
            <a:ext cx="939692" cy="461665"/>
          </a:xfrm>
          <a:prstGeom prst="rect">
            <a:avLst/>
          </a:prstGeom>
        </p:spPr>
        <p:txBody>
          <a:bodyPr wrap="square">
            <a:spAutoFit/>
          </a:bodyPr>
          <a:lstStyle/>
          <a:p>
            <a:r>
              <a:rPr lang="en-US" sz="2400" b="1" dirty="0" smtClean="0"/>
              <a:t>2016 </a:t>
            </a:r>
            <a:endParaRPr lang="en-US" sz="2400" b="1" dirty="0"/>
          </a:p>
        </p:txBody>
      </p:sp>
      <p:sp>
        <p:nvSpPr>
          <p:cNvPr id="25" name="Rectangle 24"/>
          <p:cNvSpPr/>
          <p:nvPr/>
        </p:nvSpPr>
        <p:spPr>
          <a:xfrm>
            <a:off x="7192579" y="690589"/>
            <a:ext cx="939692" cy="461665"/>
          </a:xfrm>
          <a:prstGeom prst="rect">
            <a:avLst/>
          </a:prstGeom>
        </p:spPr>
        <p:txBody>
          <a:bodyPr wrap="square">
            <a:spAutoFit/>
          </a:bodyPr>
          <a:lstStyle/>
          <a:p>
            <a:r>
              <a:rPr lang="en-US" sz="2400" b="1" dirty="0" smtClean="0"/>
              <a:t>2017 </a:t>
            </a:r>
            <a:endParaRPr lang="en-US" sz="2400" b="1" dirty="0"/>
          </a:p>
        </p:txBody>
      </p:sp>
      <p:sp>
        <p:nvSpPr>
          <p:cNvPr id="95" name="Rectangle 94"/>
          <p:cNvSpPr/>
          <p:nvPr/>
        </p:nvSpPr>
        <p:spPr>
          <a:xfrm>
            <a:off x="0" y="690589"/>
            <a:ext cx="939692" cy="461665"/>
          </a:xfrm>
          <a:prstGeom prst="rect">
            <a:avLst/>
          </a:prstGeom>
        </p:spPr>
        <p:txBody>
          <a:bodyPr wrap="square">
            <a:spAutoFit/>
          </a:bodyPr>
          <a:lstStyle/>
          <a:p>
            <a:r>
              <a:rPr lang="en-US" sz="2400" b="1" dirty="0" smtClean="0"/>
              <a:t>2011 </a:t>
            </a:r>
            <a:endParaRPr lang="en-US" sz="2400" b="1" dirty="0"/>
          </a:p>
        </p:txBody>
      </p:sp>
      <p:sp>
        <p:nvSpPr>
          <p:cNvPr id="96" name="Rectangle 95"/>
          <p:cNvSpPr/>
          <p:nvPr/>
        </p:nvSpPr>
        <p:spPr>
          <a:xfrm>
            <a:off x="1198763" y="690589"/>
            <a:ext cx="939692" cy="461665"/>
          </a:xfrm>
          <a:prstGeom prst="rect">
            <a:avLst/>
          </a:prstGeom>
        </p:spPr>
        <p:txBody>
          <a:bodyPr wrap="square">
            <a:spAutoFit/>
          </a:bodyPr>
          <a:lstStyle/>
          <a:p>
            <a:r>
              <a:rPr lang="en-US" sz="2400" b="1" dirty="0" smtClean="0"/>
              <a:t>2012 </a:t>
            </a:r>
            <a:endParaRPr lang="en-US" sz="2400" b="1" dirty="0"/>
          </a:p>
        </p:txBody>
      </p:sp>
      <p:sp>
        <p:nvSpPr>
          <p:cNvPr id="21" name="Rectangle 20"/>
          <p:cNvSpPr/>
          <p:nvPr/>
        </p:nvSpPr>
        <p:spPr>
          <a:xfrm>
            <a:off x="1160494" y="1227035"/>
            <a:ext cx="2122800" cy="411480"/>
          </a:xfrm>
          <a:prstGeom prst="rect">
            <a:avLst/>
          </a:prstGeom>
          <a:solidFill>
            <a:schemeClr val="accent4">
              <a:alpha val="30000"/>
            </a:schemeClr>
          </a:solidFill>
          <a:ln>
            <a:solidFill>
              <a:schemeClr val="bg1">
                <a:lumMod val="7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500" dirty="0" smtClean="0"/>
              <a:t>Explore</a:t>
            </a:r>
            <a:endParaRPr lang="en-US" sz="2500" dirty="0"/>
          </a:p>
        </p:txBody>
      </p:sp>
      <p:sp>
        <p:nvSpPr>
          <p:cNvPr id="26" name="Rectangle 25"/>
          <p:cNvSpPr/>
          <p:nvPr/>
        </p:nvSpPr>
        <p:spPr>
          <a:xfrm>
            <a:off x="2757268" y="2180531"/>
            <a:ext cx="1350497" cy="411480"/>
          </a:xfrm>
          <a:prstGeom prst="rect">
            <a:avLst/>
          </a:prstGeom>
          <a:solidFill>
            <a:schemeClr val="accent4">
              <a:alpha val="30000"/>
            </a:schemeClr>
          </a:solidFill>
          <a:ln>
            <a:solidFill>
              <a:schemeClr val="bg1">
                <a:lumMod val="7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500" dirty="0" smtClean="0"/>
              <a:t>Explore</a:t>
            </a:r>
            <a:endParaRPr lang="en-US" sz="2500" dirty="0"/>
          </a:p>
        </p:txBody>
      </p:sp>
      <p:sp>
        <p:nvSpPr>
          <p:cNvPr id="27" name="Rectangle 26"/>
          <p:cNvSpPr/>
          <p:nvPr/>
        </p:nvSpPr>
        <p:spPr>
          <a:xfrm>
            <a:off x="6933506" y="4087523"/>
            <a:ext cx="1909551" cy="411480"/>
          </a:xfrm>
          <a:prstGeom prst="rect">
            <a:avLst/>
          </a:prstGeom>
          <a:solidFill>
            <a:schemeClr val="accent1">
              <a:alpha val="30000"/>
            </a:schemeClr>
          </a:solidFill>
          <a:ln>
            <a:solidFill>
              <a:schemeClr val="bg1">
                <a:lumMod val="7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500" dirty="0" smtClean="0"/>
              <a:t>Synthesize</a:t>
            </a:r>
            <a:endParaRPr lang="en-US" sz="2500" dirty="0"/>
          </a:p>
        </p:txBody>
      </p:sp>
      <p:sp>
        <p:nvSpPr>
          <p:cNvPr id="28" name="Rectangle 27"/>
          <p:cNvSpPr/>
          <p:nvPr/>
        </p:nvSpPr>
        <p:spPr>
          <a:xfrm>
            <a:off x="3699803" y="2657279"/>
            <a:ext cx="1575582" cy="411480"/>
          </a:xfrm>
          <a:prstGeom prst="rect">
            <a:avLst/>
          </a:prstGeom>
          <a:solidFill>
            <a:schemeClr val="accent4">
              <a:alpha val="30000"/>
            </a:schemeClr>
          </a:solidFill>
          <a:ln>
            <a:solidFill>
              <a:schemeClr val="bg1">
                <a:lumMod val="7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500" dirty="0" smtClean="0"/>
              <a:t>Explore</a:t>
            </a:r>
            <a:endParaRPr lang="en-US" sz="2500" dirty="0"/>
          </a:p>
        </p:txBody>
      </p:sp>
      <p:sp>
        <p:nvSpPr>
          <p:cNvPr id="29" name="Rectangle 28"/>
          <p:cNvSpPr/>
          <p:nvPr/>
        </p:nvSpPr>
        <p:spPr>
          <a:xfrm>
            <a:off x="6203852" y="3610775"/>
            <a:ext cx="1575582" cy="411480"/>
          </a:xfrm>
          <a:prstGeom prst="rect">
            <a:avLst/>
          </a:prstGeom>
          <a:solidFill>
            <a:schemeClr val="accent3">
              <a:alpha val="30000"/>
            </a:schemeClr>
          </a:solidFill>
          <a:ln>
            <a:solidFill>
              <a:schemeClr val="bg1">
                <a:lumMod val="7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500" dirty="0" smtClean="0"/>
              <a:t>Analyze</a:t>
            </a:r>
            <a:endParaRPr lang="en-US" sz="2500" dirty="0"/>
          </a:p>
        </p:txBody>
      </p:sp>
      <p:sp>
        <p:nvSpPr>
          <p:cNvPr id="30" name="Rectangle 29"/>
          <p:cNvSpPr/>
          <p:nvPr/>
        </p:nvSpPr>
        <p:spPr>
          <a:xfrm>
            <a:off x="4895557" y="3134027"/>
            <a:ext cx="1885071" cy="411480"/>
          </a:xfrm>
          <a:prstGeom prst="rect">
            <a:avLst/>
          </a:prstGeom>
          <a:solidFill>
            <a:schemeClr val="accent3"/>
          </a:solidFill>
          <a:ln>
            <a:solidFill>
              <a:schemeClr val="bg1">
                <a:lumMod val="7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500" dirty="0" smtClean="0"/>
              <a:t>Analyze</a:t>
            </a:r>
            <a:endParaRPr lang="en-US" sz="2500" dirty="0"/>
          </a:p>
        </p:txBody>
      </p:sp>
      <p:sp>
        <p:nvSpPr>
          <p:cNvPr id="31" name="Rectangle 30"/>
          <p:cNvSpPr/>
          <p:nvPr/>
        </p:nvSpPr>
        <p:spPr>
          <a:xfrm>
            <a:off x="1825461" y="1703783"/>
            <a:ext cx="1457833" cy="411480"/>
          </a:xfrm>
          <a:prstGeom prst="rect">
            <a:avLst/>
          </a:prstGeom>
          <a:solidFill>
            <a:schemeClr val="accent3">
              <a:alpha val="30000"/>
            </a:schemeClr>
          </a:solidFill>
          <a:ln>
            <a:solidFill>
              <a:schemeClr val="bg1">
                <a:lumMod val="7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500" smtClean="0"/>
              <a:t>Analyze</a:t>
            </a:r>
            <a:endParaRPr lang="en-US" sz="2500"/>
          </a:p>
        </p:txBody>
      </p:sp>
      <p:sp>
        <p:nvSpPr>
          <p:cNvPr id="32" name="Rectangle 31"/>
          <p:cNvSpPr/>
          <p:nvPr/>
        </p:nvSpPr>
        <p:spPr>
          <a:xfrm>
            <a:off x="198785" y="4561144"/>
            <a:ext cx="8644272" cy="1753271"/>
          </a:xfrm>
          <a:prstGeom prst="rect">
            <a:avLst/>
          </a:prstGeom>
          <a:solidFill>
            <a:schemeClr val="accent3"/>
          </a:solidFill>
          <a:ln w="38100" cmpd="sng">
            <a:solidFill>
              <a:schemeClr val="bg1"/>
            </a:solidFill>
          </a:ln>
        </p:spPr>
        <p:style>
          <a:lnRef idx="1">
            <a:schemeClr val="accent4"/>
          </a:lnRef>
          <a:fillRef idx="3">
            <a:schemeClr val="accent4"/>
          </a:fillRef>
          <a:effectRef idx="2">
            <a:schemeClr val="accent4"/>
          </a:effectRef>
          <a:fontRef idx="minor">
            <a:schemeClr val="lt1"/>
          </a:fontRef>
        </p:style>
        <p:txBody>
          <a:bodyPr rtlCol="0" anchor="ctr"/>
          <a:lstStyle/>
          <a:p>
            <a:pPr marL="2747963" indent="-474663"/>
            <a:r>
              <a:rPr lang="en-US"/>
              <a:t>Rethinking Sensitivity Analysis of Nuclear Simulations with Topology. Dan </a:t>
            </a:r>
            <a:r>
              <a:rPr lang="en-US" err="1"/>
              <a:t>Maljovec</a:t>
            </a:r>
            <a:r>
              <a:rPr lang="en-US"/>
              <a:t>, </a:t>
            </a:r>
            <a:r>
              <a:rPr lang="en-US" err="1"/>
              <a:t>Bei</a:t>
            </a:r>
            <a:r>
              <a:rPr lang="en-US"/>
              <a:t> Wang, Paul Rosen, Andrea </a:t>
            </a:r>
            <a:r>
              <a:rPr lang="en-US" err="1"/>
              <a:t>Alfonsi</a:t>
            </a:r>
            <a:r>
              <a:rPr lang="en-US"/>
              <a:t>, Giovanni </a:t>
            </a:r>
            <a:r>
              <a:rPr lang="en-US" err="1"/>
              <a:t>Pastore</a:t>
            </a:r>
            <a:r>
              <a:rPr lang="en-US"/>
              <a:t>, Cristian </a:t>
            </a:r>
            <a:r>
              <a:rPr lang="en-US" err="1"/>
              <a:t>Rabiti</a:t>
            </a:r>
            <a:r>
              <a:rPr lang="en-US"/>
              <a:t>, and Valerio </a:t>
            </a:r>
            <a:r>
              <a:rPr lang="en-US" err="1"/>
              <a:t>Pascucci</a:t>
            </a:r>
            <a:r>
              <a:rPr lang="en-US"/>
              <a:t>. Proceedings of IEEE Pacific Visualization (</a:t>
            </a:r>
            <a:r>
              <a:rPr lang="en-US" err="1"/>
              <a:t>PacificVis</a:t>
            </a:r>
            <a:r>
              <a:rPr lang="en-US"/>
              <a:t>), 2016</a:t>
            </a:r>
            <a:r>
              <a:rPr lang="en-US" smtClean="0"/>
              <a:t>.</a:t>
            </a:r>
          </a:p>
          <a:p>
            <a:pPr marL="2747963" indent="-474663"/>
            <a:r>
              <a:rPr lang="en-US" b="1" i="1" smtClean="0">
                <a:solidFill>
                  <a:schemeClr val="accent3">
                    <a:lumMod val="20000"/>
                    <a:lumOff val="80000"/>
                  </a:schemeClr>
                </a:solidFill>
              </a:rPr>
              <a:t>*Available in the RAVEN software at INL</a:t>
            </a:r>
            <a:endParaRPr lang="en-US" b="1" i="1">
              <a:solidFill>
                <a:schemeClr val="accent3">
                  <a:lumMod val="20000"/>
                  <a:lumOff val="80000"/>
                </a:schemeClr>
              </a:solidFill>
            </a:endParaRPr>
          </a:p>
        </p:txBody>
      </p:sp>
      <p:pic>
        <p:nvPicPr>
          <p:cNvPr id="33" name="Shape 187"/>
          <p:cNvPicPr preferRelativeResize="0"/>
          <p:nvPr/>
        </p:nvPicPr>
        <p:blipFill>
          <a:blip r:embed="rId2">
            <a:alphaModFix/>
          </a:blip>
          <a:stretch>
            <a:fillRect/>
          </a:stretch>
        </p:blipFill>
        <p:spPr>
          <a:xfrm>
            <a:off x="303278" y="4801687"/>
            <a:ext cx="2120706" cy="1272185"/>
          </a:xfrm>
          <a:prstGeom prst="rect">
            <a:avLst/>
          </a:prstGeom>
          <a:noFill/>
          <a:ln>
            <a:noFill/>
          </a:ln>
        </p:spPr>
      </p:pic>
    </p:spTree>
    <p:extLst>
      <p:ext uri="{BB962C8B-B14F-4D97-AF65-F5344CB8AC3E}">
        <p14:creationId xmlns:p14="http://schemas.microsoft.com/office/powerpoint/2010/main" val="521941547"/>
      </p:ext>
    </p:extLst>
  </p:cSld>
  <p:clrMapOvr>
    <a:masterClrMapping/>
  </p:clrMapOvr>
  <p:transition>
    <p:fade/>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mtClean="0"/>
              <a:t>Timeline</a:t>
            </a:r>
            <a:endParaRPr lang="en-US"/>
          </a:p>
        </p:txBody>
      </p:sp>
      <p:sp>
        <p:nvSpPr>
          <p:cNvPr id="3" name="Slide Number Placeholder 2"/>
          <p:cNvSpPr>
            <a:spLocks noGrp="1"/>
          </p:cNvSpPr>
          <p:nvPr>
            <p:ph type="sldNum" sz="quarter" idx="12"/>
          </p:nvPr>
        </p:nvSpPr>
        <p:spPr/>
        <p:txBody>
          <a:bodyPr/>
          <a:lstStyle/>
          <a:p>
            <a:fld id="{0C9D9FE6-5D08-3B48-9104-2B1B3E27A71F}" type="slidenum">
              <a:rPr lang="en-US" smtClean="0"/>
              <a:t>49</a:t>
            </a:fld>
            <a:endParaRPr lang="en-US"/>
          </a:p>
        </p:txBody>
      </p:sp>
      <p:cxnSp>
        <p:nvCxnSpPr>
          <p:cNvPr id="19" name="Straight Connector 18"/>
          <p:cNvCxnSpPr/>
          <p:nvPr/>
        </p:nvCxnSpPr>
        <p:spPr>
          <a:xfrm flipV="1">
            <a:off x="279807" y="1099595"/>
            <a:ext cx="8644274" cy="1"/>
          </a:xfrm>
          <a:prstGeom prst="line">
            <a:avLst/>
          </a:prstGeom>
          <a:ln w="38100"/>
        </p:spPr>
        <p:style>
          <a:lnRef idx="1">
            <a:schemeClr val="dk1"/>
          </a:lnRef>
          <a:fillRef idx="0">
            <a:schemeClr val="dk1"/>
          </a:fillRef>
          <a:effectRef idx="0">
            <a:schemeClr val="dk1"/>
          </a:effectRef>
          <a:fontRef idx="minor">
            <a:schemeClr val="tx1"/>
          </a:fontRef>
        </p:style>
      </p:cxnSp>
      <p:sp>
        <p:nvSpPr>
          <p:cNvPr id="20" name="Rectangle 19"/>
          <p:cNvSpPr/>
          <p:nvPr/>
        </p:nvSpPr>
        <p:spPr>
          <a:xfrm>
            <a:off x="2397526" y="690589"/>
            <a:ext cx="939692" cy="461665"/>
          </a:xfrm>
          <a:prstGeom prst="rect">
            <a:avLst/>
          </a:prstGeom>
        </p:spPr>
        <p:txBody>
          <a:bodyPr wrap="square">
            <a:spAutoFit/>
          </a:bodyPr>
          <a:lstStyle/>
          <a:p>
            <a:r>
              <a:rPr lang="en-US" sz="2400" b="1" smtClean="0"/>
              <a:t>2013 </a:t>
            </a:r>
            <a:endParaRPr lang="en-US" sz="2400" b="1"/>
          </a:p>
        </p:txBody>
      </p:sp>
      <p:sp>
        <p:nvSpPr>
          <p:cNvPr id="22" name="Rectangle 21"/>
          <p:cNvSpPr/>
          <p:nvPr/>
        </p:nvSpPr>
        <p:spPr>
          <a:xfrm>
            <a:off x="4795052" y="690589"/>
            <a:ext cx="939692" cy="461665"/>
          </a:xfrm>
          <a:prstGeom prst="rect">
            <a:avLst/>
          </a:prstGeom>
        </p:spPr>
        <p:txBody>
          <a:bodyPr wrap="square">
            <a:spAutoFit/>
          </a:bodyPr>
          <a:lstStyle/>
          <a:p>
            <a:r>
              <a:rPr lang="en-US" sz="2400" b="1" smtClean="0"/>
              <a:t>2015 </a:t>
            </a:r>
            <a:endParaRPr lang="en-US" sz="2400" b="1"/>
          </a:p>
        </p:txBody>
      </p:sp>
      <p:sp>
        <p:nvSpPr>
          <p:cNvPr id="23" name="Rectangle 22"/>
          <p:cNvSpPr/>
          <p:nvPr/>
        </p:nvSpPr>
        <p:spPr>
          <a:xfrm>
            <a:off x="3596289" y="690589"/>
            <a:ext cx="939692" cy="461665"/>
          </a:xfrm>
          <a:prstGeom prst="rect">
            <a:avLst/>
          </a:prstGeom>
        </p:spPr>
        <p:txBody>
          <a:bodyPr wrap="square">
            <a:spAutoFit/>
          </a:bodyPr>
          <a:lstStyle/>
          <a:p>
            <a:r>
              <a:rPr lang="en-US" sz="2400" b="1" smtClean="0"/>
              <a:t>2014 </a:t>
            </a:r>
            <a:endParaRPr lang="en-US" sz="2400" b="1"/>
          </a:p>
        </p:txBody>
      </p:sp>
      <p:sp>
        <p:nvSpPr>
          <p:cNvPr id="24" name="Rectangle 23"/>
          <p:cNvSpPr/>
          <p:nvPr/>
        </p:nvSpPr>
        <p:spPr>
          <a:xfrm>
            <a:off x="5993815" y="690589"/>
            <a:ext cx="939692" cy="461665"/>
          </a:xfrm>
          <a:prstGeom prst="rect">
            <a:avLst/>
          </a:prstGeom>
        </p:spPr>
        <p:txBody>
          <a:bodyPr wrap="square">
            <a:spAutoFit/>
          </a:bodyPr>
          <a:lstStyle/>
          <a:p>
            <a:r>
              <a:rPr lang="en-US" sz="2400" b="1" dirty="0" smtClean="0"/>
              <a:t>2016 </a:t>
            </a:r>
            <a:endParaRPr lang="en-US" sz="2400" b="1" dirty="0"/>
          </a:p>
        </p:txBody>
      </p:sp>
      <p:sp>
        <p:nvSpPr>
          <p:cNvPr id="25" name="Rectangle 24"/>
          <p:cNvSpPr/>
          <p:nvPr/>
        </p:nvSpPr>
        <p:spPr>
          <a:xfrm>
            <a:off x="7192579" y="690589"/>
            <a:ext cx="939692" cy="461665"/>
          </a:xfrm>
          <a:prstGeom prst="rect">
            <a:avLst/>
          </a:prstGeom>
        </p:spPr>
        <p:txBody>
          <a:bodyPr wrap="square">
            <a:spAutoFit/>
          </a:bodyPr>
          <a:lstStyle/>
          <a:p>
            <a:r>
              <a:rPr lang="en-US" sz="2400" b="1" dirty="0" smtClean="0"/>
              <a:t>2017 </a:t>
            </a:r>
            <a:endParaRPr lang="en-US" sz="2400" b="1" dirty="0"/>
          </a:p>
        </p:txBody>
      </p:sp>
      <p:sp>
        <p:nvSpPr>
          <p:cNvPr id="95" name="Rectangle 94"/>
          <p:cNvSpPr/>
          <p:nvPr/>
        </p:nvSpPr>
        <p:spPr>
          <a:xfrm>
            <a:off x="0" y="690589"/>
            <a:ext cx="939692" cy="461665"/>
          </a:xfrm>
          <a:prstGeom prst="rect">
            <a:avLst/>
          </a:prstGeom>
        </p:spPr>
        <p:txBody>
          <a:bodyPr wrap="square">
            <a:spAutoFit/>
          </a:bodyPr>
          <a:lstStyle/>
          <a:p>
            <a:r>
              <a:rPr lang="en-US" sz="2400" b="1" dirty="0" smtClean="0"/>
              <a:t>2011 </a:t>
            </a:r>
            <a:endParaRPr lang="en-US" sz="2400" b="1" dirty="0"/>
          </a:p>
        </p:txBody>
      </p:sp>
      <p:sp>
        <p:nvSpPr>
          <p:cNvPr id="96" name="Rectangle 95"/>
          <p:cNvSpPr/>
          <p:nvPr/>
        </p:nvSpPr>
        <p:spPr>
          <a:xfrm>
            <a:off x="1198763" y="690589"/>
            <a:ext cx="939692" cy="461665"/>
          </a:xfrm>
          <a:prstGeom prst="rect">
            <a:avLst/>
          </a:prstGeom>
        </p:spPr>
        <p:txBody>
          <a:bodyPr wrap="square">
            <a:spAutoFit/>
          </a:bodyPr>
          <a:lstStyle/>
          <a:p>
            <a:r>
              <a:rPr lang="en-US" sz="2400" b="1" dirty="0" smtClean="0"/>
              <a:t>2012 </a:t>
            </a:r>
            <a:endParaRPr lang="en-US" sz="2400" b="1" dirty="0"/>
          </a:p>
        </p:txBody>
      </p:sp>
      <p:sp>
        <p:nvSpPr>
          <p:cNvPr id="21" name="Rectangle 20"/>
          <p:cNvSpPr/>
          <p:nvPr/>
        </p:nvSpPr>
        <p:spPr>
          <a:xfrm>
            <a:off x="1160494" y="1227035"/>
            <a:ext cx="2122800" cy="411480"/>
          </a:xfrm>
          <a:prstGeom prst="rect">
            <a:avLst/>
          </a:prstGeom>
          <a:solidFill>
            <a:schemeClr val="accent4">
              <a:alpha val="30000"/>
            </a:schemeClr>
          </a:solidFill>
          <a:ln>
            <a:solidFill>
              <a:schemeClr val="bg1">
                <a:lumMod val="7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500" dirty="0" smtClean="0"/>
              <a:t>Explore</a:t>
            </a:r>
            <a:endParaRPr lang="en-US" sz="2500" dirty="0"/>
          </a:p>
        </p:txBody>
      </p:sp>
      <p:sp>
        <p:nvSpPr>
          <p:cNvPr id="26" name="Rectangle 25"/>
          <p:cNvSpPr/>
          <p:nvPr/>
        </p:nvSpPr>
        <p:spPr>
          <a:xfrm>
            <a:off x="2757268" y="2180531"/>
            <a:ext cx="1350497" cy="411480"/>
          </a:xfrm>
          <a:prstGeom prst="rect">
            <a:avLst/>
          </a:prstGeom>
          <a:solidFill>
            <a:schemeClr val="accent4">
              <a:alpha val="30000"/>
            </a:schemeClr>
          </a:solidFill>
          <a:ln>
            <a:solidFill>
              <a:schemeClr val="bg1">
                <a:lumMod val="7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500" dirty="0" smtClean="0"/>
              <a:t>Explore</a:t>
            </a:r>
            <a:endParaRPr lang="en-US" sz="2500" dirty="0"/>
          </a:p>
        </p:txBody>
      </p:sp>
      <p:sp>
        <p:nvSpPr>
          <p:cNvPr id="27" name="Rectangle 26"/>
          <p:cNvSpPr/>
          <p:nvPr/>
        </p:nvSpPr>
        <p:spPr>
          <a:xfrm>
            <a:off x="6933506" y="4087523"/>
            <a:ext cx="1909551" cy="411480"/>
          </a:xfrm>
          <a:prstGeom prst="rect">
            <a:avLst/>
          </a:prstGeom>
          <a:solidFill>
            <a:schemeClr val="accent1">
              <a:alpha val="30000"/>
            </a:schemeClr>
          </a:solidFill>
          <a:ln>
            <a:solidFill>
              <a:schemeClr val="bg1">
                <a:lumMod val="7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500" dirty="0" smtClean="0"/>
              <a:t>Synthesize</a:t>
            </a:r>
            <a:endParaRPr lang="en-US" sz="2500" dirty="0"/>
          </a:p>
        </p:txBody>
      </p:sp>
      <p:sp>
        <p:nvSpPr>
          <p:cNvPr id="28" name="Rectangle 27"/>
          <p:cNvSpPr/>
          <p:nvPr/>
        </p:nvSpPr>
        <p:spPr>
          <a:xfrm>
            <a:off x="3699803" y="2657279"/>
            <a:ext cx="1575582" cy="411480"/>
          </a:xfrm>
          <a:prstGeom prst="rect">
            <a:avLst/>
          </a:prstGeom>
          <a:solidFill>
            <a:schemeClr val="accent4">
              <a:alpha val="30000"/>
            </a:schemeClr>
          </a:solidFill>
          <a:ln>
            <a:solidFill>
              <a:schemeClr val="bg1">
                <a:lumMod val="7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500" dirty="0" smtClean="0"/>
              <a:t>Explore</a:t>
            </a:r>
            <a:endParaRPr lang="en-US" sz="2500" dirty="0"/>
          </a:p>
        </p:txBody>
      </p:sp>
      <p:sp>
        <p:nvSpPr>
          <p:cNvPr id="29" name="Rectangle 28"/>
          <p:cNvSpPr/>
          <p:nvPr/>
        </p:nvSpPr>
        <p:spPr>
          <a:xfrm>
            <a:off x="6203852" y="3610775"/>
            <a:ext cx="1575582" cy="411480"/>
          </a:xfrm>
          <a:prstGeom prst="rect">
            <a:avLst/>
          </a:prstGeom>
          <a:solidFill>
            <a:schemeClr val="accent3"/>
          </a:solidFill>
          <a:ln>
            <a:solidFill>
              <a:schemeClr val="bg1">
                <a:lumMod val="7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500" dirty="0" smtClean="0"/>
              <a:t>Analyze</a:t>
            </a:r>
            <a:endParaRPr lang="en-US" sz="2500" dirty="0"/>
          </a:p>
        </p:txBody>
      </p:sp>
      <p:sp>
        <p:nvSpPr>
          <p:cNvPr id="30" name="Rectangle 29"/>
          <p:cNvSpPr/>
          <p:nvPr/>
        </p:nvSpPr>
        <p:spPr>
          <a:xfrm>
            <a:off x="4895557" y="3134027"/>
            <a:ext cx="1885071" cy="411480"/>
          </a:xfrm>
          <a:prstGeom prst="rect">
            <a:avLst/>
          </a:prstGeom>
          <a:solidFill>
            <a:schemeClr val="accent3">
              <a:alpha val="30000"/>
            </a:schemeClr>
          </a:solidFill>
          <a:ln>
            <a:solidFill>
              <a:schemeClr val="bg1">
                <a:lumMod val="7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500" dirty="0" smtClean="0"/>
              <a:t>Analyze</a:t>
            </a:r>
            <a:endParaRPr lang="en-US" sz="2500" dirty="0"/>
          </a:p>
        </p:txBody>
      </p:sp>
      <p:sp>
        <p:nvSpPr>
          <p:cNvPr id="31" name="Rectangle 30"/>
          <p:cNvSpPr/>
          <p:nvPr/>
        </p:nvSpPr>
        <p:spPr>
          <a:xfrm>
            <a:off x="1825461" y="1703783"/>
            <a:ext cx="1457833" cy="411480"/>
          </a:xfrm>
          <a:prstGeom prst="rect">
            <a:avLst/>
          </a:prstGeom>
          <a:solidFill>
            <a:schemeClr val="accent3">
              <a:alpha val="30000"/>
            </a:schemeClr>
          </a:solidFill>
          <a:ln>
            <a:solidFill>
              <a:schemeClr val="bg1">
                <a:lumMod val="7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500" smtClean="0"/>
              <a:t>Analyze</a:t>
            </a:r>
            <a:endParaRPr lang="en-US" sz="2500"/>
          </a:p>
        </p:txBody>
      </p:sp>
      <p:sp>
        <p:nvSpPr>
          <p:cNvPr id="32" name="Rectangle 31"/>
          <p:cNvSpPr/>
          <p:nvPr/>
        </p:nvSpPr>
        <p:spPr>
          <a:xfrm>
            <a:off x="198785" y="4561144"/>
            <a:ext cx="8644272" cy="1753271"/>
          </a:xfrm>
          <a:prstGeom prst="rect">
            <a:avLst/>
          </a:prstGeom>
          <a:solidFill>
            <a:schemeClr val="accent3"/>
          </a:solidFill>
          <a:ln w="38100" cmpd="sng">
            <a:solidFill>
              <a:schemeClr val="bg1"/>
            </a:solidFill>
          </a:ln>
        </p:spPr>
        <p:style>
          <a:lnRef idx="1">
            <a:schemeClr val="accent4"/>
          </a:lnRef>
          <a:fillRef idx="3">
            <a:schemeClr val="accent4"/>
          </a:fillRef>
          <a:effectRef idx="2">
            <a:schemeClr val="accent4"/>
          </a:effectRef>
          <a:fontRef idx="minor">
            <a:schemeClr val="lt1"/>
          </a:fontRef>
        </p:style>
        <p:txBody>
          <a:bodyPr rtlCol="0" anchor="ctr"/>
          <a:lstStyle/>
          <a:p>
            <a:pPr marL="2747963" indent="-474663"/>
            <a:r>
              <a:rPr lang="en-US" smtClean="0"/>
              <a:t>Interactive Morse-</a:t>
            </a:r>
            <a:r>
              <a:rPr lang="en-US" err="1" smtClean="0"/>
              <a:t>Smale</a:t>
            </a:r>
            <a:r>
              <a:rPr lang="en-US" smtClean="0"/>
              <a:t> Manipulation</a:t>
            </a:r>
          </a:p>
          <a:p>
            <a:pPr marL="2747963" indent="-474663"/>
            <a:r>
              <a:rPr lang="en-US" b="1" i="1" smtClean="0">
                <a:solidFill>
                  <a:schemeClr val="accent3">
                    <a:lumMod val="20000"/>
                    <a:lumOff val="80000"/>
                  </a:schemeClr>
                </a:solidFill>
              </a:rPr>
              <a:t>Projected Finish Time: December 2016</a:t>
            </a:r>
          </a:p>
          <a:p>
            <a:pPr marL="2747963" indent="-474663"/>
            <a:r>
              <a:rPr lang="en-US" b="1" i="1" smtClean="0">
                <a:solidFill>
                  <a:schemeClr val="accent3">
                    <a:lumMod val="20000"/>
                    <a:lumOff val="80000"/>
                  </a:schemeClr>
                </a:solidFill>
              </a:rPr>
              <a:t>*Prototype available </a:t>
            </a:r>
            <a:r>
              <a:rPr lang="en-US" b="1" i="1">
                <a:solidFill>
                  <a:schemeClr val="accent3">
                    <a:lumMod val="20000"/>
                    <a:lumOff val="80000"/>
                  </a:schemeClr>
                </a:solidFill>
              </a:rPr>
              <a:t>in the RAVEN software at INL</a:t>
            </a:r>
          </a:p>
          <a:p>
            <a:pPr marL="2747963" indent="-474663"/>
            <a:endParaRPr lang="en-US" b="1" i="1">
              <a:solidFill>
                <a:schemeClr val="accent3">
                  <a:lumMod val="20000"/>
                  <a:lumOff val="80000"/>
                </a:schemeClr>
              </a:solidFill>
            </a:endParaRPr>
          </a:p>
        </p:txBody>
      </p:sp>
      <p:grpSp>
        <p:nvGrpSpPr>
          <p:cNvPr id="33" name="Group 32"/>
          <p:cNvGrpSpPr/>
          <p:nvPr/>
        </p:nvGrpSpPr>
        <p:grpSpPr>
          <a:xfrm>
            <a:off x="343622" y="4738069"/>
            <a:ext cx="1828958" cy="1399420"/>
            <a:chOff x="1493044" y="1414463"/>
            <a:chExt cx="6157913" cy="4711702"/>
          </a:xfrm>
        </p:grpSpPr>
        <p:pic>
          <p:nvPicPr>
            <p:cNvPr id="34" name="Picture 33"/>
            <p:cNvPicPr>
              <a:picLocks noChangeAspect="1"/>
            </p:cNvPicPr>
            <p:nvPr/>
          </p:nvPicPr>
          <p:blipFill rotWithShape="1">
            <a:blip r:embed="rId2">
              <a:extLst>
                <a:ext uri="{28A0092B-C50C-407E-A947-70E740481C1C}">
                  <a14:useLocalDpi xmlns:a14="http://schemas.microsoft.com/office/drawing/2010/main" val="0"/>
                </a:ext>
              </a:extLst>
            </a:blip>
            <a:srcRect l="6835" t="9036" r="8985" b="5084"/>
            <a:stretch/>
          </p:blipFill>
          <p:spPr>
            <a:xfrm>
              <a:off x="1493044" y="1414463"/>
              <a:ext cx="6157913" cy="4711702"/>
            </a:xfrm>
            <a:prstGeom prst="rect">
              <a:avLst/>
            </a:prstGeom>
          </p:spPr>
        </p:pic>
        <p:sp>
          <p:nvSpPr>
            <p:cNvPr id="35" name="Rectangle 34"/>
            <p:cNvSpPr/>
            <p:nvPr/>
          </p:nvSpPr>
          <p:spPr>
            <a:xfrm>
              <a:off x="1907382" y="1488919"/>
              <a:ext cx="1685925" cy="4375069"/>
            </a:xfrm>
            <a:prstGeom prst="rect">
              <a:avLst/>
            </a:prstGeom>
            <a:solidFill>
              <a:schemeClr val="accent3">
                <a:lumMod val="20000"/>
                <a:lumOff val="8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Rectangle 35"/>
            <p:cNvSpPr/>
            <p:nvPr/>
          </p:nvSpPr>
          <p:spPr>
            <a:xfrm>
              <a:off x="3593307" y="1488919"/>
              <a:ext cx="2357753" cy="4375069"/>
            </a:xfrm>
            <a:prstGeom prst="rect">
              <a:avLst/>
            </a:prstGeom>
            <a:solidFill>
              <a:schemeClr val="accent3">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Rectangle 36"/>
            <p:cNvSpPr/>
            <p:nvPr/>
          </p:nvSpPr>
          <p:spPr>
            <a:xfrm>
              <a:off x="5957341" y="1488919"/>
              <a:ext cx="1625183" cy="4375069"/>
            </a:xfrm>
            <a:prstGeom prst="rect">
              <a:avLst/>
            </a:prstGeom>
            <a:solidFill>
              <a:schemeClr val="accent3">
                <a:lumMod val="5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38" name="Straight Connector 37"/>
            <p:cNvCxnSpPr/>
            <p:nvPr/>
          </p:nvCxnSpPr>
          <p:spPr>
            <a:xfrm flipV="1">
              <a:off x="2386013" y="2071688"/>
              <a:ext cx="85725" cy="1571625"/>
            </a:xfrm>
            <a:prstGeom prst="line">
              <a:avLst/>
            </a:prstGeom>
            <a:ln w="76200">
              <a:solidFill>
                <a:schemeClr val="accent3">
                  <a:lumMod val="50000"/>
                </a:schemeClr>
              </a:solidFill>
            </a:ln>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p:nvCxnSpPr>
          <p:spPr>
            <a:xfrm flipH="1">
              <a:off x="2471739" y="1657350"/>
              <a:ext cx="1127849" cy="414338"/>
            </a:xfrm>
            <a:prstGeom prst="line">
              <a:avLst/>
            </a:prstGeom>
            <a:ln w="76200">
              <a:solidFill>
                <a:schemeClr val="accent3">
                  <a:lumMod val="50000"/>
                </a:schemeClr>
              </a:solidFill>
            </a:ln>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p:nvCxnSpPr>
          <p:spPr>
            <a:xfrm flipH="1" flipV="1">
              <a:off x="3605869" y="1657350"/>
              <a:ext cx="966132" cy="345402"/>
            </a:xfrm>
            <a:prstGeom prst="line">
              <a:avLst/>
            </a:prstGeom>
            <a:ln w="76200">
              <a:solidFill>
                <a:schemeClr val="accent3">
                  <a:lumMod val="50000"/>
                </a:schemeClr>
              </a:solidFill>
            </a:ln>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flipH="1" flipV="1">
              <a:off x="4572000" y="2002752"/>
              <a:ext cx="342901" cy="3440786"/>
            </a:xfrm>
            <a:prstGeom prst="line">
              <a:avLst/>
            </a:prstGeom>
            <a:ln w="76200">
              <a:solidFill>
                <a:schemeClr val="accent3">
                  <a:lumMod val="50000"/>
                </a:schemeClr>
              </a:solidFill>
            </a:ln>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p:nvCxnSpPr>
          <p:spPr>
            <a:xfrm>
              <a:off x="4914901" y="5443538"/>
              <a:ext cx="1036159" cy="304920"/>
            </a:xfrm>
            <a:prstGeom prst="line">
              <a:avLst/>
            </a:prstGeom>
            <a:ln w="76200">
              <a:solidFill>
                <a:schemeClr val="accent3">
                  <a:lumMod val="50000"/>
                </a:schemeClr>
              </a:solidFill>
            </a:ln>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p:nvCxnSpPr>
          <p:spPr>
            <a:xfrm flipH="1">
              <a:off x="5951060" y="5343525"/>
              <a:ext cx="1104897" cy="415748"/>
            </a:xfrm>
            <a:prstGeom prst="line">
              <a:avLst/>
            </a:prstGeom>
            <a:ln w="76200">
              <a:solidFill>
                <a:schemeClr val="accent3">
                  <a:lumMod val="5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2471738" y="1488919"/>
              <a:ext cx="0" cy="4375069"/>
            </a:xfrm>
            <a:prstGeom prst="line">
              <a:avLst/>
            </a:prstGeom>
            <a:ln>
              <a:solidFill>
                <a:schemeClr val="tx1"/>
              </a:solidFill>
              <a:prstDash val="dash"/>
            </a:ln>
          </p:spPr>
          <p:style>
            <a:lnRef idx="2">
              <a:schemeClr val="accent1"/>
            </a:lnRef>
            <a:fillRef idx="0">
              <a:schemeClr val="accent1"/>
            </a:fillRef>
            <a:effectRef idx="1">
              <a:schemeClr val="accent1"/>
            </a:effectRef>
            <a:fontRef idx="minor">
              <a:schemeClr val="tx1"/>
            </a:fontRef>
          </p:style>
        </p:cxnSp>
        <p:cxnSp>
          <p:nvCxnSpPr>
            <p:cNvPr id="45" name="Straight Connector 44"/>
            <p:cNvCxnSpPr/>
            <p:nvPr/>
          </p:nvCxnSpPr>
          <p:spPr>
            <a:xfrm>
              <a:off x="4572000" y="1488919"/>
              <a:ext cx="0" cy="4375069"/>
            </a:xfrm>
            <a:prstGeom prst="line">
              <a:avLst/>
            </a:prstGeom>
            <a:ln>
              <a:solidFill>
                <a:schemeClr val="tx1"/>
              </a:solidFill>
              <a:prstDash val="dash"/>
            </a:ln>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p:nvCxnSpPr>
          <p:spPr>
            <a:xfrm>
              <a:off x="4938713" y="1488919"/>
              <a:ext cx="0" cy="4375069"/>
            </a:xfrm>
            <a:prstGeom prst="line">
              <a:avLst/>
            </a:prstGeom>
            <a:ln>
              <a:solidFill>
                <a:schemeClr val="tx1"/>
              </a:solidFill>
              <a:prstDash val="dash"/>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832964253"/>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ircular Arrow 2"/>
          <p:cNvSpPr/>
          <p:nvPr/>
        </p:nvSpPr>
        <p:spPr>
          <a:xfrm rot="15090304">
            <a:off x="1037331" y="2504688"/>
            <a:ext cx="2717229" cy="2705582"/>
          </a:xfrm>
          <a:prstGeom prst="circularArrow">
            <a:avLst>
              <a:gd name="adj1" fmla="val 5379"/>
              <a:gd name="adj2" fmla="val 521173"/>
              <a:gd name="adj3" fmla="val 20358742"/>
              <a:gd name="adj4" fmla="val 2047982"/>
              <a:gd name="adj5" fmla="val 6302"/>
            </a:avLst>
          </a:prstGeom>
          <a:solidFill>
            <a:schemeClr val="accent2">
              <a:lumMod val="60000"/>
              <a:lumOff val="40000"/>
            </a:schemeClr>
          </a:solidFill>
          <a:ln w="38100">
            <a:solidFill>
              <a:schemeClr val="tx1"/>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solidFill>
                <a:schemeClr val="tx1"/>
              </a:solidFill>
            </a:endParaRPr>
          </a:p>
        </p:txBody>
      </p:sp>
      <p:graphicFrame>
        <p:nvGraphicFramePr>
          <p:cNvPr id="33" name="Diagram 32"/>
          <p:cNvGraphicFramePr/>
          <p:nvPr>
            <p:extLst>
              <p:ext uri="{D42A27DB-BD31-4B8C-83A1-F6EECF244321}">
                <p14:modId xmlns:p14="http://schemas.microsoft.com/office/powerpoint/2010/main" val="1378389020"/>
              </p:ext>
            </p:extLst>
          </p:nvPr>
        </p:nvGraphicFramePr>
        <p:xfrm>
          <a:off x="-625789" y="2290308"/>
          <a:ext cx="6049108" cy="30074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4" name="Rectangle 33"/>
          <p:cNvSpPr/>
          <p:nvPr/>
        </p:nvSpPr>
        <p:spPr>
          <a:xfrm rot="18570782">
            <a:off x="1712537" y="2847295"/>
            <a:ext cx="108901" cy="9692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Right Triangle 34"/>
          <p:cNvSpPr/>
          <p:nvPr/>
        </p:nvSpPr>
        <p:spPr>
          <a:xfrm rot="11062016">
            <a:off x="1552915" y="2822588"/>
            <a:ext cx="202149" cy="222364"/>
          </a:xfrm>
          <a:prstGeom prst="rtTriangle">
            <a:avLst/>
          </a:prstGeom>
          <a:solidFill>
            <a:schemeClr val="accent2">
              <a:lumMod val="60000"/>
              <a:lumOff val="40000"/>
            </a:schemeClr>
          </a:solidFill>
          <a:ln>
            <a:solidFill>
              <a:schemeClr val="accent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Rectangle 35"/>
          <p:cNvSpPr/>
          <p:nvPr/>
        </p:nvSpPr>
        <p:spPr>
          <a:xfrm>
            <a:off x="254501" y="977005"/>
            <a:ext cx="4209686" cy="712138"/>
          </a:xfrm>
          <a:prstGeom prst="rect">
            <a:avLst/>
          </a:prstGeom>
          <a:solidFill>
            <a:schemeClr val="accent2"/>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en-US" smtClean="0"/>
              <a:t>Input Parameter Candidates </a:t>
            </a:r>
          </a:p>
          <a:p>
            <a:pPr algn="ctr"/>
            <a:r>
              <a:rPr lang="en-US" smtClean="0"/>
              <a:t>+ Target Output(s)</a:t>
            </a:r>
            <a:endParaRPr lang="en-US"/>
          </a:p>
        </p:txBody>
      </p:sp>
      <p:sp>
        <p:nvSpPr>
          <p:cNvPr id="37" name="Rectangle 36"/>
          <p:cNvSpPr/>
          <p:nvPr/>
        </p:nvSpPr>
        <p:spPr>
          <a:xfrm>
            <a:off x="256224" y="5716087"/>
            <a:ext cx="4206240" cy="713232"/>
          </a:xfrm>
          <a:prstGeom prst="rect">
            <a:avLst/>
          </a:prstGeom>
          <a:solidFill>
            <a:schemeClr val="accent2"/>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en-US" smtClean="0"/>
              <a:t>Enhanced Approximation or Theory</a:t>
            </a:r>
            <a:endParaRPr lang="en-US"/>
          </a:p>
        </p:txBody>
      </p:sp>
      <p:sp>
        <p:nvSpPr>
          <p:cNvPr id="38" name="Down Arrow 37"/>
          <p:cNvSpPr/>
          <p:nvPr/>
        </p:nvSpPr>
        <p:spPr>
          <a:xfrm>
            <a:off x="2204956" y="1816161"/>
            <a:ext cx="308777" cy="347127"/>
          </a:xfrm>
          <a:prstGeom prst="downArrow">
            <a:avLst/>
          </a:prstGeom>
          <a:solidFill>
            <a:schemeClr val="accent2">
              <a:lumMod val="60000"/>
              <a:lumOff val="40000"/>
            </a:schemeClr>
          </a:solidFill>
          <a:ln>
            <a:solidFill>
              <a:schemeClr val="accent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Down Arrow 38"/>
          <p:cNvSpPr/>
          <p:nvPr/>
        </p:nvSpPr>
        <p:spPr>
          <a:xfrm>
            <a:off x="2204956" y="5241938"/>
            <a:ext cx="308777" cy="347127"/>
          </a:xfrm>
          <a:prstGeom prst="downArrow">
            <a:avLst/>
          </a:prstGeom>
          <a:solidFill>
            <a:schemeClr val="accent2">
              <a:lumMod val="60000"/>
              <a:lumOff val="40000"/>
            </a:schemeClr>
          </a:solidFill>
          <a:ln>
            <a:solidFill>
              <a:schemeClr val="accent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normAutofit fontScale="90000"/>
          </a:bodyPr>
          <a:lstStyle/>
          <a:p>
            <a:r>
              <a:rPr lang="en-US" smtClean="0"/>
              <a:t>Problem Space Description</a:t>
            </a:r>
            <a:endParaRPr lang="en-US"/>
          </a:p>
        </p:txBody>
      </p:sp>
      <p:sp>
        <p:nvSpPr>
          <p:cNvPr id="22" name="Content Placeholder 2"/>
          <p:cNvSpPr>
            <a:spLocks noGrp="1"/>
          </p:cNvSpPr>
          <p:nvPr>
            <p:ph idx="1"/>
          </p:nvPr>
        </p:nvSpPr>
        <p:spPr>
          <a:xfrm>
            <a:off x="4573790" y="704852"/>
            <a:ext cx="4570210" cy="6153148"/>
          </a:xfrm>
        </p:spPr>
        <p:txBody>
          <a:bodyPr>
            <a:normAutofit fontScale="77500" lnSpcReduction="20000"/>
          </a:bodyPr>
          <a:lstStyle/>
          <a:p>
            <a:r>
              <a:rPr lang="en-US" dirty="0" smtClean="0"/>
              <a:t>Explore</a:t>
            </a:r>
          </a:p>
          <a:p>
            <a:pPr lvl="1"/>
            <a:r>
              <a:rPr lang="en-US" dirty="0" smtClean="0"/>
              <a:t>Gather data</a:t>
            </a:r>
          </a:p>
          <a:p>
            <a:pPr lvl="1"/>
            <a:r>
              <a:rPr lang="en-US" dirty="0" smtClean="0"/>
              <a:t>Select “important” areas</a:t>
            </a:r>
          </a:p>
          <a:p>
            <a:pPr lvl="1"/>
            <a:endParaRPr lang="en-US" dirty="0"/>
          </a:p>
          <a:p>
            <a:r>
              <a:rPr lang="en-US" dirty="0" smtClean="0"/>
              <a:t>Analyze</a:t>
            </a:r>
          </a:p>
          <a:p>
            <a:pPr lvl="1"/>
            <a:r>
              <a:rPr lang="en-US" dirty="0" smtClean="0"/>
              <a:t>Visualization</a:t>
            </a:r>
          </a:p>
          <a:p>
            <a:pPr lvl="1"/>
            <a:r>
              <a:rPr lang="en-US" dirty="0" smtClean="0"/>
              <a:t>Inspect </a:t>
            </a:r>
            <a:r>
              <a:rPr lang="en-US" dirty="0" smtClean="0"/>
              <a:t>experimental results</a:t>
            </a:r>
          </a:p>
          <a:p>
            <a:pPr lvl="1"/>
            <a:r>
              <a:rPr lang="en-US" dirty="0" smtClean="0"/>
              <a:t>Compare experimental to expected data</a:t>
            </a:r>
          </a:p>
          <a:p>
            <a:pPr lvl="1"/>
            <a:r>
              <a:rPr lang="en-US" dirty="0" smtClean="0"/>
              <a:t>Detect anomalies</a:t>
            </a:r>
          </a:p>
          <a:p>
            <a:pPr lvl="1"/>
            <a:r>
              <a:rPr lang="en-US" dirty="0" smtClean="0"/>
              <a:t>Verify assumptions</a:t>
            </a:r>
          </a:p>
          <a:p>
            <a:pPr marL="457200" lvl="1" indent="0">
              <a:buNone/>
            </a:pPr>
            <a:endParaRPr lang="en-US" dirty="0"/>
          </a:p>
          <a:p>
            <a:r>
              <a:rPr lang="en-US" dirty="0" smtClean="0"/>
              <a:t>Synthesize</a:t>
            </a:r>
          </a:p>
          <a:p>
            <a:pPr lvl="1"/>
            <a:r>
              <a:rPr lang="en-US" dirty="0" smtClean="0"/>
              <a:t>Correct assumptions</a:t>
            </a:r>
          </a:p>
          <a:p>
            <a:pPr lvl="1"/>
            <a:r>
              <a:rPr lang="en-US" dirty="0" smtClean="0"/>
              <a:t>Build more efficient or more accurate models</a:t>
            </a:r>
          </a:p>
          <a:p>
            <a:pPr lvl="1"/>
            <a:endParaRPr lang="en-US" dirty="0"/>
          </a:p>
          <a:p>
            <a:pPr marL="0" indent="0">
              <a:buNone/>
            </a:pPr>
            <a:r>
              <a:rPr lang="en-US" dirty="0" smtClean="0"/>
              <a:t>Rinse, Lather, Repeat…</a:t>
            </a:r>
            <a:endParaRPr lang="en-US" dirty="0"/>
          </a:p>
        </p:txBody>
      </p:sp>
      <p:sp>
        <p:nvSpPr>
          <p:cNvPr id="18" name="Oval 17"/>
          <p:cNvSpPr/>
          <p:nvPr/>
        </p:nvSpPr>
        <p:spPr>
          <a:xfrm>
            <a:off x="2663687" y="4136053"/>
            <a:ext cx="1563624" cy="649224"/>
          </a:xfrm>
          <a:prstGeom prst="ellipse">
            <a:avLst/>
          </a:prstGeom>
          <a:noFill/>
          <a:ln w="57150">
            <a:solidFill>
              <a:schemeClr val="tx1"/>
            </a:solidFill>
          </a:ln>
        </p:spPr>
        <p:style>
          <a:lnRef idx="3">
            <a:schemeClr val="lt1"/>
          </a:lnRef>
          <a:fillRef idx="1">
            <a:schemeClr val="accent3"/>
          </a:fillRef>
          <a:effectRef idx="1">
            <a:schemeClr val="accent3"/>
          </a:effectRef>
          <a:fontRef idx="minor">
            <a:schemeClr val="lt1"/>
          </a:fontRef>
        </p:style>
        <p:txBody>
          <a:bodyPr/>
          <a:lstStyle/>
          <a:p>
            <a:endParaRPr lang="en-US"/>
          </a:p>
        </p:txBody>
      </p:sp>
      <p:sp>
        <p:nvSpPr>
          <p:cNvPr id="19" name="Oval 18"/>
          <p:cNvSpPr/>
          <p:nvPr/>
        </p:nvSpPr>
        <p:spPr>
          <a:xfrm>
            <a:off x="572064" y="4138226"/>
            <a:ext cx="1563624" cy="649224"/>
          </a:xfrm>
          <a:prstGeom prst="ellipse">
            <a:avLst/>
          </a:prstGeom>
          <a:noFill/>
          <a:ln w="57150">
            <a:solidFill>
              <a:schemeClr val="tx1"/>
            </a:solidFill>
          </a:ln>
        </p:spPr>
        <p:style>
          <a:lnRef idx="3">
            <a:schemeClr val="lt1"/>
          </a:lnRef>
          <a:fillRef idx="1">
            <a:schemeClr val="accent3"/>
          </a:fillRef>
          <a:effectRef idx="1">
            <a:schemeClr val="accent3"/>
          </a:effectRef>
          <a:fontRef idx="minor">
            <a:schemeClr val="lt1"/>
          </a:fontRef>
        </p:style>
        <p:txBody>
          <a:bodyPr/>
          <a:lstStyle/>
          <a:p>
            <a:endParaRPr lang="en-US"/>
          </a:p>
        </p:txBody>
      </p:sp>
      <p:sp>
        <p:nvSpPr>
          <p:cNvPr id="54" name="Oval 53"/>
          <p:cNvSpPr/>
          <p:nvPr/>
        </p:nvSpPr>
        <p:spPr>
          <a:xfrm>
            <a:off x="1616156" y="2321245"/>
            <a:ext cx="1563624" cy="649224"/>
          </a:xfrm>
          <a:prstGeom prst="ellipse">
            <a:avLst/>
          </a:prstGeom>
          <a:noFill/>
          <a:ln w="57150">
            <a:solidFill>
              <a:schemeClr val="tx1"/>
            </a:solidFill>
          </a:ln>
        </p:spPr>
        <p:style>
          <a:lnRef idx="3">
            <a:schemeClr val="lt1"/>
          </a:lnRef>
          <a:fillRef idx="1">
            <a:schemeClr val="accent3"/>
          </a:fillRef>
          <a:effectRef idx="1">
            <a:schemeClr val="accent3"/>
          </a:effectRef>
          <a:fontRef idx="minor">
            <a:schemeClr val="lt1"/>
          </a:fontRef>
        </p:style>
        <p:txBody>
          <a:bodyPr/>
          <a:lstStyle/>
          <a:p>
            <a:endParaRPr lang="en-US"/>
          </a:p>
        </p:txBody>
      </p:sp>
      <p:sp>
        <p:nvSpPr>
          <p:cNvPr id="4" name="Slide Number Placeholder 3"/>
          <p:cNvSpPr>
            <a:spLocks noGrp="1"/>
          </p:cNvSpPr>
          <p:nvPr>
            <p:ph type="sldNum" sz="quarter" idx="12"/>
          </p:nvPr>
        </p:nvSpPr>
        <p:spPr/>
        <p:txBody>
          <a:bodyPr/>
          <a:lstStyle/>
          <a:p>
            <a:fld id="{0C9D9FE6-5D08-3B48-9104-2B1B3E27A71F}" type="slidenum">
              <a:rPr lang="en-US" smtClean="0"/>
              <a:t>5</a:t>
            </a:fld>
            <a:endParaRPr lang="en-US"/>
          </a:p>
        </p:txBody>
      </p:sp>
      <p:sp>
        <p:nvSpPr>
          <p:cNvPr id="20" name="Rectangle 19"/>
          <p:cNvSpPr/>
          <p:nvPr/>
        </p:nvSpPr>
        <p:spPr>
          <a:xfrm rot="19672214">
            <a:off x="85415" y="2305422"/>
            <a:ext cx="8973171" cy="2000548"/>
          </a:xfrm>
          <a:prstGeom prst="rect">
            <a:avLst/>
          </a:prstGeom>
          <a:noFill/>
        </p:spPr>
        <p:txBody>
          <a:bodyPr wrap="square" lIns="91440" tIns="45720" rIns="91440" bIns="45720">
            <a:spAutoFit/>
          </a:bodyPr>
          <a:lstStyle/>
          <a:p>
            <a:pPr marL="1085850" lvl="1" indent="-457200" algn="ctr">
              <a:spcBef>
                <a:spcPts val="0"/>
              </a:spcBef>
            </a:pPr>
            <a:r>
              <a:rPr lang="en-US" sz="12400" b="1" smtClean="0">
                <a:ln w="17780" cmpd="sng">
                  <a:solidFill>
                    <a:srgbClr val="FFFFFF"/>
                  </a:solidFill>
                  <a:prstDash val="solid"/>
                  <a:miter lim="800000"/>
                </a:ln>
                <a:solidFill>
                  <a:schemeClr val="accent2"/>
                </a:solidFill>
                <a:effectLst>
                  <a:outerShdw blurRad="50800" algn="tl" rotWithShape="0">
                    <a:srgbClr val="000000"/>
                  </a:outerShdw>
                </a:effectLst>
                <a:latin typeface="Arial Black"/>
                <a:cs typeface="Arial Black"/>
              </a:rPr>
              <a:t>Topology</a:t>
            </a:r>
            <a:endParaRPr lang="en-US" sz="12400" b="1">
              <a:ln w="24500" cmpd="dbl">
                <a:solidFill>
                  <a:schemeClr val="accent2">
                    <a:shade val="85000"/>
                    <a:satMod val="155000"/>
                  </a:schemeClr>
                </a:solidFill>
                <a:prstDash val="solid"/>
                <a:miter lim="800000"/>
              </a:ln>
              <a:solidFill>
                <a:schemeClr val="accent2"/>
              </a:solidFill>
              <a:effectLst>
                <a:outerShdw blurRad="38100" dist="38100" dir="7020000" algn="tl">
                  <a:srgbClr val="000000">
                    <a:alpha val="35000"/>
                  </a:srgbClr>
                </a:outerShdw>
              </a:effectLst>
              <a:latin typeface="Arial Black"/>
              <a:cs typeface="Arial Black"/>
            </a:endParaRPr>
          </a:p>
        </p:txBody>
      </p:sp>
      <p:cxnSp>
        <p:nvCxnSpPr>
          <p:cNvPr id="44" name="Straight Connector 43"/>
          <p:cNvCxnSpPr/>
          <p:nvPr/>
        </p:nvCxnSpPr>
        <p:spPr>
          <a:xfrm flipV="1">
            <a:off x="1741496" y="2822916"/>
            <a:ext cx="35526" cy="268073"/>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7" name="Straight Connector 46"/>
          <p:cNvCxnSpPr/>
          <p:nvPr/>
        </p:nvCxnSpPr>
        <p:spPr>
          <a:xfrm>
            <a:off x="1544742" y="2775043"/>
            <a:ext cx="236071" cy="63589"/>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772154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fade">
                                      <p:cBhvr>
                                        <p:cTn id="7" dur="500"/>
                                        <p:tgtEl>
                                          <p:spTgt spid="54"/>
                                        </p:tgtEl>
                                      </p:cBhvr>
                                    </p:animEffect>
                                  </p:childTnLst>
                                </p:cTn>
                              </p:par>
                              <p:par>
                                <p:cTn id="8" presetID="10" presetClass="entr" presetSubtype="0" fill="hold" nodeType="withEffect">
                                  <p:stCondLst>
                                    <p:cond delay="0"/>
                                  </p:stCondLst>
                                  <p:childTnLst>
                                    <p:set>
                                      <p:cBhvr>
                                        <p:cTn id="9" dur="1" fill="hold">
                                          <p:stCondLst>
                                            <p:cond delay="0"/>
                                          </p:stCondLst>
                                        </p:cTn>
                                        <p:tgtEl>
                                          <p:spTgt spid="22">
                                            <p:txEl>
                                              <p:pRg st="0" end="0"/>
                                            </p:txEl>
                                          </p:spTgt>
                                        </p:tgtEl>
                                        <p:attrNameLst>
                                          <p:attrName>style.visibility</p:attrName>
                                        </p:attrNameLst>
                                      </p:cBhvr>
                                      <p:to>
                                        <p:strVal val="visible"/>
                                      </p:to>
                                    </p:set>
                                    <p:animEffect transition="in" filter="fade">
                                      <p:cBhvr>
                                        <p:cTn id="10" dur="500"/>
                                        <p:tgtEl>
                                          <p:spTgt spid="22">
                                            <p:txEl>
                                              <p:pRg st="0" end="0"/>
                                            </p:txEl>
                                          </p:spTgt>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22">
                                            <p:txEl>
                                              <p:pRg st="1" end="1"/>
                                            </p:txEl>
                                          </p:spTgt>
                                        </p:tgtEl>
                                        <p:attrNameLst>
                                          <p:attrName>style.visibility</p:attrName>
                                        </p:attrNameLst>
                                      </p:cBhvr>
                                      <p:to>
                                        <p:strVal val="visible"/>
                                      </p:to>
                                    </p:set>
                                    <p:animEffect transition="in" filter="fade">
                                      <p:cBhvr>
                                        <p:cTn id="14" dur="500"/>
                                        <p:tgtEl>
                                          <p:spTgt spid="22">
                                            <p:txEl>
                                              <p:pRg st="1" end="1"/>
                                            </p:txEl>
                                          </p:spTgt>
                                        </p:tgtEl>
                                      </p:cBhvr>
                                    </p:animEffec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22">
                                            <p:txEl>
                                              <p:pRg st="2" end="2"/>
                                            </p:txEl>
                                          </p:spTgt>
                                        </p:tgtEl>
                                        <p:attrNameLst>
                                          <p:attrName>style.visibility</p:attrName>
                                        </p:attrNameLst>
                                      </p:cBhvr>
                                      <p:to>
                                        <p:strVal val="visible"/>
                                      </p:to>
                                    </p:set>
                                    <p:animEffect transition="in" filter="fade">
                                      <p:cBhvr>
                                        <p:cTn id="18" dur="500"/>
                                        <p:tgtEl>
                                          <p:spTgt spid="22">
                                            <p:txEl>
                                              <p:pRg st="2" end="2"/>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nodeType="clickEffect">
                                  <p:stCondLst>
                                    <p:cond delay="0"/>
                                  </p:stCondLst>
                                  <p:childTnLst>
                                    <p:animEffect transition="out" filter="fade">
                                      <p:cBhvr>
                                        <p:cTn id="22" dur="500"/>
                                        <p:tgtEl>
                                          <p:spTgt spid="54"/>
                                        </p:tgtEl>
                                      </p:cBhvr>
                                    </p:animEffect>
                                    <p:set>
                                      <p:cBhvr>
                                        <p:cTn id="23" dur="1" fill="hold">
                                          <p:stCondLst>
                                            <p:cond delay="499"/>
                                          </p:stCondLst>
                                        </p:cTn>
                                        <p:tgtEl>
                                          <p:spTgt spid="54"/>
                                        </p:tgtEl>
                                        <p:attrNameLst>
                                          <p:attrName>style.visibility</p:attrName>
                                        </p:attrNameLst>
                                      </p:cBhvr>
                                      <p:to>
                                        <p:strVal val="hidden"/>
                                      </p:to>
                                    </p:set>
                                  </p:childTnLst>
                                </p:cTn>
                              </p:par>
                            </p:childTnLst>
                          </p:cTn>
                        </p:par>
                        <p:par>
                          <p:cTn id="24" fill="hold">
                            <p:stCondLst>
                              <p:cond delay="500"/>
                            </p:stCondLst>
                            <p:childTnLst>
                              <p:par>
                                <p:cTn id="25" presetID="10" presetClass="entr" presetSubtype="0" fill="hold" nodeType="after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fade">
                                      <p:cBhvr>
                                        <p:cTn id="27" dur="500"/>
                                        <p:tgtEl>
                                          <p:spTgt spid="18"/>
                                        </p:tgtEl>
                                      </p:cBhvr>
                                    </p:animEffect>
                                  </p:childTnLst>
                                </p:cTn>
                              </p:par>
                              <p:par>
                                <p:cTn id="28" presetID="10" presetClass="entr" presetSubtype="0" fill="hold" nodeType="withEffect">
                                  <p:stCondLst>
                                    <p:cond delay="0"/>
                                  </p:stCondLst>
                                  <p:childTnLst>
                                    <p:set>
                                      <p:cBhvr>
                                        <p:cTn id="29" dur="1" fill="hold">
                                          <p:stCondLst>
                                            <p:cond delay="0"/>
                                          </p:stCondLst>
                                        </p:cTn>
                                        <p:tgtEl>
                                          <p:spTgt spid="22">
                                            <p:txEl>
                                              <p:pRg st="4" end="4"/>
                                            </p:txEl>
                                          </p:spTgt>
                                        </p:tgtEl>
                                        <p:attrNameLst>
                                          <p:attrName>style.visibility</p:attrName>
                                        </p:attrNameLst>
                                      </p:cBhvr>
                                      <p:to>
                                        <p:strVal val="visible"/>
                                      </p:to>
                                    </p:set>
                                    <p:animEffect transition="in" filter="fade">
                                      <p:cBhvr>
                                        <p:cTn id="30" dur="500"/>
                                        <p:tgtEl>
                                          <p:spTgt spid="22">
                                            <p:txEl>
                                              <p:pRg st="4" end="4"/>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22">
                                            <p:txEl>
                                              <p:pRg st="5" end="5"/>
                                            </p:txEl>
                                          </p:spTgt>
                                        </p:tgtEl>
                                        <p:attrNameLst>
                                          <p:attrName>style.visibility</p:attrName>
                                        </p:attrNameLst>
                                      </p:cBhvr>
                                      <p:to>
                                        <p:strVal val="visible"/>
                                      </p:to>
                                    </p:set>
                                    <p:animEffect transition="in" filter="fade">
                                      <p:cBhvr>
                                        <p:cTn id="33" dur="500"/>
                                        <p:tgtEl>
                                          <p:spTgt spid="22">
                                            <p:txEl>
                                              <p:pRg st="5" end="5"/>
                                            </p:txEl>
                                          </p:spTgt>
                                        </p:tgtEl>
                                      </p:cBhvr>
                                    </p:animEffect>
                                  </p:childTnLst>
                                </p:cTn>
                              </p:par>
                            </p:childTnLst>
                          </p:cTn>
                        </p:par>
                        <p:par>
                          <p:cTn id="34" fill="hold">
                            <p:stCondLst>
                              <p:cond delay="1000"/>
                            </p:stCondLst>
                            <p:childTnLst>
                              <p:par>
                                <p:cTn id="35" presetID="10" presetClass="entr" presetSubtype="0" fill="hold" nodeType="afterEffect">
                                  <p:stCondLst>
                                    <p:cond delay="0"/>
                                  </p:stCondLst>
                                  <p:childTnLst>
                                    <p:set>
                                      <p:cBhvr>
                                        <p:cTn id="36" dur="1" fill="hold">
                                          <p:stCondLst>
                                            <p:cond delay="0"/>
                                          </p:stCondLst>
                                        </p:cTn>
                                        <p:tgtEl>
                                          <p:spTgt spid="22">
                                            <p:txEl>
                                              <p:pRg st="6" end="6"/>
                                            </p:txEl>
                                          </p:spTgt>
                                        </p:tgtEl>
                                        <p:attrNameLst>
                                          <p:attrName>style.visibility</p:attrName>
                                        </p:attrNameLst>
                                      </p:cBhvr>
                                      <p:to>
                                        <p:strVal val="visible"/>
                                      </p:to>
                                    </p:set>
                                    <p:animEffect transition="in" filter="fade">
                                      <p:cBhvr>
                                        <p:cTn id="37" dur="500"/>
                                        <p:tgtEl>
                                          <p:spTgt spid="22">
                                            <p:txEl>
                                              <p:pRg st="6" end="6"/>
                                            </p:txEl>
                                          </p:spTgt>
                                        </p:tgtEl>
                                      </p:cBhvr>
                                    </p:animEffect>
                                  </p:childTnLst>
                                </p:cTn>
                              </p:par>
                            </p:childTnLst>
                          </p:cTn>
                        </p:par>
                        <p:par>
                          <p:cTn id="38" fill="hold">
                            <p:stCondLst>
                              <p:cond delay="1500"/>
                            </p:stCondLst>
                            <p:childTnLst>
                              <p:par>
                                <p:cTn id="39" presetID="10" presetClass="entr" presetSubtype="0" fill="hold" nodeType="afterEffect">
                                  <p:stCondLst>
                                    <p:cond delay="0"/>
                                  </p:stCondLst>
                                  <p:childTnLst>
                                    <p:set>
                                      <p:cBhvr>
                                        <p:cTn id="40" dur="1" fill="hold">
                                          <p:stCondLst>
                                            <p:cond delay="0"/>
                                          </p:stCondLst>
                                        </p:cTn>
                                        <p:tgtEl>
                                          <p:spTgt spid="22">
                                            <p:txEl>
                                              <p:pRg st="7" end="7"/>
                                            </p:txEl>
                                          </p:spTgt>
                                        </p:tgtEl>
                                        <p:attrNameLst>
                                          <p:attrName>style.visibility</p:attrName>
                                        </p:attrNameLst>
                                      </p:cBhvr>
                                      <p:to>
                                        <p:strVal val="visible"/>
                                      </p:to>
                                    </p:set>
                                    <p:animEffect transition="in" filter="fade">
                                      <p:cBhvr>
                                        <p:cTn id="41" dur="500"/>
                                        <p:tgtEl>
                                          <p:spTgt spid="22">
                                            <p:txEl>
                                              <p:pRg st="7" end="7"/>
                                            </p:txEl>
                                          </p:spTgt>
                                        </p:tgtEl>
                                      </p:cBhvr>
                                    </p:animEffect>
                                  </p:childTnLst>
                                </p:cTn>
                              </p:par>
                            </p:childTnLst>
                          </p:cTn>
                        </p:par>
                        <p:par>
                          <p:cTn id="42" fill="hold">
                            <p:stCondLst>
                              <p:cond delay="2000"/>
                            </p:stCondLst>
                            <p:childTnLst>
                              <p:par>
                                <p:cTn id="43" presetID="10" presetClass="entr" presetSubtype="0" fill="hold" nodeType="afterEffect">
                                  <p:stCondLst>
                                    <p:cond delay="0"/>
                                  </p:stCondLst>
                                  <p:childTnLst>
                                    <p:set>
                                      <p:cBhvr>
                                        <p:cTn id="44" dur="1" fill="hold">
                                          <p:stCondLst>
                                            <p:cond delay="0"/>
                                          </p:stCondLst>
                                        </p:cTn>
                                        <p:tgtEl>
                                          <p:spTgt spid="22">
                                            <p:txEl>
                                              <p:pRg st="8" end="8"/>
                                            </p:txEl>
                                          </p:spTgt>
                                        </p:tgtEl>
                                        <p:attrNameLst>
                                          <p:attrName>style.visibility</p:attrName>
                                        </p:attrNameLst>
                                      </p:cBhvr>
                                      <p:to>
                                        <p:strVal val="visible"/>
                                      </p:to>
                                    </p:set>
                                    <p:animEffect transition="in" filter="fade">
                                      <p:cBhvr>
                                        <p:cTn id="45" dur="500"/>
                                        <p:tgtEl>
                                          <p:spTgt spid="22">
                                            <p:txEl>
                                              <p:pRg st="8" end="8"/>
                                            </p:txEl>
                                          </p:spTgt>
                                        </p:tgtEl>
                                      </p:cBhvr>
                                    </p:animEffect>
                                  </p:childTnLst>
                                </p:cTn>
                              </p:par>
                            </p:childTnLst>
                          </p:cTn>
                        </p:par>
                        <p:par>
                          <p:cTn id="46" fill="hold">
                            <p:stCondLst>
                              <p:cond delay="2500"/>
                            </p:stCondLst>
                            <p:childTnLst>
                              <p:par>
                                <p:cTn id="47" presetID="10" presetClass="entr" presetSubtype="0" fill="hold" nodeType="afterEffect">
                                  <p:stCondLst>
                                    <p:cond delay="0"/>
                                  </p:stCondLst>
                                  <p:childTnLst>
                                    <p:set>
                                      <p:cBhvr>
                                        <p:cTn id="48" dur="1" fill="hold">
                                          <p:stCondLst>
                                            <p:cond delay="0"/>
                                          </p:stCondLst>
                                        </p:cTn>
                                        <p:tgtEl>
                                          <p:spTgt spid="22">
                                            <p:txEl>
                                              <p:pRg st="9" end="9"/>
                                            </p:txEl>
                                          </p:spTgt>
                                        </p:tgtEl>
                                        <p:attrNameLst>
                                          <p:attrName>style.visibility</p:attrName>
                                        </p:attrNameLst>
                                      </p:cBhvr>
                                      <p:to>
                                        <p:strVal val="visible"/>
                                      </p:to>
                                    </p:set>
                                    <p:animEffect transition="in" filter="fade">
                                      <p:cBhvr>
                                        <p:cTn id="49" dur="500"/>
                                        <p:tgtEl>
                                          <p:spTgt spid="22">
                                            <p:txEl>
                                              <p:pRg st="9" end="9"/>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xit" presetSubtype="0" fill="hold" nodeType="clickEffect">
                                  <p:stCondLst>
                                    <p:cond delay="0"/>
                                  </p:stCondLst>
                                  <p:childTnLst>
                                    <p:animEffect transition="out" filter="fade">
                                      <p:cBhvr>
                                        <p:cTn id="53" dur="500"/>
                                        <p:tgtEl>
                                          <p:spTgt spid="18"/>
                                        </p:tgtEl>
                                      </p:cBhvr>
                                    </p:animEffect>
                                    <p:set>
                                      <p:cBhvr>
                                        <p:cTn id="54" dur="1" fill="hold">
                                          <p:stCondLst>
                                            <p:cond delay="499"/>
                                          </p:stCondLst>
                                        </p:cTn>
                                        <p:tgtEl>
                                          <p:spTgt spid="18"/>
                                        </p:tgtEl>
                                        <p:attrNameLst>
                                          <p:attrName>style.visibility</p:attrName>
                                        </p:attrNameLst>
                                      </p:cBhvr>
                                      <p:to>
                                        <p:strVal val="hidden"/>
                                      </p:to>
                                    </p:set>
                                  </p:childTnLst>
                                </p:cTn>
                              </p:par>
                            </p:childTnLst>
                          </p:cTn>
                        </p:par>
                        <p:par>
                          <p:cTn id="55" fill="hold">
                            <p:stCondLst>
                              <p:cond delay="500"/>
                            </p:stCondLst>
                            <p:childTnLst>
                              <p:par>
                                <p:cTn id="56" presetID="10" presetClass="entr" presetSubtype="0" fill="hold" nodeType="afterEffect">
                                  <p:stCondLst>
                                    <p:cond delay="0"/>
                                  </p:stCondLst>
                                  <p:childTnLst>
                                    <p:set>
                                      <p:cBhvr>
                                        <p:cTn id="57" dur="1" fill="hold">
                                          <p:stCondLst>
                                            <p:cond delay="0"/>
                                          </p:stCondLst>
                                        </p:cTn>
                                        <p:tgtEl>
                                          <p:spTgt spid="19"/>
                                        </p:tgtEl>
                                        <p:attrNameLst>
                                          <p:attrName>style.visibility</p:attrName>
                                        </p:attrNameLst>
                                      </p:cBhvr>
                                      <p:to>
                                        <p:strVal val="visible"/>
                                      </p:to>
                                    </p:set>
                                    <p:animEffect transition="in" filter="fade">
                                      <p:cBhvr>
                                        <p:cTn id="58" dur="500"/>
                                        <p:tgtEl>
                                          <p:spTgt spid="19"/>
                                        </p:tgtEl>
                                      </p:cBhvr>
                                    </p:animEffect>
                                  </p:childTnLst>
                                </p:cTn>
                              </p:par>
                              <p:par>
                                <p:cTn id="59" presetID="10" presetClass="entr" presetSubtype="0" fill="hold" nodeType="withEffect">
                                  <p:stCondLst>
                                    <p:cond delay="0"/>
                                  </p:stCondLst>
                                  <p:childTnLst>
                                    <p:set>
                                      <p:cBhvr>
                                        <p:cTn id="60" dur="1" fill="hold">
                                          <p:stCondLst>
                                            <p:cond delay="0"/>
                                          </p:stCondLst>
                                        </p:cTn>
                                        <p:tgtEl>
                                          <p:spTgt spid="22">
                                            <p:txEl>
                                              <p:pRg st="11" end="11"/>
                                            </p:txEl>
                                          </p:spTgt>
                                        </p:tgtEl>
                                        <p:attrNameLst>
                                          <p:attrName>style.visibility</p:attrName>
                                        </p:attrNameLst>
                                      </p:cBhvr>
                                      <p:to>
                                        <p:strVal val="visible"/>
                                      </p:to>
                                    </p:set>
                                    <p:animEffect transition="in" filter="fade">
                                      <p:cBhvr>
                                        <p:cTn id="61" dur="500"/>
                                        <p:tgtEl>
                                          <p:spTgt spid="22">
                                            <p:txEl>
                                              <p:pRg st="11" end="11"/>
                                            </p:txEl>
                                          </p:spTgt>
                                        </p:tgtEl>
                                      </p:cBhvr>
                                    </p:animEffect>
                                  </p:childTnLst>
                                </p:cTn>
                              </p:par>
                            </p:childTnLst>
                          </p:cTn>
                        </p:par>
                        <p:par>
                          <p:cTn id="62" fill="hold">
                            <p:stCondLst>
                              <p:cond delay="1000"/>
                            </p:stCondLst>
                            <p:childTnLst>
                              <p:par>
                                <p:cTn id="63" presetID="10" presetClass="entr" presetSubtype="0" fill="hold" nodeType="afterEffect">
                                  <p:stCondLst>
                                    <p:cond delay="0"/>
                                  </p:stCondLst>
                                  <p:childTnLst>
                                    <p:set>
                                      <p:cBhvr>
                                        <p:cTn id="64" dur="1" fill="hold">
                                          <p:stCondLst>
                                            <p:cond delay="0"/>
                                          </p:stCondLst>
                                        </p:cTn>
                                        <p:tgtEl>
                                          <p:spTgt spid="22">
                                            <p:txEl>
                                              <p:pRg st="12" end="12"/>
                                            </p:txEl>
                                          </p:spTgt>
                                        </p:tgtEl>
                                        <p:attrNameLst>
                                          <p:attrName>style.visibility</p:attrName>
                                        </p:attrNameLst>
                                      </p:cBhvr>
                                      <p:to>
                                        <p:strVal val="visible"/>
                                      </p:to>
                                    </p:set>
                                    <p:animEffect transition="in" filter="fade">
                                      <p:cBhvr>
                                        <p:cTn id="65" dur="500"/>
                                        <p:tgtEl>
                                          <p:spTgt spid="22">
                                            <p:txEl>
                                              <p:pRg st="12" end="12"/>
                                            </p:txEl>
                                          </p:spTgt>
                                        </p:tgtEl>
                                      </p:cBhvr>
                                    </p:animEffect>
                                  </p:childTnLst>
                                </p:cTn>
                              </p:par>
                            </p:childTnLst>
                          </p:cTn>
                        </p:par>
                        <p:par>
                          <p:cTn id="66" fill="hold">
                            <p:stCondLst>
                              <p:cond delay="1500"/>
                            </p:stCondLst>
                            <p:childTnLst>
                              <p:par>
                                <p:cTn id="67" presetID="10" presetClass="entr" presetSubtype="0" fill="hold" nodeType="afterEffect">
                                  <p:stCondLst>
                                    <p:cond delay="0"/>
                                  </p:stCondLst>
                                  <p:childTnLst>
                                    <p:set>
                                      <p:cBhvr>
                                        <p:cTn id="68" dur="1" fill="hold">
                                          <p:stCondLst>
                                            <p:cond delay="0"/>
                                          </p:stCondLst>
                                        </p:cTn>
                                        <p:tgtEl>
                                          <p:spTgt spid="22">
                                            <p:txEl>
                                              <p:pRg st="13" end="13"/>
                                            </p:txEl>
                                          </p:spTgt>
                                        </p:tgtEl>
                                        <p:attrNameLst>
                                          <p:attrName>style.visibility</p:attrName>
                                        </p:attrNameLst>
                                      </p:cBhvr>
                                      <p:to>
                                        <p:strVal val="visible"/>
                                      </p:to>
                                    </p:set>
                                    <p:animEffect transition="in" filter="fade">
                                      <p:cBhvr>
                                        <p:cTn id="69" dur="500"/>
                                        <p:tgtEl>
                                          <p:spTgt spid="22">
                                            <p:txEl>
                                              <p:pRg st="13" end="13"/>
                                            </p:txEl>
                                          </p:spTgt>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xit" presetSubtype="0" fill="hold" nodeType="clickEffect">
                                  <p:stCondLst>
                                    <p:cond delay="0"/>
                                  </p:stCondLst>
                                  <p:childTnLst>
                                    <p:animEffect transition="out" filter="fade">
                                      <p:cBhvr>
                                        <p:cTn id="73" dur="500"/>
                                        <p:tgtEl>
                                          <p:spTgt spid="19"/>
                                        </p:tgtEl>
                                      </p:cBhvr>
                                    </p:animEffect>
                                    <p:set>
                                      <p:cBhvr>
                                        <p:cTn id="74" dur="1" fill="hold">
                                          <p:stCondLst>
                                            <p:cond delay="499"/>
                                          </p:stCondLst>
                                        </p:cTn>
                                        <p:tgtEl>
                                          <p:spTgt spid="19"/>
                                        </p:tgtEl>
                                        <p:attrNameLst>
                                          <p:attrName>style.visibility</p:attrName>
                                        </p:attrNameLst>
                                      </p:cBhvr>
                                      <p:to>
                                        <p:strVal val="hidden"/>
                                      </p:to>
                                    </p:set>
                                  </p:childTnLst>
                                </p:cTn>
                              </p:par>
                              <p:par>
                                <p:cTn id="75" presetID="10" presetClass="entr" presetSubtype="0" fill="hold" nodeType="withEffect">
                                  <p:stCondLst>
                                    <p:cond delay="0"/>
                                  </p:stCondLst>
                                  <p:childTnLst>
                                    <p:set>
                                      <p:cBhvr>
                                        <p:cTn id="76" dur="1" fill="hold">
                                          <p:stCondLst>
                                            <p:cond delay="0"/>
                                          </p:stCondLst>
                                        </p:cTn>
                                        <p:tgtEl>
                                          <p:spTgt spid="22">
                                            <p:txEl>
                                              <p:pRg st="15" end="15"/>
                                            </p:txEl>
                                          </p:spTgt>
                                        </p:tgtEl>
                                        <p:attrNameLst>
                                          <p:attrName>style.visibility</p:attrName>
                                        </p:attrNameLst>
                                      </p:cBhvr>
                                      <p:to>
                                        <p:strVal val="visible"/>
                                      </p:to>
                                    </p:set>
                                    <p:animEffect transition="in" filter="fade">
                                      <p:cBhvr>
                                        <p:cTn id="77" dur="500"/>
                                        <p:tgtEl>
                                          <p:spTgt spid="22">
                                            <p:txEl>
                                              <p:pRg st="15" end="15"/>
                                            </p:txEl>
                                          </p:spTgt>
                                        </p:tgtEl>
                                      </p:cBhvr>
                                    </p:animEffect>
                                  </p:childTnLst>
                                </p:cTn>
                              </p:par>
                              <p:par>
                                <p:cTn id="78" presetID="21" presetClass="entr" presetSubtype="1" fill="hold" grpId="0" nodeType="withEffect">
                                  <p:stCondLst>
                                    <p:cond delay="0"/>
                                  </p:stCondLst>
                                  <p:childTnLst>
                                    <p:set>
                                      <p:cBhvr>
                                        <p:cTn id="79" dur="1" fill="hold">
                                          <p:stCondLst>
                                            <p:cond delay="0"/>
                                          </p:stCondLst>
                                        </p:cTn>
                                        <p:tgtEl>
                                          <p:spTgt spid="3"/>
                                        </p:tgtEl>
                                        <p:attrNameLst>
                                          <p:attrName>style.visibility</p:attrName>
                                        </p:attrNameLst>
                                      </p:cBhvr>
                                      <p:to>
                                        <p:strVal val="visible"/>
                                      </p:to>
                                    </p:set>
                                    <p:animEffect transition="in" filter="wheel(1)">
                                      <p:cBhvr>
                                        <p:cTn id="80" dur="500"/>
                                        <p:tgtEl>
                                          <p:spTgt spid="3"/>
                                        </p:tgtEl>
                                      </p:cBhvr>
                                    </p:animEffect>
                                  </p:childTnLst>
                                </p:cTn>
                              </p:par>
                              <p:par>
                                <p:cTn id="81" presetID="10" presetClass="exit" presetSubtype="0" fill="hold" grpId="0" nodeType="withEffect">
                                  <p:stCondLst>
                                    <p:cond delay="0"/>
                                  </p:stCondLst>
                                  <p:childTnLst>
                                    <p:animEffect transition="out" filter="fade">
                                      <p:cBhvr>
                                        <p:cTn id="82" dur="500"/>
                                        <p:tgtEl>
                                          <p:spTgt spid="34"/>
                                        </p:tgtEl>
                                      </p:cBhvr>
                                    </p:animEffect>
                                    <p:set>
                                      <p:cBhvr>
                                        <p:cTn id="83" dur="1" fill="hold">
                                          <p:stCondLst>
                                            <p:cond delay="499"/>
                                          </p:stCondLst>
                                        </p:cTn>
                                        <p:tgtEl>
                                          <p:spTgt spid="34"/>
                                        </p:tgtEl>
                                        <p:attrNameLst>
                                          <p:attrName>style.visibility</p:attrName>
                                        </p:attrNameLst>
                                      </p:cBhvr>
                                      <p:to>
                                        <p:strVal val="hidden"/>
                                      </p:to>
                                    </p:set>
                                  </p:childTnLst>
                                </p:cTn>
                              </p:par>
                              <p:par>
                                <p:cTn id="84" presetID="10" presetClass="exit" presetSubtype="0" fill="hold" grpId="0" nodeType="withEffect">
                                  <p:stCondLst>
                                    <p:cond delay="0"/>
                                  </p:stCondLst>
                                  <p:childTnLst>
                                    <p:animEffect transition="out" filter="fade">
                                      <p:cBhvr>
                                        <p:cTn id="85" dur="500"/>
                                        <p:tgtEl>
                                          <p:spTgt spid="35"/>
                                        </p:tgtEl>
                                      </p:cBhvr>
                                    </p:animEffect>
                                    <p:set>
                                      <p:cBhvr>
                                        <p:cTn id="86" dur="1" fill="hold">
                                          <p:stCondLst>
                                            <p:cond delay="499"/>
                                          </p:stCondLst>
                                        </p:cTn>
                                        <p:tgtEl>
                                          <p:spTgt spid="35"/>
                                        </p:tgtEl>
                                        <p:attrNameLst>
                                          <p:attrName>style.visibility</p:attrName>
                                        </p:attrNameLst>
                                      </p:cBhvr>
                                      <p:to>
                                        <p:strVal val="hidden"/>
                                      </p:to>
                                    </p:set>
                                  </p:childTnLst>
                                </p:cTn>
                              </p:par>
                            </p:childTnLst>
                          </p:cTn>
                        </p:par>
                        <p:par>
                          <p:cTn id="87" fill="hold">
                            <p:stCondLst>
                              <p:cond delay="500"/>
                            </p:stCondLst>
                            <p:childTnLst>
                              <p:par>
                                <p:cTn id="88" presetID="22" presetClass="entr" presetSubtype="4" fill="hold" nodeType="afterEffect">
                                  <p:stCondLst>
                                    <p:cond delay="0"/>
                                  </p:stCondLst>
                                  <p:childTnLst>
                                    <p:set>
                                      <p:cBhvr>
                                        <p:cTn id="89" dur="1" fill="hold">
                                          <p:stCondLst>
                                            <p:cond delay="0"/>
                                          </p:stCondLst>
                                        </p:cTn>
                                        <p:tgtEl>
                                          <p:spTgt spid="44"/>
                                        </p:tgtEl>
                                        <p:attrNameLst>
                                          <p:attrName>style.visibility</p:attrName>
                                        </p:attrNameLst>
                                      </p:cBhvr>
                                      <p:to>
                                        <p:strVal val="visible"/>
                                      </p:to>
                                    </p:set>
                                    <p:animEffect transition="in" filter="wipe(down)">
                                      <p:cBhvr>
                                        <p:cTn id="90" dur="100"/>
                                        <p:tgtEl>
                                          <p:spTgt spid="44"/>
                                        </p:tgtEl>
                                      </p:cBhvr>
                                    </p:animEffect>
                                  </p:childTnLst>
                                </p:cTn>
                              </p:par>
                              <p:par>
                                <p:cTn id="91" presetID="22" presetClass="entr" presetSubtype="8" fill="hold" nodeType="withEffect">
                                  <p:stCondLst>
                                    <p:cond delay="0"/>
                                  </p:stCondLst>
                                  <p:childTnLst>
                                    <p:set>
                                      <p:cBhvr>
                                        <p:cTn id="92" dur="1" fill="hold">
                                          <p:stCondLst>
                                            <p:cond delay="0"/>
                                          </p:stCondLst>
                                        </p:cTn>
                                        <p:tgtEl>
                                          <p:spTgt spid="47"/>
                                        </p:tgtEl>
                                        <p:attrNameLst>
                                          <p:attrName>style.visibility</p:attrName>
                                        </p:attrNameLst>
                                      </p:cBhvr>
                                      <p:to>
                                        <p:strVal val="visible"/>
                                      </p:to>
                                    </p:set>
                                    <p:animEffect transition="in" filter="wipe(left)">
                                      <p:cBhvr>
                                        <p:cTn id="93" dur="100"/>
                                        <p:tgtEl>
                                          <p:spTgt spid="47"/>
                                        </p:tgtEl>
                                      </p:cBhvr>
                                    </p:animEffect>
                                  </p:childTnLst>
                                </p:cTn>
                              </p:par>
                            </p:childTnLst>
                          </p:cTn>
                        </p:par>
                      </p:childTnLst>
                    </p:cTn>
                  </p:par>
                  <p:par>
                    <p:cTn id="94" fill="hold">
                      <p:stCondLst>
                        <p:cond delay="indefinite"/>
                      </p:stCondLst>
                      <p:childTnLst>
                        <p:par>
                          <p:cTn id="95" fill="hold">
                            <p:stCondLst>
                              <p:cond delay="0"/>
                            </p:stCondLst>
                            <p:childTnLst>
                              <p:par>
                                <p:cTn id="96" presetID="10" presetClass="entr" presetSubtype="0" fill="hold" grpId="0" nodeType="clickEffect">
                                  <p:stCondLst>
                                    <p:cond delay="0"/>
                                  </p:stCondLst>
                                  <p:childTnLst>
                                    <p:set>
                                      <p:cBhvr>
                                        <p:cTn id="97" dur="1" fill="hold">
                                          <p:stCondLst>
                                            <p:cond delay="0"/>
                                          </p:stCondLst>
                                        </p:cTn>
                                        <p:tgtEl>
                                          <p:spTgt spid="20"/>
                                        </p:tgtEl>
                                        <p:attrNameLst>
                                          <p:attrName>style.visibility</p:attrName>
                                        </p:attrNameLst>
                                      </p:cBhvr>
                                      <p:to>
                                        <p:strVal val="visible"/>
                                      </p:to>
                                    </p:set>
                                    <p:animEffect transition="in" filter="fade">
                                      <p:cBhvr>
                                        <p:cTn id="98"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4" grpId="0" animBg="1"/>
      <p:bldP spid="35" grpId="0" animBg="1"/>
      <p:bldP spid="20"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mtClean="0"/>
              <a:t>Timeline</a:t>
            </a:r>
            <a:endParaRPr lang="en-US"/>
          </a:p>
        </p:txBody>
      </p:sp>
      <p:sp>
        <p:nvSpPr>
          <p:cNvPr id="3" name="Slide Number Placeholder 2"/>
          <p:cNvSpPr>
            <a:spLocks noGrp="1"/>
          </p:cNvSpPr>
          <p:nvPr>
            <p:ph type="sldNum" sz="quarter" idx="12"/>
          </p:nvPr>
        </p:nvSpPr>
        <p:spPr/>
        <p:txBody>
          <a:bodyPr/>
          <a:lstStyle/>
          <a:p>
            <a:fld id="{0C9D9FE6-5D08-3B48-9104-2B1B3E27A71F}" type="slidenum">
              <a:rPr lang="en-US" smtClean="0"/>
              <a:t>50</a:t>
            </a:fld>
            <a:endParaRPr lang="en-US"/>
          </a:p>
        </p:txBody>
      </p:sp>
      <p:sp>
        <p:nvSpPr>
          <p:cNvPr id="21" name="Rectangle 20"/>
          <p:cNvSpPr/>
          <p:nvPr/>
        </p:nvSpPr>
        <p:spPr>
          <a:xfrm>
            <a:off x="198785" y="4631484"/>
            <a:ext cx="8644272" cy="1753271"/>
          </a:xfrm>
          <a:prstGeom prst="rect">
            <a:avLst/>
          </a:prstGeom>
          <a:solidFill>
            <a:schemeClr val="accent1"/>
          </a:solidFill>
          <a:ln w="38100" cmpd="sng">
            <a:solidFill>
              <a:schemeClr val="bg1"/>
            </a:solidFill>
          </a:ln>
        </p:spPr>
        <p:style>
          <a:lnRef idx="1">
            <a:schemeClr val="accent4"/>
          </a:lnRef>
          <a:fillRef idx="3">
            <a:schemeClr val="accent4"/>
          </a:fillRef>
          <a:effectRef idx="2">
            <a:schemeClr val="accent4"/>
          </a:effectRef>
          <a:fontRef idx="minor">
            <a:schemeClr val="lt1"/>
          </a:fontRef>
        </p:style>
        <p:txBody>
          <a:bodyPr rtlCol="0" anchor="ctr"/>
          <a:lstStyle/>
          <a:p>
            <a:pPr marL="2747963" indent="-474663"/>
            <a:r>
              <a:rPr lang="en-US" smtClean="0"/>
              <a:t>Limit Surface Optimizations: Storage and Computation</a:t>
            </a:r>
          </a:p>
          <a:p>
            <a:pPr marL="2747963" indent="-474663"/>
            <a:r>
              <a:rPr lang="en-US" b="1" i="1" smtClean="0">
                <a:solidFill>
                  <a:schemeClr val="accent1">
                    <a:lumMod val="20000"/>
                    <a:lumOff val="80000"/>
                  </a:schemeClr>
                </a:solidFill>
              </a:rPr>
              <a:t>Projected Finish Time: May 2017</a:t>
            </a:r>
          </a:p>
        </p:txBody>
      </p:sp>
      <p:cxnSp>
        <p:nvCxnSpPr>
          <p:cNvPr id="19" name="Straight Connector 18"/>
          <p:cNvCxnSpPr/>
          <p:nvPr/>
        </p:nvCxnSpPr>
        <p:spPr>
          <a:xfrm flipV="1">
            <a:off x="279807" y="1099595"/>
            <a:ext cx="8644274" cy="1"/>
          </a:xfrm>
          <a:prstGeom prst="line">
            <a:avLst/>
          </a:prstGeom>
          <a:ln w="38100"/>
        </p:spPr>
        <p:style>
          <a:lnRef idx="1">
            <a:schemeClr val="dk1"/>
          </a:lnRef>
          <a:fillRef idx="0">
            <a:schemeClr val="dk1"/>
          </a:fillRef>
          <a:effectRef idx="0">
            <a:schemeClr val="dk1"/>
          </a:effectRef>
          <a:fontRef idx="minor">
            <a:schemeClr val="tx1"/>
          </a:fontRef>
        </p:style>
      </p:cxnSp>
      <p:sp>
        <p:nvSpPr>
          <p:cNvPr id="20" name="Rectangle 19"/>
          <p:cNvSpPr/>
          <p:nvPr/>
        </p:nvSpPr>
        <p:spPr>
          <a:xfrm>
            <a:off x="2397526" y="690589"/>
            <a:ext cx="939692" cy="461665"/>
          </a:xfrm>
          <a:prstGeom prst="rect">
            <a:avLst/>
          </a:prstGeom>
        </p:spPr>
        <p:txBody>
          <a:bodyPr wrap="square">
            <a:spAutoFit/>
          </a:bodyPr>
          <a:lstStyle/>
          <a:p>
            <a:r>
              <a:rPr lang="en-US" sz="2400" b="1" smtClean="0"/>
              <a:t>2013 </a:t>
            </a:r>
            <a:endParaRPr lang="en-US" sz="2400" b="1"/>
          </a:p>
        </p:txBody>
      </p:sp>
      <p:sp>
        <p:nvSpPr>
          <p:cNvPr id="22" name="Rectangle 21"/>
          <p:cNvSpPr/>
          <p:nvPr/>
        </p:nvSpPr>
        <p:spPr>
          <a:xfrm>
            <a:off x="4795052" y="690589"/>
            <a:ext cx="939692" cy="461665"/>
          </a:xfrm>
          <a:prstGeom prst="rect">
            <a:avLst/>
          </a:prstGeom>
        </p:spPr>
        <p:txBody>
          <a:bodyPr wrap="square">
            <a:spAutoFit/>
          </a:bodyPr>
          <a:lstStyle/>
          <a:p>
            <a:r>
              <a:rPr lang="en-US" sz="2400" b="1" smtClean="0"/>
              <a:t>2015 </a:t>
            </a:r>
            <a:endParaRPr lang="en-US" sz="2400" b="1"/>
          </a:p>
        </p:txBody>
      </p:sp>
      <p:sp>
        <p:nvSpPr>
          <p:cNvPr id="23" name="Rectangle 22"/>
          <p:cNvSpPr/>
          <p:nvPr/>
        </p:nvSpPr>
        <p:spPr>
          <a:xfrm>
            <a:off x="3596289" y="690589"/>
            <a:ext cx="939692" cy="461665"/>
          </a:xfrm>
          <a:prstGeom prst="rect">
            <a:avLst/>
          </a:prstGeom>
        </p:spPr>
        <p:txBody>
          <a:bodyPr wrap="square">
            <a:spAutoFit/>
          </a:bodyPr>
          <a:lstStyle/>
          <a:p>
            <a:r>
              <a:rPr lang="en-US" sz="2400" b="1" smtClean="0"/>
              <a:t>2014 </a:t>
            </a:r>
            <a:endParaRPr lang="en-US" sz="2400" b="1"/>
          </a:p>
        </p:txBody>
      </p:sp>
      <p:sp>
        <p:nvSpPr>
          <p:cNvPr id="24" name="Rectangle 23"/>
          <p:cNvSpPr/>
          <p:nvPr/>
        </p:nvSpPr>
        <p:spPr>
          <a:xfrm>
            <a:off x="5993815" y="690589"/>
            <a:ext cx="939692" cy="461665"/>
          </a:xfrm>
          <a:prstGeom prst="rect">
            <a:avLst/>
          </a:prstGeom>
        </p:spPr>
        <p:txBody>
          <a:bodyPr wrap="square">
            <a:spAutoFit/>
          </a:bodyPr>
          <a:lstStyle/>
          <a:p>
            <a:r>
              <a:rPr lang="en-US" sz="2400" b="1" dirty="0" smtClean="0"/>
              <a:t>2016 </a:t>
            </a:r>
            <a:endParaRPr lang="en-US" sz="2400" b="1" dirty="0"/>
          </a:p>
        </p:txBody>
      </p:sp>
      <p:sp>
        <p:nvSpPr>
          <p:cNvPr id="25" name="Rectangle 24"/>
          <p:cNvSpPr/>
          <p:nvPr/>
        </p:nvSpPr>
        <p:spPr>
          <a:xfrm>
            <a:off x="7192579" y="690589"/>
            <a:ext cx="939692" cy="461665"/>
          </a:xfrm>
          <a:prstGeom prst="rect">
            <a:avLst/>
          </a:prstGeom>
        </p:spPr>
        <p:txBody>
          <a:bodyPr wrap="square">
            <a:spAutoFit/>
          </a:bodyPr>
          <a:lstStyle/>
          <a:p>
            <a:r>
              <a:rPr lang="en-US" sz="2400" b="1" dirty="0" smtClean="0"/>
              <a:t>2017 </a:t>
            </a:r>
            <a:endParaRPr lang="en-US" sz="2400" b="1" dirty="0"/>
          </a:p>
        </p:txBody>
      </p:sp>
      <p:grpSp>
        <p:nvGrpSpPr>
          <p:cNvPr id="4" name="Group 3"/>
          <p:cNvGrpSpPr/>
          <p:nvPr/>
        </p:nvGrpSpPr>
        <p:grpSpPr>
          <a:xfrm>
            <a:off x="406419" y="4729623"/>
            <a:ext cx="1548993" cy="1556993"/>
            <a:chOff x="2491206" y="2503473"/>
            <a:chExt cx="4161587" cy="4183080"/>
          </a:xfrm>
        </p:grpSpPr>
        <p:pic>
          <p:nvPicPr>
            <p:cNvPr id="17" name="Picture 16" descr="figure_1.png"/>
            <p:cNvPicPr>
              <a:picLocks noChangeAspect="1"/>
            </p:cNvPicPr>
            <p:nvPr/>
          </p:nvPicPr>
          <p:blipFill rotWithShape="1">
            <a:blip r:embed="rId2">
              <a:extLst>
                <a:ext uri="{28A0092B-C50C-407E-A947-70E740481C1C}">
                  <a14:useLocalDpi xmlns:a14="http://schemas.microsoft.com/office/drawing/2010/main" val="0"/>
                </a:ext>
              </a:extLst>
            </a:blip>
            <a:srcRect l="7476" t="5787" r="7474" b="6025"/>
            <a:stretch/>
          </p:blipFill>
          <p:spPr>
            <a:xfrm>
              <a:off x="2491206" y="2503473"/>
              <a:ext cx="4161587" cy="4183080"/>
            </a:xfrm>
            <a:prstGeom prst="rect">
              <a:avLst/>
            </a:prstGeom>
          </p:spPr>
        </p:pic>
        <p:sp>
          <p:nvSpPr>
            <p:cNvPr id="18" name="Rectangle 17"/>
            <p:cNvSpPr>
              <a:spLocks noChangeAspect="1"/>
            </p:cNvSpPr>
            <p:nvPr/>
          </p:nvSpPr>
          <p:spPr bwMode="auto">
            <a:xfrm>
              <a:off x="2731896" y="3291128"/>
              <a:ext cx="118872" cy="118872"/>
            </a:xfrm>
            <a:prstGeom prst="rect">
              <a:avLst/>
            </a:prstGeom>
            <a:solidFill>
              <a:schemeClr val="tx2">
                <a:lumMod val="50000"/>
                <a:alpha val="7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26" name="Rectangle 25"/>
            <p:cNvSpPr>
              <a:spLocks noChangeAspect="1"/>
            </p:cNvSpPr>
            <p:nvPr/>
          </p:nvSpPr>
          <p:spPr bwMode="auto">
            <a:xfrm>
              <a:off x="5353557" y="2696768"/>
              <a:ext cx="118872" cy="118872"/>
            </a:xfrm>
            <a:prstGeom prst="rect">
              <a:avLst/>
            </a:prstGeom>
            <a:solidFill>
              <a:schemeClr val="tx2">
                <a:lumMod val="50000"/>
                <a:alpha val="7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27" name="Rectangle 26"/>
            <p:cNvSpPr>
              <a:spLocks noChangeAspect="1"/>
            </p:cNvSpPr>
            <p:nvPr/>
          </p:nvSpPr>
          <p:spPr bwMode="auto">
            <a:xfrm>
              <a:off x="5472429" y="2696768"/>
              <a:ext cx="118872" cy="118872"/>
            </a:xfrm>
            <a:prstGeom prst="rect">
              <a:avLst/>
            </a:prstGeom>
            <a:solidFill>
              <a:schemeClr val="tx2">
                <a:lumMod val="50000"/>
                <a:alpha val="7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28" name="Rectangle 27"/>
            <p:cNvSpPr>
              <a:spLocks noChangeAspect="1"/>
            </p:cNvSpPr>
            <p:nvPr/>
          </p:nvSpPr>
          <p:spPr bwMode="auto">
            <a:xfrm>
              <a:off x="5353557" y="2934512"/>
              <a:ext cx="118872" cy="118872"/>
            </a:xfrm>
            <a:prstGeom prst="rect">
              <a:avLst/>
            </a:prstGeom>
            <a:solidFill>
              <a:schemeClr val="tx2">
                <a:lumMod val="50000"/>
                <a:alpha val="7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29" name="Rectangle 28"/>
            <p:cNvSpPr>
              <a:spLocks noChangeAspect="1"/>
            </p:cNvSpPr>
            <p:nvPr/>
          </p:nvSpPr>
          <p:spPr bwMode="auto">
            <a:xfrm>
              <a:off x="4994782" y="3291128"/>
              <a:ext cx="118872" cy="118872"/>
            </a:xfrm>
            <a:prstGeom prst="rect">
              <a:avLst/>
            </a:prstGeom>
            <a:solidFill>
              <a:schemeClr val="tx2">
                <a:lumMod val="50000"/>
                <a:alpha val="7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30" name="Rectangle 29"/>
            <p:cNvSpPr>
              <a:spLocks noChangeAspect="1"/>
            </p:cNvSpPr>
            <p:nvPr/>
          </p:nvSpPr>
          <p:spPr bwMode="auto">
            <a:xfrm>
              <a:off x="5591301" y="2696768"/>
              <a:ext cx="118872" cy="118872"/>
            </a:xfrm>
            <a:prstGeom prst="rect">
              <a:avLst/>
            </a:prstGeom>
            <a:solidFill>
              <a:schemeClr val="tx2">
                <a:lumMod val="50000"/>
                <a:alpha val="7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31" name="Rectangle 30"/>
            <p:cNvSpPr>
              <a:spLocks noChangeAspect="1"/>
            </p:cNvSpPr>
            <p:nvPr/>
          </p:nvSpPr>
          <p:spPr bwMode="auto">
            <a:xfrm>
              <a:off x="5591301" y="2934512"/>
              <a:ext cx="118872" cy="118872"/>
            </a:xfrm>
            <a:prstGeom prst="rect">
              <a:avLst/>
            </a:prstGeom>
            <a:solidFill>
              <a:schemeClr val="tx2">
                <a:lumMod val="50000"/>
                <a:alpha val="7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32" name="Rectangle 31"/>
            <p:cNvSpPr>
              <a:spLocks noChangeAspect="1"/>
            </p:cNvSpPr>
            <p:nvPr/>
          </p:nvSpPr>
          <p:spPr bwMode="auto">
            <a:xfrm>
              <a:off x="5710173" y="3053384"/>
              <a:ext cx="118872" cy="118872"/>
            </a:xfrm>
            <a:prstGeom prst="rect">
              <a:avLst/>
            </a:prstGeom>
            <a:solidFill>
              <a:schemeClr val="tx2">
                <a:lumMod val="50000"/>
                <a:alpha val="7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33" name="Rectangle 32"/>
            <p:cNvSpPr>
              <a:spLocks noChangeAspect="1"/>
            </p:cNvSpPr>
            <p:nvPr/>
          </p:nvSpPr>
          <p:spPr bwMode="auto">
            <a:xfrm>
              <a:off x="5947917" y="3291128"/>
              <a:ext cx="118872" cy="118872"/>
            </a:xfrm>
            <a:prstGeom prst="rect">
              <a:avLst/>
            </a:prstGeom>
            <a:solidFill>
              <a:schemeClr val="tx2">
                <a:lumMod val="50000"/>
                <a:alpha val="7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34" name="Rectangle 33"/>
            <p:cNvSpPr>
              <a:spLocks noChangeAspect="1"/>
            </p:cNvSpPr>
            <p:nvPr/>
          </p:nvSpPr>
          <p:spPr bwMode="auto">
            <a:xfrm>
              <a:off x="6425564" y="3410000"/>
              <a:ext cx="118872" cy="118872"/>
            </a:xfrm>
            <a:prstGeom prst="rect">
              <a:avLst/>
            </a:prstGeom>
            <a:solidFill>
              <a:schemeClr val="tx2">
                <a:lumMod val="50000"/>
                <a:alpha val="7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35" name="Rectangle 34"/>
            <p:cNvSpPr>
              <a:spLocks noChangeAspect="1"/>
            </p:cNvSpPr>
            <p:nvPr/>
          </p:nvSpPr>
          <p:spPr bwMode="auto">
            <a:xfrm>
              <a:off x="3328415" y="5193080"/>
              <a:ext cx="118872" cy="118872"/>
            </a:xfrm>
            <a:prstGeom prst="rect">
              <a:avLst/>
            </a:prstGeom>
            <a:solidFill>
              <a:schemeClr val="tx2">
                <a:lumMod val="50000"/>
                <a:alpha val="7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36" name="Rectangle 35"/>
            <p:cNvSpPr>
              <a:spLocks noChangeAspect="1"/>
            </p:cNvSpPr>
            <p:nvPr/>
          </p:nvSpPr>
          <p:spPr bwMode="auto">
            <a:xfrm>
              <a:off x="3803903" y="5193080"/>
              <a:ext cx="118872" cy="118872"/>
            </a:xfrm>
            <a:prstGeom prst="rect">
              <a:avLst/>
            </a:prstGeom>
            <a:solidFill>
              <a:schemeClr val="tx2">
                <a:lumMod val="50000"/>
                <a:alpha val="7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37" name="Rectangle 36"/>
            <p:cNvSpPr>
              <a:spLocks noChangeAspect="1"/>
            </p:cNvSpPr>
            <p:nvPr/>
          </p:nvSpPr>
          <p:spPr bwMode="auto">
            <a:xfrm>
              <a:off x="4162678" y="5430824"/>
              <a:ext cx="118872" cy="118872"/>
            </a:xfrm>
            <a:prstGeom prst="rect">
              <a:avLst/>
            </a:prstGeom>
            <a:solidFill>
              <a:schemeClr val="tx2">
                <a:lumMod val="50000"/>
                <a:alpha val="7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38" name="Rectangle 37"/>
            <p:cNvSpPr>
              <a:spLocks noChangeAspect="1"/>
            </p:cNvSpPr>
            <p:nvPr/>
          </p:nvSpPr>
          <p:spPr bwMode="auto">
            <a:xfrm>
              <a:off x="3088512" y="5549696"/>
              <a:ext cx="118872" cy="118872"/>
            </a:xfrm>
            <a:prstGeom prst="rect">
              <a:avLst/>
            </a:prstGeom>
            <a:solidFill>
              <a:schemeClr val="tx2">
                <a:lumMod val="50000"/>
                <a:alpha val="7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39" name="Rectangle 38"/>
            <p:cNvSpPr>
              <a:spLocks noChangeAspect="1"/>
            </p:cNvSpPr>
            <p:nvPr/>
          </p:nvSpPr>
          <p:spPr bwMode="auto">
            <a:xfrm>
              <a:off x="3209543" y="5787440"/>
              <a:ext cx="118872" cy="118872"/>
            </a:xfrm>
            <a:prstGeom prst="rect">
              <a:avLst/>
            </a:prstGeom>
            <a:solidFill>
              <a:schemeClr val="tx2">
                <a:lumMod val="50000"/>
                <a:alpha val="7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40" name="Rectangle 39"/>
            <p:cNvSpPr>
              <a:spLocks noChangeAspect="1"/>
            </p:cNvSpPr>
            <p:nvPr/>
          </p:nvSpPr>
          <p:spPr bwMode="auto">
            <a:xfrm>
              <a:off x="4041647" y="5787440"/>
              <a:ext cx="118872" cy="118872"/>
            </a:xfrm>
            <a:prstGeom prst="rect">
              <a:avLst/>
            </a:prstGeom>
            <a:solidFill>
              <a:schemeClr val="tx2">
                <a:lumMod val="50000"/>
                <a:alpha val="7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41" name="Rectangle 40"/>
            <p:cNvSpPr>
              <a:spLocks noChangeAspect="1"/>
            </p:cNvSpPr>
            <p:nvPr/>
          </p:nvSpPr>
          <p:spPr bwMode="auto">
            <a:xfrm>
              <a:off x="2731896" y="3885488"/>
              <a:ext cx="118872" cy="118872"/>
            </a:xfrm>
            <a:prstGeom prst="rect">
              <a:avLst/>
            </a:prstGeom>
            <a:solidFill>
              <a:schemeClr val="tx2">
                <a:lumMod val="50000"/>
                <a:alpha val="7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42" name="Rectangle 41"/>
            <p:cNvSpPr>
              <a:spLocks noChangeAspect="1"/>
            </p:cNvSpPr>
            <p:nvPr/>
          </p:nvSpPr>
          <p:spPr bwMode="auto">
            <a:xfrm>
              <a:off x="4994782" y="3885488"/>
              <a:ext cx="118872" cy="118872"/>
            </a:xfrm>
            <a:prstGeom prst="rect">
              <a:avLst/>
            </a:prstGeom>
            <a:solidFill>
              <a:schemeClr val="tx2">
                <a:lumMod val="50000"/>
                <a:alpha val="7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43" name="Rectangle 42"/>
            <p:cNvSpPr>
              <a:spLocks noChangeAspect="1"/>
            </p:cNvSpPr>
            <p:nvPr/>
          </p:nvSpPr>
          <p:spPr bwMode="auto">
            <a:xfrm>
              <a:off x="5234685" y="4242104"/>
              <a:ext cx="118872" cy="118872"/>
            </a:xfrm>
            <a:prstGeom prst="rect">
              <a:avLst/>
            </a:prstGeom>
            <a:solidFill>
              <a:schemeClr val="tx2">
                <a:lumMod val="50000"/>
                <a:alpha val="7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44" name="Rectangle 43"/>
            <p:cNvSpPr>
              <a:spLocks noChangeAspect="1"/>
            </p:cNvSpPr>
            <p:nvPr/>
          </p:nvSpPr>
          <p:spPr bwMode="auto">
            <a:xfrm>
              <a:off x="5115813" y="4955336"/>
              <a:ext cx="118872" cy="118872"/>
            </a:xfrm>
            <a:prstGeom prst="rect">
              <a:avLst/>
            </a:prstGeom>
            <a:solidFill>
              <a:schemeClr val="tx2">
                <a:lumMod val="50000"/>
                <a:alpha val="7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45" name="Rectangle 44"/>
            <p:cNvSpPr>
              <a:spLocks noChangeAspect="1"/>
            </p:cNvSpPr>
            <p:nvPr/>
          </p:nvSpPr>
          <p:spPr bwMode="auto">
            <a:xfrm>
              <a:off x="4994782" y="5549696"/>
              <a:ext cx="118872" cy="118872"/>
            </a:xfrm>
            <a:prstGeom prst="rect">
              <a:avLst/>
            </a:prstGeom>
            <a:solidFill>
              <a:schemeClr val="tx2">
                <a:lumMod val="50000"/>
                <a:alpha val="7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46" name="Rectangle 45"/>
            <p:cNvSpPr>
              <a:spLocks noChangeAspect="1"/>
            </p:cNvSpPr>
            <p:nvPr/>
          </p:nvSpPr>
          <p:spPr bwMode="auto">
            <a:xfrm>
              <a:off x="5234685" y="6381800"/>
              <a:ext cx="118872" cy="118872"/>
            </a:xfrm>
            <a:prstGeom prst="rect">
              <a:avLst/>
            </a:prstGeom>
            <a:solidFill>
              <a:schemeClr val="tx2">
                <a:lumMod val="50000"/>
                <a:alpha val="7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47" name="Rectangle 46"/>
            <p:cNvSpPr>
              <a:spLocks noChangeAspect="1"/>
            </p:cNvSpPr>
            <p:nvPr/>
          </p:nvSpPr>
          <p:spPr bwMode="auto">
            <a:xfrm>
              <a:off x="5947917" y="3885488"/>
              <a:ext cx="118872" cy="118872"/>
            </a:xfrm>
            <a:prstGeom prst="rect">
              <a:avLst/>
            </a:prstGeom>
            <a:solidFill>
              <a:schemeClr val="tx2">
                <a:lumMod val="50000"/>
                <a:alpha val="7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48" name="Rectangle 47"/>
            <p:cNvSpPr>
              <a:spLocks noChangeAspect="1"/>
            </p:cNvSpPr>
            <p:nvPr/>
          </p:nvSpPr>
          <p:spPr bwMode="auto">
            <a:xfrm>
              <a:off x="6425564" y="3885488"/>
              <a:ext cx="118872" cy="118872"/>
            </a:xfrm>
            <a:prstGeom prst="rect">
              <a:avLst/>
            </a:prstGeom>
            <a:solidFill>
              <a:schemeClr val="tx2">
                <a:lumMod val="50000"/>
                <a:alpha val="7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49" name="Rectangle 48"/>
            <p:cNvSpPr>
              <a:spLocks noChangeAspect="1"/>
            </p:cNvSpPr>
            <p:nvPr/>
          </p:nvSpPr>
          <p:spPr bwMode="auto">
            <a:xfrm>
              <a:off x="5710173" y="4242104"/>
              <a:ext cx="118872" cy="118872"/>
            </a:xfrm>
            <a:prstGeom prst="rect">
              <a:avLst/>
            </a:prstGeom>
            <a:solidFill>
              <a:schemeClr val="tx2">
                <a:lumMod val="50000"/>
                <a:alpha val="7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50" name="Rectangle 49"/>
            <p:cNvSpPr>
              <a:spLocks noChangeAspect="1"/>
            </p:cNvSpPr>
            <p:nvPr/>
          </p:nvSpPr>
          <p:spPr bwMode="auto">
            <a:xfrm>
              <a:off x="5947917" y="4955336"/>
              <a:ext cx="118872" cy="118872"/>
            </a:xfrm>
            <a:prstGeom prst="rect">
              <a:avLst/>
            </a:prstGeom>
            <a:solidFill>
              <a:schemeClr val="tx2">
                <a:lumMod val="50000"/>
                <a:alpha val="7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51" name="Rectangle 50"/>
            <p:cNvSpPr>
              <a:spLocks noChangeAspect="1"/>
            </p:cNvSpPr>
            <p:nvPr/>
          </p:nvSpPr>
          <p:spPr bwMode="auto">
            <a:xfrm>
              <a:off x="5947917" y="5906312"/>
              <a:ext cx="118872" cy="118872"/>
            </a:xfrm>
            <a:prstGeom prst="rect">
              <a:avLst/>
            </a:prstGeom>
            <a:solidFill>
              <a:schemeClr val="tx2">
                <a:lumMod val="50000"/>
                <a:alpha val="7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52" name="Rectangle 51"/>
            <p:cNvSpPr>
              <a:spLocks noChangeAspect="1"/>
            </p:cNvSpPr>
            <p:nvPr/>
          </p:nvSpPr>
          <p:spPr bwMode="auto">
            <a:xfrm>
              <a:off x="5829045" y="6381800"/>
              <a:ext cx="118872" cy="118872"/>
            </a:xfrm>
            <a:prstGeom prst="rect">
              <a:avLst/>
            </a:prstGeom>
            <a:solidFill>
              <a:schemeClr val="tx2">
                <a:lumMod val="50000"/>
                <a:alpha val="70000"/>
              </a:schemeClr>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cxnSp>
          <p:nvCxnSpPr>
            <p:cNvPr id="53" name="Straight Arrow Connector 52"/>
            <p:cNvCxnSpPr/>
            <p:nvPr/>
          </p:nvCxnSpPr>
          <p:spPr>
            <a:xfrm flipV="1">
              <a:off x="3865751" y="2843984"/>
              <a:ext cx="0" cy="417095"/>
            </a:xfrm>
            <a:prstGeom prst="straightConnector1">
              <a:avLst/>
            </a:prstGeom>
            <a:ln w="57150">
              <a:solidFill>
                <a:schemeClr val="accent1"/>
              </a:solidFill>
              <a:tailEnd type="triangle"/>
            </a:ln>
          </p:spPr>
          <p:style>
            <a:lnRef idx="2">
              <a:schemeClr val="accent1"/>
            </a:lnRef>
            <a:fillRef idx="0">
              <a:schemeClr val="accent1"/>
            </a:fillRef>
            <a:effectRef idx="1">
              <a:schemeClr val="accent1"/>
            </a:effectRef>
            <a:fontRef idx="minor">
              <a:schemeClr val="tx1"/>
            </a:fontRef>
          </p:style>
        </p:cxnSp>
        <p:cxnSp>
          <p:nvCxnSpPr>
            <p:cNvPr id="54" name="Straight Arrow Connector 53"/>
            <p:cNvCxnSpPr/>
            <p:nvPr/>
          </p:nvCxnSpPr>
          <p:spPr>
            <a:xfrm>
              <a:off x="4012852" y="4124401"/>
              <a:ext cx="0" cy="470612"/>
            </a:xfrm>
            <a:prstGeom prst="straightConnector1">
              <a:avLst/>
            </a:prstGeom>
            <a:ln w="57150">
              <a:solidFill>
                <a:schemeClr val="accent1"/>
              </a:solidFill>
              <a:tailEnd type="triangle"/>
            </a:ln>
          </p:spPr>
          <p:style>
            <a:lnRef idx="2">
              <a:schemeClr val="accent1"/>
            </a:lnRef>
            <a:fillRef idx="0">
              <a:schemeClr val="accent1"/>
            </a:fillRef>
            <a:effectRef idx="1">
              <a:schemeClr val="accent1"/>
            </a:effectRef>
            <a:fontRef idx="minor">
              <a:schemeClr val="tx1"/>
            </a:fontRef>
          </p:style>
        </p:cxnSp>
        <p:cxnSp>
          <p:nvCxnSpPr>
            <p:cNvPr id="55" name="Straight Arrow Connector 54"/>
            <p:cNvCxnSpPr/>
            <p:nvPr/>
          </p:nvCxnSpPr>
          <p:spPr>
            <a:xfrm>
              <a:off x="6493021" y="4004753"/>
              <a:ext cx="0" cy="406463"/>
            </a:xfrm>
            <a:prstGeom prst="straightConnector1">
              <a:avLst/>
            </a:prstGeom>
            <a:ln w="57150">
              <a:solidFill>
                <a:schemeClr val="accent1"/>
              </a:solidFill>
              <a:tailEnd type="triangle"/>
            </a:ln>
          </p:spPr>
          <p:style>
            <a:lnRef idx="2">
              <a:schemeClr val="accent1"/>
            </a:lnRef>
            <a:fillRef idx="0">
              <a:schemeClr val="accent1"/>
            </a:fillRef>
            <a:effectRef idx="1">
              <a:schemeClr val="accent1"/>
            </a:effectRef>
            <a:fontRef idx="minor">
              <a:schemeClr val="tx1"/>
            </a:fontRef>
          </p:style>
        </p:cxnSp>
        <p:cxnSp>
          <p:nvCxnSpPr>
            <p:cNvPr id="56" name="Straight Arrow Connector 55"/>
            <p:cNvCxnSpPr/>
            <p:nvPr/>
          </p:nvCxnSpPr>
          <p:spPr>
            <a:xfrm flipH="1">
              <a:off x="4653523" y="5012097"/>
              <a:ext cx="467863" cy="13093"/>
            </a:xfrm>
            <a:prstGeom prst="straightConnector1">
              <a:avLst/>
            </a:prstGeom>
            <a:ln w="57150">
              <a:solidFill>
                <a:schemeClr val="accent1"/>
              </a:solidFill>
              <a:tailEnd type="triangle"/>
            </a:ln>
          </p:spPr>
          <p:style>
            <a:lnRef idx="2">
              <a:schemeClr val="accent1"/>
            </a:lnRef>
            <a:fillRef idx="0">
              <a:schemeClr val="accent1"/>
            </a:fillRef>
            <a:effectRef idx="1">
              <a:schemeClr val="accent1"/>
            </a:effectRef>
            <a:fontRef idx="minor">
              <a:schemeClr val="tx1"/>
            </a:fontRef>
          </p:style>
        </p:cxnSp>
        <p:cxnSp>
          <p:nvCxnSpPr>
            <p:cNvPr id="57" name="Straight Arrow Connector 56"/>
            <p:cNvCxnSpPr/>
            <p:nvPr/>
          </p:nvCxnSpPr>
          <p:spPr>
            <a:xfrm flipV="1">
              <a:off x="6056171" y="5140223"/>
              <a:ext cx="494981" cy="640"/>
            </a:xfrm>
            <a:prstGeom prst="straightConnector1">
              <a:avLst/>
            </a:prstGeom>
            <a:ln w="57150">
              <a:solidFill>
                <a:schemeClr val="accent1"/>
              </a:solidFill>
              <a:tailEnd type="triangle"/>
            </a:ln>
          </p:spPr>
          <p:style>
            <a:lnRef idx="2">
              <a:schemeClr val="accent1"/>
            </a:lnRef>
            <a:fillRef idx="0">
              <a:schemeClr val="accent1"/>
            </a:fillRef>
            <a:effectRef idx="1">
              <a:schemeClr val="accent1"/>
            </a:effectRef>
            <a:fontRef idx="minor">
              <a:schemeClr val="tx1"/>
            </a:fontRef>
          </p:style>
        </p:cxnSp>
        <p:cxnSp>
          <p:nvCxnSpPr>
            <p:cNvPr id="58" name="Straight Arrow Connector 57"/>
            <p:cNvCxnSpPr/>
            <p:nvPr/>
          </p:nvCxnSpPr>
          <p:spPr>
            <a:xfrm flipH="1" flipV="1">
              <a:off x="3684941" y="4841268"/>
              <a:ext cx="613" cy="356616"/>
            </a:xfrm>
            <a:prstGeom prst="straightConnector1">
              <a:avLst/>
            </a:prstGeom>
            <a:ln w="57150">
              <a:solidFill>
                <a:schemeClr val="accent1"/>
              </a:solidFill>
              <a:tailEnd type="triangle"/>
            </a:ln>
          </p:spPr>
          <p:style>
            <a:lnRef idx="2">
              <a:schemeClr val="accent1"/>
            </a:lnRef>
            <a:fillRef idx="0">
              <a:schemeClr val="accent1"/>
            </a:fillRef>
            <a:effectRef idx="1">
              <a:schemeClr val="accent1"/>
            </a:effectRef>
            <a:fontRef idx="minor">
              <a:schemeClr val="tx1"/>
            </a:fontRef>
          </p:style>
        </p:cxnSp>
        <p:cxnSp>
          <p:nvCxnSpPr>
            <p:cNvPr id="59" name="Straight Arrow Connector 58"/>
            <p:cNvCxnSpPr/>
            <p:nvPr/>
          </p:nvCxnSpPr>
          <p:spPr>
            <a:xfrm flipV="1">
              <a:off x="4070574" y="4997400"/>
              <a:ext cx="209851" cy="313182"/>
            </a:xfrm>
            <a:prstGeom prst="straightConnector1">
              <a:avLst/>
            </a:prstGeom>
            <a:ln w="57150">
              <a:solidFill>
                <a:schemeClr val="accent1"/>
              </a:solidFill>
              <a:tailEnd type="triangle"/>
            </a:ln>
          </p:spPr>
          <p:style>
            <a:lnRef idx="2">
              <a:schemeClr val="accent1"/>
            </a:lnRef>
            <a:fillRef idx="0">
              <a:schemeClr val="accent1"/>
            </a:fillRef>
            <a:effectRef idx="1">
              <a:schemeClr val="accent1"/>
            </a:effectRef>
            <a:fontRef idx="minor">
              <a:schemeClr val="tx1"/>
            </a:fontRef>
          </p:style>
        </p:cxnSp>
        <p:cxnSp>
          <p:nvCxnSpPr>
            <p:cNvPr id="60" name="Straight Arrow Connector 59"/>
            <p:cNvCxnSpPr/>
            <p:nvPr/>
          </p:nvCxnSpPr>
          <p:spPr>
            <a:xfrm flipV="1">
              <a:off x="4287541" y="5586602"/>
              <a:ext cx="410061" cy="3827"/>
            </a:xfrm>
            <a:prstGeom prst="straightConnector1">
              <a:avLst/>
            </a:prstGeom>
            <a:ln w="57150">
              <a:solidFill>
                <a:schemeClr val="accent1"/>
              </a:solidFill>
              <a:tailEnd type="triangle"/>
            </a:ln>
          </p:spPr>
          <p:style>
            <a:lnRef idx="2">
              <a:schemeClr val="accent1"/>
            </a:lnRef>
            <a:fillRef idx="0">
              <a:schemeClr val="accent1"/>
            </a:fillRef>
            <a:effectRef idx="1">
              <a:schemeClr val="accent1"/>
            </a:effectRef>
            <a:fontRef idx="minor">
              <a:schemeClr val="tx1"/>
            </a:fontRef>
          </p:style>
        </p:cxnSp>
        <p:cxnSp>
          <p:nvCxnSpPr>
            <p:cNvPr id="61" name="Straight Arrow Connector 60"/>
            <p:cNvCxnSpPr/>
            <p:nvPr/>
          </p:nvCxnSpPr>
          <p:spPr>
            <a:xfrm>
              <a:off x="4168669" y="5846358"/>
              <a:ext cx="348466" cy="251537"/>
            </a:xfrm>
            <a:prstGeom prst="straightConnector1">
              <a:avLst/>
            </a:prstGeom>
            <a:ln w="57150">
              <a:solidFill>
                <a:schemeClr val="accent1"/>
              </a:solidFill>
              <a:tailEnd type="triangle"/>
            </a:ln>
          </p:spPr>
          <p:style>
            <a:lnRef idx="2">
              <a:schemeClr val="accent1"/>
            </a:lnRef>
            <a:fillRef idx="0">
              <a:schemeClr val="accent1"/>
            </a:fillRef>
            <a:effectRef idx="1">
              <a:schemeClr val="accent1"/>
            </a:effectRef>
            <a:fontRef idx="minor">
              <a:schemeClr val="tx1"/>
            </a:fontRef>
          </p:style>
        </p:cxnSp>
        <p:cxnSp>
          <p:nvCxnSpPr>
            <p:cNvPr id="62" name="Straight Arrow Connector 61"/>
            <p:cNvCxnSpPr/>
            <p:nvPr/>
          </p:nvCxnSpPr>
          <p:spPr>
            <a:xfrm flipH="1">
              <a:off x="3691635" y="5911286"/>
              <a:ext cx="1" cy="374608"/>
            </a:xfrm>
            <a:prstGeom prst="straightConnector1">
              <a:avLst/>
            </a:prstGeom>
            <a:ln w="57150">
              <a:solidFill>
                <a:schemeClr val="accent1"/>
              </a:solidFill>
              <a:tailEnd type="triangle"/>
            </a:ln>
          </p:spPr>
          <p:style>
            <a:lnRef idx="2">
              <a:schemeClr val="accent1"/>
            </a:lnRef>
            <a:fillRef idx="0">
              <a:schemeClr val="accent1"/>
            </a:fillRef>
            <a:effectRef idx="1">
              <a:schemeClr val="accent1"/>
            </a:effectRef>
            <a:fontRef idx="minor">
              <a:schemeClr val="tx1"/>
            </a:fontRef>
          </p:style>
        </p:cxnSp>
        <p:cxnSp>
          <p:nvCxnSpPr>
            <p:cNvPr id="63" name="Straight Arrow Connector 62"/>
            <p:cNvCxnSpPr/>
            <p:nvPr/>
          </p:nvCxnSpPr>
          <p:spPr>
            <a:xfrm flipH="1">
              <a:off x="2870449" y="5819297"/>
              <a:ext cx="316584" cy="289458"/>
            </a:xfrm>
            <a:prstGeom prst="straightConnector1">
              <a:avLst/>
            </a:prstGeom>
            <a:ln w="57150">
              <a:solidFill>
                <a:schemeClr val="accent1"/>
              </a:solidFill>
              <a:tailEnd type="triangle"/>
            </a:ln>
          </p:spPr>
          <p:style>
            <a:lnRef idx="2">
              <a:schemeClr val="accent1"/>
            </a:lnRef>
            <a:fillRef idx="0">
              <a:schemeClr val="accent1"/>
            </a:fillRef>
            <a:effectRef idx="1">
              <a:schemeClr val="accent1"/>
            </a:effectRef>
            <a:fontRef idx="minor">
              <a:schemeClr val="tx1"/>
            </a:fontRef>
          </p:style>
        </p:cxnSp>
        <p:cxnSp>
          <p:nvCxnSpPr>
            <p:cNvPr id="64" name="Straight Arrow Connector 63"/>
            <p:cNvCxnSpPr/>
            <p:nvPr/>
          </p:nvCxnSpPr>
          <p:spPr>
            <a:xfrm flipH="1" flipV="1">
              <a:off x="2857400" y="5036232"/>
              <a:ext cx="337680" cy="262825"/>
            </a:xfrm>
            <a:prstGeom prst="straightConnector1">
              <a:avLst/>
            </a:prstGeom>
            <a:ln w="57150">
              <a:solidFill>
                <a:schemeClr val="accent1"/>
              </a:solidFill>
              <a:tailEnd type="triangle"/>
            </a:ln>
          </p:spPr>
          <p:style>
            <a:lnRef idx="2">
              <a:schemeClr val="accent1"/>
            </a:lnRef>
            <a:fillRef idx="0">
              <a:schemeClr val="accent1"/>
            </a:fillRef>
            <a:effectRef idx="1">
              <a:schemeClr val="accent1"/>
            </a:effectRef>
            <a:fontRef idx="minor">
              <a:schemeClr val="tx1"/>
            </a:fontRef>
          </p:style>
        </p:cxnSp>
        <p:cxnSp>
          <p:nvCxnSpPr>
            <p:cNvPr id="65" name="Straight Arrow Connector 64"/>
            <p:cNvCxnSpPr/>
            <p:nvPr/>
          </p:nvCxnSpPr>
          <p:spPr>
            <a:xfrm flipH="1" flipV="1">
              <a:off x="2696523" y="5573830"/>
              <a:ext cx="376837" cy="1"/>
            </a:xfrm>
            <a:prstGeom prst="straightConnector1">
              <a:avLst/>
            </a:prstGeom>
            <a:ln w="57150">
              <a:solidFill>
                <a:schemeClr val="accent1"/>
              </a:solidFill>
              <a:tailEnd type="triangle"/>
            </a:ln>
          </p:spPr>
          <p:style>
            <a:lnRef idx="2">
              <a:schemeClr val="accent1"/>
            </a:lnRef>
            <a:fillRef idx="0">
              <a:schemeClr val="accent1"/>
            </a:fillRef>
            <a:effectRef idx="1">
              <a:schemeClr val="accent1"/>
            </a:effectRef>
            <a:fontRef idx="minor">
              <a:schemeClr val="tx1"/>
            </a:fontRef>
          </p:style>
        </p:cxnSp>
        <p:cxnSp>
          <p:nvCxnSpPr>
            <p:cNvPr id="66" name="Straight Connector 65"/>
            <p:cNvCxnSpPr/>
            <p:nvPr/>
          </p:nvCxnSpPr>
          <p:spPr>
            <a:xfrm>
              <a:off x="2850768" y="3350564"/>
              <a:ext cx="2144014" cy="0"/>
            </a:xfrm>
            <a:prstGeom prst="line">
              <a:avLst/>
            </a:prstGeom>
            <a:ln w="76200">
              <a:solidFill>
                <a:schemeClr val="accent1">
                  <a:lumMod val="50000"/>
                </a:schemeClr>
              </a:solidFill>
            </a:ln>
          </p:spPr>
          <p:style>
            <a:lnRef idx="2">
              <a:schemeClr val="accent1"/>
            </a:lnRef>
            <a:fillRef idx="0">
              <a:schemeClr val="accent1"/>
            </a:fillRef>
            <a:effectRef idx="1">
              <a:schemeClr val="accent1"/>
            </a:effectRef>
            <a:fontRef idx="minor">
              <a:schemeClr val="tx1"/>
            </a:fontRef>
          </p:style>
        </p:cxnSp>
        <p:cxnSp>
          <p:nvCxnSpPr>
            <p:cNvPr id="67" name="Straight Arrow Connector 66"/>
            <p:cNvCxnSpPr/>
            <p:nvPr/>
          </p:nvCxnSpPr>
          <p:spPr>
            <a:xfrm flipH="1" flipV="1">
              <a:off x="4816474" y="3011099"/>
              <a:ext cx="301712" cy="220759"/>
            </a:xfrm>
            <a:prstGeom prst="straightConnector1">
              <a:avLst/>
            </a:prstGeom>
            <a:ln w="57150">
              <a:solidFill>
                <a:schemeClr val="accent1"/>
              </a:solidFill>
              <a:tailEnd type="triangle"/>
            </a:ln>
          </p:spPr>
          <p:style>
            <a:lnRef idx="2">
              <a:schemeClr val="accent1"/>
            </a:lnRef>
            <a:fillRef idx="0">
              <a:schemeClr val="accent1"/>
            </a:fillRef>
            <a:effectRef idx="1">
              <a:schemeClr val="accent1"/>
            </a:effectRef>
            <a:fontRef idx="minor">
              <a:schemeClr val="tx1"/>
            </a:fontRef>
          </p:style>
        </p:cxnSp>
        <p:cxnSp>
          <p:nvCxnSpPr>
            <p:cNvPr id="68" name="Straight Connector 67"/>
            <p:cNvCxnSpPr/>
            <p:nvPr/>
          </p:nvCxnSpPr>
          <p:spPr>
            <a:xfrm flipH="1">
              <a:off x="5113654" y="3053384"/>
              <a:ext cx="299339" cy="297180"/>
            </a:xfrm>
            <a:prstGeom prst="line">
              <a:avLst/>
            </a:prstGeom>
            <a:ln w="76200">
              <a:solidFill>
                <a:schemeClr val="accent1">
                  <a:lumMod val="50000"/>
                </a:schemeClr>
              </a:solidFill>
            </a:ln>
          </p:spPr>
          <p:style>
            <a:lnRef idx="2">
              <a:schemeClr val="accent1"/>
            </a:lnRef>
            <a:fillRef idx="0">
              <a:schemeClr val="accent1"/>
            </a:fillRef>
            <a:effectRef idx="1">
              <a:schemeClr val="accent1"/>
            </a:effectRef>
            <a:fontRef idx="minor">
              <a:schemeClr val="tx1"/>
            </a:fontRef>
          </p:style>
        </p:cxnSp>
        <p:cxnSp>
          <p:nvCxnSpPr>
            <p:cNvPr id="69" name="Straight Connector 68"/>
            <p:cNvCxnSpPr/>
            <p:nvPr/>
          </p:nvCxnSpPr>
          <p:spPr>
            <a:xfrm>
              <a:off x="5412993" y="2815640"/>
              <a:ext cx="0" cy="118872"/>
            </a:xfrm>
            <a:prstGeom prst="line">
              <a:avLst/>
            </a:prstGeom>
            <a:ln w="76200">
              <a:solidFill>
                <a:schemeClr val="accent1">
                  <a:lumMod val="50000"/>
                </a:schemeClr>
              </a:solidFill>
            </a:ln>
          </p:spPr>
          <p:style>
            <a:lnRef idx="2">
              <a:schemeClr val="accent1"/>
            </a:lnRef>
            <a:fillRef idx="0">
              <a:schemeClr val="accent1"/>
            </a:fillRef>
            <a:effectRef idx="1">
              <a:schemeClr val="accent1"/>
            </a:effectRef>
            <a:fontRef idx="minor">
              <a:schemeClr val="tx1"/>
            </a:fontRef>
          </p:style>
        </p:cxnSp>
        <p:cxnSp>
          <p:nvCxnSpPr>
            <p:cNvPr id="70" name="Straight Arrow Connector 69"/>
            <p:cNvCxnSpPr/>
            <p:nvPr/>
          </p:nvCxnSpPr>
          <p:spPr>
            <a:xfrm flipH="1">
              <a:off x="4875535" y="2727619"/>
              <a:ext cx="467863" cy="13093"/>
            </a:xfrm>
            <a:prstGeom prst="straightConnector1">
              <a:avLst/>
            </a:prstGeom>
            <a:ln w="57150">
              <a:solidFill>
                <a:schemeClr val="accent1"/>
              </a:solidFill>
              <a:tailEnd type="triangle"/>
            </a:ln>
          </p:spPr>
          <p:style>
            <a:lnRef idx="2">
              <a:schemeClr val="accent1"/>
            </a:lnRef>
            <a:fillRef idx="0">
              <a:schemeClr val="accent1"/>
            </a:fillRef>
            <a:effectRef idx="1">
              <a:schemeClr val="accent1"/>
            </a:effectRef>
            <a:fontRef idx="minor">
              <a:schemeClr val="tx1"/>
            </a:fontRef>
          </p:style>
        </p:cxnSp>
        <p:cxnSp>
          <p:nvCxnSpPr>
            <p:cNvPr id="71" name="Straight Arrow Connector 70"/>
            <p:cNvCxnSpPr/>
            <p:nvPr/>
          </p:nvCxnSpPr>
          <p:spPr>
            <a:xfrm flipV="1">
              <a:off x="5708389" y="2734165"/>
              <a:ext cx="494981" cy="640"/>
            </a:xfrm>
            <a:prstGeom prst="straightConnector1">
              <a:avLst/>
            </a:prstGeom>
            <a:ln w="57150">
              <a:solidFill>
                <a:schemeClr val="accent1"/>
              </a:solidFill>
              <a:tailEnd type="triangle"/>
            </a:ln>
          </p:spPr>
          <p:style>
            <a:lnRef idx="2">
              <a:schemeClr val="accent1"/>
            </a:lnRef>
            <a:fillRef idx="0">
              <a:schemeClr val="accent1"/>
            </a:fillRef>
            <a:effectRef idx="1">
              <a:schemeClr val="accent1"/>
            </a:effectRef>
            <a:fontRef idx="minor">
              <a:schemeClr val="tx1"/>
            </a:fontRef>
          </p:style>
        </p:cxnSp>
        <p:cxnSp>
          <p:nvCxnSpPr>
            <p:cNvPr id="72" name="Straight Arrow Connector 71"/>
            <p:cNvCxnSpPr/>
            <p:nvPr/>
          </p:nvCxnSpPr>
          <p:spPr>
            <a:xfrm flipV="1">
              <a:off x="5872325" y="2969364"/>
              <a:ext cx="267421" cy="191582"/>
            </a:xfrm>
            <a:prstGeom prst="straightConnector1">
              <a:avLst/>
            </a:prstGeom>
            <a:ln w="57150">
              <a:solidFill>
                <a:schemeClr val="accent1"/>
              </a:solidFill>
              <a:tailEnd type="triangle"/>
            </a:ln>
          </p:spPr>
          <p:style>
            <a:lnRef idx="2">
              <a:schemeClr val="accent1"/>
            </a:lnRef>
            <a:fillRef idx="0">
              <a:schemeClr val="accent1"/>
            </a:fillRef>
            <a:effectRef idx="1">
              <a:schemeClr val="accent1"/>
            </a:effectRef>
            <a:fontRef idx="minor">
              <a:schemeClr val="tx1"/>
            </a:fontRef>
          </p:style>
        </p:cxnSp>
        <p:cxnSp>
          <p:nvCxnSpPr>
            <p:cNvPr id="73" name="Straight Arrow Connector 72"/>
            <p:cNvCxnSpPr/>
            <p:nvPr/>
          </p:nvCxnSpPr>
          <p:spPr>
            <a:xfrm flipV="1">
              <a:off x="6484604" y="2968842"/>
              <a:ext cx="0" cy="417095"/>
            </a:xfrm>
            <a:prstGeom prst="straightConnector1">
              <a:avLst/>
            </a:prstGeom>
            <a:ln w="57150">
              <a:solidFill>
                <a:schemeClr val="accent1"/>
              </a:solidFill>
              <a:tailEnd type="triangle"/>
            </a:ln>
          </p:spPr>
          <p:style>
            <a:lnRef idx="2">
              <a:schemeClr val="accent1"/>
            </a:lnRef>
            <a:fillRef idx="0">
              <a:schemeClr val="accent1"/>
            </a:fillRef>
            <a:effectRef idx="1">
              <a:schemeClr val="accent1"/>
            </a:effectRef>
            <a:fontRef idx="minor">
              <a:schemeClr val="tx1"/>
            </a:fontRef>
          </p:style>
        </p:cxnSp>
        <p:cxnSp>
          <p:nvCxnSpPr>
            <p:cNvPr id="74" name="Straight Connector 73"/>
            <p:cNvCxnSpPr/>
            <p:nvPr/>
          </p:nvCxnSpPr>
          <p:spPr>
            <a:xfrm>
              <a:off x="6068948" y="3350564"/>
              <a:ext cx="356616" cy="118872"/>
            </a:xfrm>
            <a:prstGeom prst="line">
              <a:avLst/>
            </a:prstGeom>
            <a:ln w="76200">
              <a:solidFill>
                <a:schemeClr val="accent1">
                  <a:lumMod val="50000"/>
                </a:schemeClr>
              </a:solidFill>
            </a:ln>
          </p:spPr>
          <p:style>
            <a:lnRef idx="2">
              <a:schemeClr val="accent1"/>
            </a:lnRef>
            <a:fillRef idx="0">
              <a:schemeClr val="accent1"/>
            </a:fillRef>
            <a:effectRef idx="1">
              <a:schemeClr val="accent1"/>
            </a:effectRef>
            <a:fontRef idx="minor">
              <a:schemeClr val="tx1"/>
            </a:fontRef>
          </p:style>
        </p:cxnSp>
        <p:cxnSp>
          <p:nvCxnSpPr>
            <p:cNvPr id="75" name="Straight Connector 74"/>
            <p:cNvCxnSpPr/>
            <p:nvPr/>
          </p:nvCxnSpPr>
          <p:spPr>
            <a:xfrm flipH="1" flipV="1">
              <a:off x="5769609" y="3172256"/>
              <a:ext cx="178308" cy="178308"/>
            </a:xfrm>
            <a:prstGeom prst="line">
              <a:avLst/>
            </a:prstGeom>
            <a:ln w="76200">
              <a:solidFill>
                <a:schemeClr val="accent1">
                  <a:lumMod val="50000"/>
                </a:schemeClr>
              </a:solidFill>
            </a:ln>
          </p:spPr>
          <p:style>
            <a:lnRef idx="2">
              <a:schemeClr val="accent1"/>
            </a:lnRef>
            <a:fillRef idx="0">
              <a:schemeClr val="accent1"/>
            </a:fillRef>
            <a:effectRef idx="1">
              <a:schemeClr val="accent1"/>
            </a:effectRef>
            <a:fontRef idx="minor">
              <a:schemeClr val="tx1"/>
            </a:fontRef>
          </p:style>
        </p:cxnSp>
        <p:cxnSp>
          <p:nvCxnSpPr>
            <p:cNvPr id="76" name="Straight Connector 75"/>
            <p:cNvCxnSpPr/>
            <p:nvPr/>
          </p:nvCxnSpPr>
          <p:spPr>
            <a:xfrm>
              <a:off x="5650737" y="2815640"/>
              <a:ext cx="0" cy="118872"/>
            </a:xfrm>
            <a:prstGeom prst="line">
              <a:avLst/>
            </a:prstGeom>
            <a:ln w="76200">
              <a:solidFill>
                <a:schemeClr val="accent1">
                  <a:lumMod val="50000"/>
                </a:schemeClr>
              </a:solidFill>
            </a:ln>
          </p:spPr>
          <p:style>
            <a:lnRef idx="2">
              <a:schemeClr val="accent1"/>
            </a:lnRef>
            <a:fillRef idx="0">
              <a:schemeClr val="accent1"/>
            </a:fillRef>
            <a:effectRef idx="1">
              <a:schemeClr val="accent1"/>
            </a:effectRef>
            <a:fontRef idx="minor">
              <a:schemeClr val="tx1"/>
            </a:fontRef>
          </p:style>
        </p:cxnSp>
        <p:cxnSp>
          <p:nvCxnSpPr>
            <p:cNvPr id="77" name="Straight Arrow Connector 76"/>
            <p:cNvCxnSpPr/>
            <p:nvPr/>
          </p:nvCxnSpPr>
          <p:spPr>
            <a:xfrm>
              <a:off x="5935164" y="4116380"/>
              <a:ext cx="320710" cy="335260"/>
            </a:xfrm>
            <a:prstGeom prst="straightConnector1">
              <a:avLst/>
            </a:prstGeom>
            <a:ln w="57150">
              <a:solidFill>
                <a:schemeClr val="accent1"/>
              </a:solidFill>
              <a:tailEnd type="triangle"/>
            </a:ln>
          </p:spPr>
          <p:style>
            <a:lnRef idx="2">
              <a:schemeClr val="accent1"/>
            </a:lnRef>
            <a:fillRef idx="0">
              <a:schemeClr val="accent1"/>
            </a:fillRef>
            <a:effectRef idx="1">
              <a:schemeClr val="accent1"/>
            </a:effectRef>
            <a:fontRef idx="minor">
              <a:schemeClr val="tx1"/>
            </a:fontRef>
          </p:style>
        </p:cxnSp>
        <p:cxnSp>
          <p:nvCxnSpPr>
            <p:cNvPr id="78" name="Straight Arrow Connector 77"/>
            <p:cNvCxnSpPr/>
            <p:nvPr/>
          </p:nvCxnSpPr>
          <p:spPr>
            <a:xfrm flipH="1">
              <a:off x="4786078" y="4131821"/>
              <a:ext cx="320153" cy="279395"/>
            </a:xfrm>
            <a:prstGeom prst="straightConnector1">
              <a:avLst/>
            </a:prstGeom>
            <a:ln w="57150">
              <a:solidFill>
                <a:schemeClr val="accent1"/>
              </a:solidFill>
              <a:tailEnd type="triangle"/>
            </a:ln>
          </p:spPr>
          <p:style>
            <a:lnRef idx="2">
              <a:schemeClr val="accent1"/>
            </a:lnRef>
            <a:fillRef idx="0">
              <a:schemeClr val="accent1"/>
            </a:fillRef>
            <a:effectRef idx="1">
              <a:schemeClr val="accent1"/>
            </a:effectRef>
            <a:fontRef idx="minor">
              <a:schemeClr val="tx1"/>
            </a:fontRef>
          </p:style>
        </p:cxnSp>
        <p:cxnSp>
          <p:nvCxnSpPr>
            <p:cNvPr id="79" name="Straight Connector 78"/>
            <p:cNvCxnSpPr/>
            <p:nvPr/>
          </p:nvCxnSpPr>
          <p:spPr>
            <a:xfrm>
              <a:off x="6066789" y="3944924"/>
              <a:ext cx="358775" cy="0"/>
            </a:xfrm>
            <a:prstGeom prst="line">
              <a:avLst/>
            </a:prstGeom>
            <a:ln w="76200">
              <a:solidFill>
                <a:schemeClr val="accent1">
                  <a:lumMod val="50000"/>
                </a:schemeClr>
              </a:solidFill>
            </a:ln>
          </p:spPr>
          <p:style>
            <a:lnRef idx="2">
              <a:schemeClr val="accent1"/>
            </a:lnRef>
            <a:fillRef idx="0">
              <a:schemeClr val="accent1"/>
            </a:fillRef>
            <a:effectRef idx="1">
              <a:schemeClr val="accent1"/>
            </a:effectRef>
            <a:fontRef idx="minor">
              <a:schemeClr val="tx1"/>
            </a:fontRef>
          </p:style>
        </p:cxnSp>
        <p:cxnSp>
          <p:nvCxnSpPr>
            <p:cNvPr id="80" name="Straight Connector 79"/>
            <p:cNvCxnSpPr/>
            <p:nvPr/>
          </p:nvCxnSpPr>
          <p:spPr>
            <a:xfrm flipH="1">
              <a:off x="5769609" y="4004360"/>
              <a:ext cx="237744" cy="237744"/>
            </a:xfrm>
            <a:prstGeom prst="line">
              <a:avLst/>
            </a:prstGeom>
            <a:ln w="76200">
              <a:solidFill>
                <a:schemeClr val="accent1">
                  <a:lumMod val="50000"/>
                </a:schemeClr>
              </a:solidFill>
            </a:ln>
          </p:spPr>
          <p:style>
            <a:lnRef idx="2">
              <a:schemeClr val="accent1"/>
            </a:lnRef>
            <a:fillRef idx="0">
              <a:schemeClr val="accent1"/>
            </a:fillRef>
            <a:effectRef idx="1">
              <a:schemeClr val="accent1"/>
            </a:effectRef>
            <a:fontRef idx="minor">
              <a:schemeClr val="tx1"/>
            </a:fontRef>
          </p:style>
        </p:cxnSp>
        <p:cxnSp>
          <p:nvCxnSpPr>
            <p:cNvPr id="81" name="Straight Connector 80"/>
            <p:cNvCxnSpPr/>
            <p:nvPr/>
          </p:nvCxnSpPr>
          <p:spPr>
            <a:xfrm>
              <a:off x="5769609" y="4359708"/>
              <a:ext cx="237744" cy="595628"/>
            </a:xfrm>
            <a:prstGeom prst="line">
              <a:avLst/>
            </a:prstGeom>
            <a:ln w="76200">
              <a:solidFill>
                <a:schemeClr val="accent1">
                  <a:lumMod val="50000"/>
                </a:schemeClr>
              </a:solidFill>
            </a:ln>
          </p:spPr>
          <p:style>
            <a:lnRef idx="2">
              <a:schemeClr val="accent1"/>
            </a:lnRef>
            <a:fillRef idx="0">
              <a:schemeClr val="accent1"/>
            </a:fillRef>
            <a:effectRef idx="1">
              <a:schemeClr val="accent1"/>
            </a:effectRef>
            <a:fontRef idx="minor">
              <a:schemeClr val="tx1"/>
            </a:fontRef>
          </p:style>
        </p:cxnSp>
        <p:cxnSp>
          <p:nvCxnSpPr>
            <p:cNvPr id="82" name="Straight Connector 81"/>
            <p:cNvCxnSpPr/>
            <p:nvPr/>
          </p:nvCxnSpPr>
          <p:spPr>
            <a:xfrm>
              <a:off x="6007353" y="5074208"/>
              <a:ext cx="0" cy="832104"/>
            </a:xfrm>
            <a:prstGeom prst="line">
              <a:avLst/>
            </a:prstGeom>
            <a:ln w="76200">
              <a:solidFill>
                <a:schemeClr val="accent1">
                  <a:lumMod val="50000"/>
                </a:schemeClr>
              </a:solidFill>
            </a:ln>
          </p:spPr>
          <p:style>
            <a:lnRef idx="2">
              <a:schemeClr val="accent1"/>
            </a:lnRef>
            <a:fillRef idx="0">
              <a:schemeClr val="accent1"/>
            </a:fillRef>
            <a:effectRef idx="1">
              <a:schemeClr val="accent1"/>
            </a:effectRef>
            <a:fontRef idx="minor">
              <a:schemeClr val="tx1"/>
            </a:fontRef>
          </p:style>
        </p:cxnSp>
        <p:cxnSp>
          <p:nvCxnSpPr>
            <p:cNvPr id="83" name="Straight Connector 82"/>
            <p:cNvCxnSpPr/>
            <p:nvPr/>
          </p:nvCxnSpPr>
          <p:spPr>
            <a:xfrm flipH="1">
              <a:off x="5888481" y="6025184"/>
              <a:ext cx="118872" cy="356616"/>
            </a:xfrm>
            <a:prstGeom prst="line">
              <a:avLst/>
            </a:prstGeom>
            <a:ln w="76200">
              <a:solidFill>
                <a:schemeClr val="accent1">
                  <a:lumMod val="50000"/>
                </a:schemeClr>
              </a:solidFill>
            </a:ln>
          </p:spPr>
          <p:style>
            <a:lnRef idx="2">
              <a:schemeClr val="accent1"/>
            </a:lnRef>
            <a:fillRef idx="0">
              <a:schemeClr val="accent1"/>
            </a:fillRef>
            <a:effectRef idx="1">
              <a:schemeClr val="accent1"/>
            </a:effectRef>
            <a:fontRef idx="minor">
              <a:schemeClr val="tx1"/>
            </a:fontRef>
          </p:style>
        </p:cxnSp>
        <p:cxnSp>
          <p:nvCxnSpPr>
            <p:cNvPr id="84" name="Straight Connector 83"/>
            <p:cNvCxnSpPr/>
            <p:nvPr/>
          </p:nvCxnSpPr>
          <p:spPr>
            <a:xfrm>
              <a:off x="2850768" y="3944924"/>
              <a:ext cx="2144014" cy="0"/>
            </a:xfrm>
            <a:prstGeom prst="line">
              <a:avLst/>
            </a:prstGeom>
            <a:ln w="76200">
              <a:solidFill>
                <a:schemeClr val="accent1">
                  <a:lumMod val="50000"/>
                </a:schemeClr>
              </a:solidFill>
            </a:ln>
          </p:spPr>
          <p:style>
            <a:lnRef idx="2">
              <a:schemeClr val="accent1"/>
            </a:lnRef>
            <a:fillRef idx="0">
              <a:schemeClr val="accent1"/>
            </a:fillRef>
            <a:effectRef idx="1">
              <a:schemeClr val="accent1"/>
            </a:effectRef>
            <a:fontRef idx="minor">
              <a:schemeClr val="tx1"/>
            </a:fontRef>
          </p:style>
        </p:cxnSp>
        <p:cxnSp>
          <p:nvCxnSpPr>
            <p:cNvPr id="85" name="Straight Connector 84"/>
            <p:cNvCxnSpPr/>
            <p:nvPr/>
          </p:nvCxnSpPr>
          <p:spPr>
            <a:xfrm>
              <a:off x="5054218" y="4004360"/>
              <a:ext cx="239903" cy="237744"/>
            </a:xfrm>
            <a:prstGeom prst="line">
              <a:avLst/>
            </a:prstGeom>
            <a:ln w="76200">
              <a:solidFill>
                <a:schemeClr val="accent1">
                  <a:lumMod val="50000"/>
                </a:schemeClr>
              </a:solidFill>
            </a:ln>
          </p:spPr>
          <p:style>
            <a:lnRef idx="2">
              <a:schemeClr val="accent1"/>
            </a:lnRef>
            <a:fillRef idx="0">
              <a:schemeClr val="accent1"/>
            </a:fillRef>
            <a:effectRef idx="1">
              <a:schemeClr val="accent1"/>
            </a:effectRef>
            <a:fontRef idx="minor">
              <a:schemeClr val="tx1"/>
            </a:fontRef>
          </p:style>
        </p:cxnSp>
        <p:cxnSp>
          <p:nvCxnSpPr>
            <p:cNvPr id="86" name="Straight Connector 85"/>
            <p:cNvCxnSpPr/>
            <p:nvPr/>
          </p:nvCxnSpPr>
          <p:spPr>
            <a:xfrm flipH="1">
              <a:off x="5175249" y="4360976"/>
              <a:ext cx="118872" cy="594360"/>
            </a:xfrm>
            <a:prstGeom prst="line">
              <a:avLst/>
            </a:prstGeom>
            <a:ln w="76200">
              <a:solidFill>
                <a:schemeClr val="accent1">
                  <a:lumMod val="50000"/>
                </a:schemeClr>
              </a:solidFill>
            </a:ln>
          </p:spPr>
          <p:style>
            <a:lnRef idx="2">
              <a:schemeClr val="accent1"/>
            </a:lnRef>
            <a:fillRef idx="0">
              <a:schemeClr val="accent1"/>
            </a:fillRef>
            <a:effectRef idx="1">
              <a:schemeClr val="accent1"/>
            </a:effectRef>
            <a:fontRef idx="minor">
              <a:schemeClr val="tx1"/>
            </a:fontRef>
          </p:style>
        </p:cxnSp>
        <p:cxnSp>
          <p:nvCxnSpPr>
            <p:cNvPr id="87" name="Straight Connector 86"/>
            <p:cNvCxnSpPr/>
            <p:nvPr/>
          </p:nvCxnSpPr>
          <p:spPr>
            <a:xfrm flipH="1">
              <a:off x="5054218" y="5074208"/>
              <a:ext cx="121031" cy="475488"/>
            </a:xfrm>
            <a:prstGeom prst="line">
              <a:avLst/>
            </a:prstGeom>
            <a:ln w="76200">
              <a:solidFill>
                <a:schemeClr val="accent1">
                  <a:lumMod val="50000"/>
                </a:schemeClr>
              </a:solidFill>
            </a:ln>
          </p:spPr>
          <p:style>
            <a:lnRef idx="2">
              <a:schemeClr val="accent1"/>
            </a:lnRef>
            <a:fillRef idx="0">
              <a:schemeClr val="accent1"/>
            </a:fillRef>
            <a:effectRef idx="1">
              <a:schemeClr val="accent1"/>
            </a:effectRef>
            <a:fontRef idx="minor">
              <a:schemeClr val="tx1"/>
            </a:fontRef>
          </p:style>
        </p:cxnSp>
        <p:cxnSp>
          <p:nvCxnSpPr>
            <p:cNvPr id="88" name="Straight Connector 87"/>
            <p:cNvCxnSpPr/>
            <p:nvPr/>
          </p:nvCxnSpPr>
          <p:spPr>
            <a:xfrm>
              <a:off x="5054218" y="5668568"/>
              <a:ext cx="239903" cy="713232"/>
            </a:xfrm>
            <a:prstGeom prst="line">
              <a:avLst/>
            </a:prstGeom>
            <a:ln w="76200">
              <a:solidFill>
                <a:schemeClr val="accent1">
                  <a:lumMod val="50000"/>
                </a:schemeClr>
              </a:solidFill>
            </a:ln>
          </p:spPr>
          <p:style>
            <a:lnRef idx="2">
              <a:schemeClr val="accent1"/>
            </a:lnRef>
            <a:fillRef idx="0">
              <a:schemeClr val="accent1"/>
            </a:fillRef>
            <a:effectRef idx="1">
              <a:schemeClr val="accent1"/>
            </a:effectRef>
            <a:fontRef idx="minor">
              <a:schemeClr val="tx1"/>
            </a:fontRef>
          </p:style>
        </p:cxnSp>
        <p:cxnSp>
          <p:nvCxnSpPr>
            <p:cNvPr id="89" name="Straight Connector 88"/>
            <p:cNvCxnSpPr/>
            <p:nvPr/>
          </p:nvCxnSpPr>
          <p:spPr>
            <a:xfrm>
              <a:off x="3922775" y="5252516"/>
              <a:ext cx="299339" cy="178308"/>
            </a:xfrm>
            <a:prstGeom prst="line">
              <a:avLst/>
            </a:prstGeom>
            <a:ln w="76200">
              <a:solidFill>
                <a:schemeClr val="accent1">
                  <a:lumMod val="50000"/>
                </a:schemeClr>
              </a:solidFill>
            </a:ln>
          </p:spPr>
          <p:style>
            <a:lnRef idx="2">
              <a:schemeClr val="accent1"/>
            </a:lnRef>
            <a:fillRef idx="0">
              <a:schemeClr val="accent1"/>
            </a:fillRef>
            <a:effectRef idx="1">
              <a:schemeClr val="accent1"/>
            </a:effectRef>
            <a:fontRef idx="minor">
              <a:schemeClr val="tx1"/>
            </a:fontRef>
          </p:style>
        </p:cxnSp>
        <p:cxnSp>
          <p:nvCxnSpPr>
            <p:cNvPr id="90" name="Straight Connector 89"/>
            <p:cNvCxnSpPr/>
            <p:nvPr/>
          </p:nvCxnSpPr>
          <p:spPr>
            <a:xfrm flipH="1">
              <a:off x="4101083" y="5549696"/>
              <a:ext cx="121031" cy="237744"/>
            </a:xfrm>
            <a:prstGeom prst="line">
              <a:avLst/>
            </a:prstGeom>
            <a:ln w="76200">
              <a:solidFill>
                <a:schemeClr val="accent1">
                  <a:lumMod val="50000"/>
                </a:schemeClr>
              </a:solidFill>
            </a:ln>
          </p:spPr>
          <p:style>
            <a:lnRef idx="2">
              <a:schemeClr val="accent1"/>
            </a:lnRef>
            <a:fillRef idx="0">
              <a:schemeClr val="accent1"/>
            </a:fillRef>
            <a:effectRef idx="1">
              <a:schemeClr val="accent1"/>
            </a:effectRef>
            <a:fontRef idx="minor">
              <a:schemeClr val="tx1"/>
            </a:fontRef>
          </p:style>
        </p:cxnSp>
        <p:cxnSp>
          <p:nvCxnSpPr>
            <p:cNvPr id="91" name="Straight Connector 90"/>
            <p:cNvCxnSpPr/>
            <p:nvPr/>
          </p:nvCxnSpPr>
          <p:spPr>
            <a:xfrm>
              <a:off x="3328415" y="5846358"/>
              <a:ext cx="713232" cy="518"/>
            </a:xfrm>
            <a:prstGeom prst="line">
              <a:avLst/>
            </a:prstGeom>
            <a:ln w="76200">
              <a:solidFill>
                <a:schemeClr val="accent1">
                  <a:lumMod val="50000"/>
                </a:schemeClr>
              </a:solidFill>
            </a:ln>
          </p:spPr>
          <p:style>
            <a:lnRef idx="2">
              <a:schemeClr val="accent1"/>
            </a:lnRef>
            <a:fillRef idx="0">
              <a:schemeClr val="accent1"/>
            </a:fillRef>
            <a:effectRef idx="1">
              <a:schemeClr val="accent1"/>
            </a:effectRef>
            <a:fontRef idx="minor">
              <a:schemeClr val="tx1"/>
            </a:fontRef>
          </p:style>
        </p:cxnSp>
        <p:cxnSp>
          <p:nvCxnSpPr>
            <p:cNvPr id="92" name="Straight Connector 91"/>
            <p:cNvCxnSpPr/>
            <p:nvPr/>
          </p:nvCxnSpPr>
          <p:spPr>
            <a:xfrm flipH="1" flipV="1">
              <a:off x="3147948" y="5668568"/>
              <a:ext cx="121031" cy="118872"/>
            </a:xfrm>
            <a:prstGeom prst="line">
              <a:avLst/>
            </a:prstGeom>
            <a:ln w="76200">
              <a:solidFill>
                <a:schemeClr val="accent1">
                  <a:lumMod val="50000"/>
                </a:schemeClr>
              </a:solidFill>
            </a:ln>
          </p:spPr>
          <p:style>
            <a:lnRef idx="2">
              <a:schemeClr val="accent1"/>
            </a:lnRef>
            <a:fillRef idx="0">
              <a:schemeClr val="accent1"/>
            </a:fillRef>
            <a:effectRef idx="1">
              <a:schemeClr val="accent1"/>
            </a:effectRef>
            <a:fontRef idx="minor">
              <a:schemeClr val="tx1"/>
            </a:fontRef>
          </p:style>
        </p:cxnSp>
        <p:cxnSp>
          <p:nvCxnSpPr>
            <p:cNvPr id="93" name="Straight Connector 92"/>
            <p:cNvCxnSpPr/>
            <p:nvPr/>
          </p:nvCxnSpPr>
          <p:spPr>
            <a:xfrm flipH="1">
              <a:off x="3147948" y="5252516"/>
              <a:ext cx="180467" cy="297180"/>
            </a:xfrm>
            <a:prstGeom prst="line">
              <a:avLst/>
            </a:prstGeom>
            <a:ln w="76200">
              <a:solidFill>
                <a:schemeClr val="accent1">
                  <a:lumMod val="50000"/>
                </a:schemeClr>
              </a:solidFill>
            </a:ln>
          </p:spPr>
          <p:style>
            <a:lnRef idx="2">
              <a:schemeClr val="accent1"/>
            </a:lnRef>
            <a:fillRef idx="0">
              <a:schemeClr val="accent1"/>
            </a:fillRef>
            <a:effectRef idx="1">
              <a:schemeClr val="accent1"/>
            </a:effectRef>
            <a:fontRef idx="minor">
              <a:schemeClr val="tx1"/>
            </a:fontRef>
          </p:style>
        </p:cxnSp>
        <p:cxnSp>
          <p:nvCxnSpPr>
            <p:cNvPr id="94" name="Straight Connector 93"/>
            <p:cNvCxnSpPr/>
            <p:nvPr/>
          </p:nvCxnSpPr>
          <p:spPr>
            <a:xfrm flipH="1">
              <a:off x="3447287" y="5252516"/>
              <a:ext cx="356616" cy="0"/>
            </a:xfrm>
            <a:prstGeom prst="line">
              <a:avLst/>
            </a:prstGeom>
            <a:ln w="76200">
              <a:solidFill>
                <a:schemeClr val="accent1">
                  <a:lumMod val="50000"/>
                </a:schemeClr>
              </a:solidFill>
            </a:ln>
          </p:spPr>
          <p:style>
            <a:lnRef idx="2">
              <a:schemeClr val="accent1"/>
            </a:lnRef>
            <a:fillRef idx="0">
              <a:schemeClr val="accent1"/>
            </a:fillRef>
            <a:effectRef idx="1">
              <a:schemeClr val="accent1"/>
            </a:effectRef>
            <a:fontRef idx="minor">
              <a:schemeClr val="tx1"/>
            </a:fontRef>
          </p:style>
        </p:cxnSp>
      </p:grpSp>
      <p:sp>
        <p:nvSpPr>
          <p:cNvPr id="95" name="Rectangle 94"/>
          <p:cNvSpPr/>
          <p:nvPr/>
        </p:nvSpPr>
        <p:spPr>
          <a:xfrm>
            <a:off x="0" y="690589"/>
            <a:ext cx="939692" cy="461665"/>
          </a:xfrm>
          <a:prstGeom prst="rect">
            <a:avLst/>
          </a:prstGeom>
        </p:spPr>
        <p:txBody>
          <a:bodyPr wrap="square">
            <a:spAutoFit/>
          </a:bodyPr>
          <a:lstStyle/>
          <a:p>
            <a:r>
              <a:rPr lang="en-US" sz="2400" b="1" dirty="0" smtClean="0"/>
              <a:t>2011 </a:t>
            </a:r>
            <a:endParaRPr lang="en-US" sz="2400" b="1" dirty="0"/>
          </a:p>
        </p:txBody>
      </p:sp>
      <p:sp>
        <p:nvSpPr>
          <p:cNvPr id="96" name="Rectangle 95"/>
          <p:cNvSpPr/>
          <p:nvPr/>
        </p:nvSpPr>
        <p:spPr>
          <a:xfrm>
            <a:off x="1198763" y="690589"/>
            <a:ext cx="939692" cy="461665"/>
          </a:xfrm>
          <a:prstGeom prst="rect">
            <a:avLst/>
          </a:prstGeom>
        </p:spPr>
        <p:txBody>
          <a:bodyPr wrap="square">
            <a:spAutoFit/>
          </a:bodyPr>
          <a:lstStyle/>
          <a:p>
            <a:r>
              <a:rPr lang="en-US" sz="2400" b="1" dirty="0" smtClean="0"/>
              <a:t>2012 </a:t>
            </a:r>
            <a:endParaRPr lang="en-US" sz="2400" b="1" dirty="0"/>
          </a:p>
        </p:txBody>
      </p:sp>
      <p:sp>
        <p:nvSpPr>
          <p:cNvPr id="98" name="Rectangle 97"/>
          <p:cNvSpPr/>
          <p:nvPr/>
        </p:nvSpPr>
        <p:spPr>
          <a:xfrm>
            <a:off x="1160494" y="1227035"/>
            <a:ext cx="2122800" cy="411480"/>
          </a:xfrm>
          <a:prstGeom prst="rect">
            <a:avLst/>
          </a:prstGeom>
          <a:solidFill>
            <a:schemeClr val="accent4">
              <a:alpha val="30000"/>
            </a:schemeClr>
          </a:solidFill>
          <a:ln>
            <a:solidFill>
              <a:schemeClr val="bg1">
                <a:lumMod val="7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500" dirty="0" smtClean="0"/>
              <a:t>Explore</a:t>
            </a:r>
            <a:endParaRPr lang="en-US" sz="2500" dirty="0"/>
          </a:p>
        </p:txBody>
      </p:sp>
      <p:sp>
        <p:nvSpPr>
          <p:cNvPr id="99" name="Rectangle 98"/>
          <p:cNvSpPr/>
          <p:nvPr/>
        </p:nvSpPr>
        <p:spPr>
          <a:xfrm>
            <a:off x="2757268" y="2180531"/>
            <a:ext cx="1350497" cy="411480"/>
          </a:xfrm>
          <a:prstGeom prst="rect">
            <a:avLst/>
          </a:prstGeom>
          <a:solidFill>
            <a:schemeClr val="accent4">
              <a:alpha val="30000"/>
            </a:schemeClr>
          </a:solidFill>
          <a:ln>
            <a:solidFill>
              <a:schemeClr val="bg1">
                <a:lumMod val="7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500" dirty="0" smtClean="0"/>
              <a:t>Explore</a:t>
            </a:r>
            <a:endParaRPr lang="en-US" sz="2500" dirty="0"/>
          </a:p>
        </p:txBody>
      </p:sp>
      <p:sp>
        <p:nvSpPr>
          <p:cNvPr id="100" name="Rectangle 99"/>
          <p:cNvSpPr/>
          <p:nvPr/>
        </p:nvSpPr>
        <p:spPr>
          <a:xfrm>
            <a:off x="6933506" y="4087523"/>
            <a:ext cx="1909551" cy="411480"/>
          </a:xfrm>
          <a:prstGeom prst="rect">
            <a:avLst/>
          </a:prstGeom>
          <a:solidFill>
            <a:schemeClr val="accent1"/>
          </a:solidFill>
          <a:ln>
            <a:solidFill>
              <a:schemeClr val="bg1">
                <a:lumMod val="7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500" dirty="0" smtClean="0"/>
              <a:t>Synthesize</a:t>
            </a:r>
            <a:endParaRPr lang="en-US" sz="2500" dirty="0"/>
          </a:p>
        </p:txBody>
      </p:sp>
      <p:sp>
        <p:nvSpPr>
          <p:cNvPr id="101" name="Rectangle 100"/>
          <p:cNvSpPr/>
          <p:nvPr/>
        </p:nvSpPr>
        <p:spPr>
          <a:xfrm>
            <a:off x="3699803" y="2657279"/>
            <a:ext cx="1575582" cy="411480"/>
          </a:xfrm>
          <a:prstGeom prst="rect">
            <a:avLst/>
          </a:prstGeom>
          <a:solidFill>
            <a:schemeClr val="accent4">
              <a:alpha val="30000"/>
            </a:schemeClr>
          </a:solidFill>
          <a:ln>
            <a:solidFill>
              <a:schemeClr val="bg1">
                <a:lumMod val="7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500" dirty="0" smtClean="0"/>
              <a:t>Explore</a:t>
            </a:r>
            <a:endParaRPr lang="en-US" sz="2500" dirty="0"/>
          </a:p>
        </p:txBody>
      </p:sp>
      <p:sp>
        <p:nvSpPr>
          <p:cNvPr id="102" name="Rectangle 101"/>
          <p:cNvSpPr/>
          <p:nvPr/>
        </p:nvSpPr>
        <p:spPr>
          <a:xfrm>
            <a:off x="6203852" y="3610775"/>
            <a:ext cx="1575582" cy="411480"/>
          </a:xfrm>
          <a:prstGeom prst="rect">
            <a:avLst/>
          </a:prstGeom>
          <a:solidFill>
            <a:schemeClr val="accent3">
              <a:alpha val="30000"/>
            </a:schemeClr>
          </a:solidFill>
          <a:ln>
            <a:solidFill>
              <a:schemeClr val="bg1">
                <a:lumMod val="7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500" dirty="0" smtClean="0"/>
              <a:t>Analyze</a:t>
            </a:r>
            <a:endParaRPr lang="en-US" sz="2500" dirty="0"/>
          </a:p>
        </p:txBody>
      </p:sp>
      <p:sp>
        <p:nvSpPr>
          <p:cNvPr id="103" name="Rectangle 102"/>
          <p:cNvSpPr/>
          <p:nvPr/>
        </p:nvSpPr>
        <p:spPr>
          <a:xfrm>
            <a:off x="4895557" y="3134027"/>
            <a:ext cx="1885071" cy="411480"/>
          </a:xfrm>
          <a:prstGeom prst="rect">
            <a:avLst/>
          </a:prstGeom>
          <a:solidFill>
            <a:schemeClr val="accent3">
              <a:alpha val="30000"/>
            </a:schemeClr>
          </a:solidFill>
          <a:ln>
            <a:solidFill>
              <a:schemeClr val="bg1">
                <a:lumMod val="7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500" dirty="0" smtClean="0"/>
              <a:t>Analyze</a:t>
            </a:r>
            <a:endParaRPr lang="en-US" sz="2500" dirty="0"/>
          </a:p>
        </p:txBody>
      </p:sp>
      <p:sp>
        <p:nvSpPr>
          <p:cNvPr id="104" name="Rectangle 103"/>
          <p:cNvSpPr/>
          <p:nvPr/>
        </p:nvSpPr>
        <p:spPr>
          <a:xfrm>
            <a:off x="1825461" y="1703783"/>
            <a:ext cx="1457833" cy="411480"/>
          </a:xfrm>
          <a:prstGeom prst="rect">
            <a:avLst/>
          </a:prstGeom>
          <a:solidFill>
            <a:schemeClr val="accent3">
              <a:alpha val="30000"/>
            </a:schemeClr>
          </a:solidFill>
          <a:ln>
            <a:solidFill>
              <a:schemeClr val="bg1">
                <a:lumMod val="75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500" smtClean="0"/>
              <a:t>Analyze</a:t>
            </a:r>
            <a:endParaRPr lang="en-US" sz="2500"/>
          </a:p>
        </p:txBody>
      </p:sp>
    </p:spTree>
    <p:extLst>
      <p:ext uri="{BB962C8B-B14F-4D97-AF65-F5344CB8AC3E}">
        <p14:creationId xmlns:p14="http://schemas.microsoft.com/office/powerpoint/2010/main" val="1130578938"/>
      </p:ext>
    </p:extLst>
  </p:cSld>
  <p:clrMapOvr>
    <a:masterClrMapping/>
  </p:clrMapOvr>
  <p:transition>
    <p:fade/>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C0504D"/>
          </a:solidFill>
        </p:spPr>
        <p:txBody>
          <a:bodyPr>
            <a:normAutofit fontScale="90000"/>
          </a:bodyPr>
          <a:lstStyle/>
          <a:p>
            <a:pPr algn="ctr"/>
            <a:r>
              <a:rPr lang="en-US" dirty="0" smtClean="0"/>
              <a:t>Thank You</a:t>
            </a:r>
            <a:endParaRPr lang="en-US" dirty="0"/>
          </a:p>
        </p:txBody>
      </p:sp>
      <p:sp>
        <p:nvSpPr>
          <p:cNvPr id="13" name="Slide Number Placeholder 12"/>
          <p:cNvSpPr>
            <a:spLocks noGrp="1"/>
          </p:cNvSpPr>
          <p:nvPr>
            <p:ph type="sldNum" sz="quarter" idx="12"/>
          </p:nvPr>
        </p:nvSpPr>
        <p:spPr/>
        <p:txBody>
          <a:bodyPr/>
          <a:lstStyle/>
          <a:p>
            <a:fld id="{0C9D9FE6-5D08-3B48-9104-2B1B3E27A71F}" type="slidenum">
              <a:rPr lang="en-US" smtClean="0"/>
              <a:t>51</a:t>
            </a:fld>
            <a:endParaRPr lang="en-US"/>
          </a:p>
        </p:txBody>
      </p:sp>
      <p:grpSp>
        <p:nvGrpSpPr>
          <p:cNvPr id="14" name="Group 13"/>
          <p:cNvGrpSpPr/>
          <p:nvPr/>
        </p:nvGrpSpPr>
        <p:grpSpPr>
          <a:xfrm>
            <a:off x="1547446" y="849232"/>
            <a:ext cx="6049108" cy="5452314"/>
            <a:chOff x="-625789" y="895725"/>
            <a:chExt cx="6049108" cy="5452314"/>
          </a:xfrm>
        </p:grpSpPr>
        <p:graphicFrame>
          <p:nvGraphicFramePr>
            <p:cNvPr id="15" name="Diagram 14"/>
            <p:cNvGraphicFramePr/>
            <p:nvPr>
              <p:extLst>
                <p:ext uri="{D42A27DB-BD31-4B8C-83A1-F6EECF244321}">
                  <p14:modId xmlns:p14="http://schemas.microsoft.com/office/powerpoint/2010/main" val="501591191"/>
                </p:ext>
              </p:extLst>
            </p:nvPr>
          </p:nvGraphicFramePr>
          <p:xfrm>
            <a:off x="-625789" y="2209028"/>
            <a:ext cx="6049108" cy="300749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6" name="Rectangle 15"/>
            <p:cNvSpPr/>
            <p:nvPr/>
          </p:nvSpPr>
          <p:spPr>
            <a:xfrm>
              <a:off x="254501" y="895725"/>
              <a:ext cx="4209686" cy="712138"/>
            </a:xfrm>
            <a:prstGeom prst="rect">
              <a:avLst/>
            </a:prstGeom>
            <a:solidFill>
              <a:schemeClr val="accent2"/>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en-US" smtClean="0"/>
                <a:t>Input Parameter Candidates </a:t>
              </a:r>
            </a:p>
            <a:p>
              <a:pPr algn="ctr"/>
              <a:r>
                <a:rPr lang="en-US" smtClean="0"/>
                <a:t>+ Target Output(s)</a:t>
              </a:r>
              <a:endParaRPr lang="en-US"/>
            </a:p>
          </p:txBody>
        </p:sp>
        <p:sp>
          <p:nvSpPr>
            <p:cNvPr id="17" name="Rectangle 16"/>
            <p:cNvSpPr/>
            <p:nvPr/>
          </p:nvSpPr>
          <p:spPr>
            <a:xfrm>
              <a:off x="256224" y="5634807"/>
              <a:ext cx="4206240" cy="713232"/>
            </a:xfrm>
            <a:prstGeom prst="rect">
              <a:avLst/>
            </a:prstGeom>
            <a:solidFill>
              <a:schemeClr val="accent2"/>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en-US" smtClean="0"/>
                <a:t>Enhanced Approximation or Theory</a:t>
              </a:r>
              <a:endParaRPr lang="en-US"/>
            </a:p>
          </p:txBody>
        </p:sp>
        <p:sp>
          <p:nvSpPr>
            <p:cNvPr id="18" name="Down Arrow 17"/>
            <p:cNvSpPr/>
            <p:nvPr/>
          </p:nvSpPr>
          <p:spPr>
            <a:xfrm>
              <a:off x="2204956" y="1734881"/>
              <a:ext cx="308777" cy="347127"/>
            </a:xfrm>
            <a:prstGeom prst="downArrow">
              <a:avLst/>
            </a:prstGeom>
            <a:solidFill>
              <a:schemeClr val="accent2">
                <a:lumMod val="60000"/>
                <a:lumOff val="40000"/>
              </a:schemeClr>
            </a:solidFill>
            <a:ln>
              <a:solidFill>
                <a:schemeClr val="accent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Down Arrow 18"/>
            <p:cNvSpPr/>
            <p:nvPr/>
          </p:nvSpPr>
          <p:spPr>
            <a:xfrm>
              <a:off x="2204956" y="5160658"/>
              <a:ext cx="308777" cy="347127"/>
            </a:xfrm>
            <a:prstGeom prst="downArrow">
              <a:avLst/>
            </a:prstGeom>
            <a:solidFill>
              <a:schemeClr val="accent2">
                <a:lumMod val="60000"/>
                <a:lumOff val="40000"/>
              </a:schemeClr>
            </a:solidFill>
            <a:ln>
              <a:solidFill>
                <a:schemeClr val="accent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532920983"/>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mtClean="0"/>
              <a:t>Background: Topology</a:t>
            </a:r>
            <a:endParaRPr lang="en-US"/>
          </a:p>
        </p:txBody>
      </p:sp>
      <p:sp>
        <p:nvSpPr>
          <p:cNvPr id="22" name="Content Placeholder 2"/>
          <p:cNvSpPr>
            <a:spLocks noGrp="1"/>
          </p:cNvSpPr>
          <p:nvPr>
            <p:ph idx="1"/>
          </p:nvPr>
        </p:nvSpPr>
        <p:spPr>
          <a:xfrm>
            <a:off x="4573790" y="704852"/>
            <a:ext cx="4570210" cy="6153148"/>
          </a:xfrm>
        </p:spPr>
        <p:txBody>
          <a:bodyPr>
            <a:normAutofit/>
          </a:bodyPr>
          <a:lstStyle/>
          <a:p>
            <a:endParaRPr lang="en-US" sz="2800" dirty="0" smtClean="0"/>
          </a:p>
          <a:p>
            <a:r>
              <a:rPr lang="en-US" sz="2800" dirty="0" smtClean="0"/>
              <a:t>Consider </a:t>
            </a:r>
            <a:r>
              <a:rPr lang="en-US" sz="2800" dirty="0" smtClean="0"/>
              <a:t>the </a:t>
            </a:r>
            <a:r>
              <a:rPr lang="en-US" sz="2800" b="1" i="1" dirty="0" smtClean="0">
                <a:solidFill>
                  <a:srgbClr val="C0504D"/>
                </a:solidFill>
              </a:rPr>
              <a:t>input space</a:t>
            </a:r>
            <a:r>
              <a:rPr lang="en-US" sz="2800" dirty="0" smtClean="0"/>
              <a:t> as a </a:t>
            </a:r>
            <a:r>
              <a:rPr lang="en-US" sz="2800" b="1" i="1" dirty="0" smtClean="0">
                <a:solidFill>
                  <a:schemeClr val="accent2"/>
                </a:solidFill>
              </a:rPr>
              <a:t>manifold</a:t>
            </a:r>
            <a:r>
              <a:rPr lang="en-US" sz="2800" dirty="0" smtClean="0">
                <a:solidFill>
                  <a:schemeClr val="accent2"/>
                </a:solidFill>
              </a:rPr>
              <a:t> </a:t>
            </a:r>
            <a:r>
              <a:rPr lang="en-US" sz="2800" dirty="0" smtClean="0"/>
              <a:t>and the </a:t>
            </a:r>
            <a:r>
              <a:rPr lang="en-US" sz="2800" dirty="0" smtClean="0">
                <a:solidFill>
                  <a:srgbClr val="C0504D"/>
                </a:solidFill>
              </a:rPr>
              <a:t>target</a:t>
            </a:r>
            <a:r>
              <a:rPr lang="en-US" sz="2800" dirty="0" smtClean="0"/>
              <a:t> as a </a:t>
            </a:r>
            <a:r>
              <a:rPr lang="en-US" sz="2800" b="1" i="1" dirty="0" smtClean="0">
                <a:solidFill>
                  <a:srgbClr val="C0504D"/>
                </a:solidFill>
              </a:rPr>
              <a:t>smooth function </a:t>
            </a:r>
            <a:r>
              <a:rPr lang="en-US" sz="2800" dirty="0" smtClean="0"/>
              <a:t>defined on that space</a:t>
            </a:r>
            <a:endParaRPr lang="en-US" dirty="0" smtClean="0"/>
          </a:p>
          <a:p>
            <a:endParaRPr lang="en-US" dirty="0"/>
          </a:p>
          <a:p>
            <a:r>
              <a:rPr lang="en-US" sz="2800" dirty="0" smtClean="0"/>
              <a:t>Utilize </a:t>
            </a:r>
            <a:r>
              <a:rPr lang="en-US" sz="2800" b="1" i="1" dirty="0" smtClean="0">
                <a:solidFill>
                  <a:srgbClr val="C0504D"/>
                </a:solidFill>
              </a:rPr>
              <a:t>Morse Theory</a:t>
            </a:r>
            <a:r>
              <a:rPr lang="en-US" sz="2800" dirty="0" smtClean="0"/>
              <a:t> to extract structure and features for exploration, analysis, and synthesis</a:t>
            </a:r>
          </a:p>
        </p:txBody>
      </p:sp>
      <p:sp>
        <p:nvSpPr>
          <p:cNvPr id="3" name="Slide Number Placeholder 2"/>
          <p:cNvSpPr>
            <a:spLocks noGrp="1"/>
          </p:cNvSpPr>
          <p:nvPr>
            <p:ph type="sldNum" sz="quarter" idx="12"/>
          </p:nvPr>
        </p:nvSpPr>
        <p:spPr/>
        <p:txBody>
          <a:bodyPr/>
          <a:lstStyle/>
          <a:p>
            <a:fld id="{0C9D9FE6-5D08-3B48-9104-2B1B3E27A71F}" type="slidenum">
              <a:rPr lang="en-US" smtClean="0"/>
              <a:t>6</a:t>
            </a:fld>
            <a:endParaRPr lang="en-US"/>
          </a:p>
        </p:txBody>
      </p:sp>
      <p:grpSp>
        <p:nvGrpSpPr>
          <p:cNvPr id="4" name="Group 3"/>
          <p:cNvGrpSpPr/>
          <p:nvPr/>
        </p:nvGrpSpPr>
        <p:grpSpPr>
          <a:xfrm>
            <a:off x="-625789" y="978408"/>
            <a:ext cx="6049108" cy="5452314"/>
            <a:chOff x="-625789" y="895725"/>
            <a:chExt cx="6049108" cy="5452314"/>
          </a:xfrm>
        </p:grpSpPr>
        <p:graphicFrame>
          <p:nvGraphicFramePr>
            <p:cNvPr id="27" name="Diagram 26"/>
            <p:cNvGraphicFramePr/>
            <p:nvPr>
              <p:extLst>
                <p:ext uri="{D42A27DB-BD31-4B8C-83A1-F6EECF244321}">
                  <p14:modId xmlns:p14="http://schemas.microsoft.com/office/powerpoint/2010/main" val="1001719072"/>
                </p:ext>
              </p:extLst>
            </p:nvPr>
          </p:nvGraphicFramePr>
          <p:xfrm>
            <a:off x="-625789" y="2209028"/>
            <a:ext cx="6049108" cy="30074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8" name="Rectangle 27"/>
            <p:cNvSpPr/>
            <p:nvPr/>
          </p:nvSpPr>
          <p:spPr>
            <a:xfrm>
              <a:off x="254501" y="895725"/>
              <a:ext cx="4209686" cy="712138"/>
            </a:xfrm>
            <a:prstGeom prst="rect">
              <a:avLst/>
            </a:prstGeom>
            <a:solidFill>
              <a:schemeClr val="accent2"/>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en-US" dirty="0" smtClean="0"/>
                <a:t>Input Parameter Candidates </a:t>
              </a:r>
            </a:p>
            <a:p>
              <a:pPr algn="ctr"/>
              <a:r>
                <a:rPr lang="en-US" dirty="0" smtClean="0"/>
                <a:t>+ Target Output(s)</a:t>
              </a:r>
              <a:endParaRPr lang="en-US" dirty="0"/>
            </a:p>
          </p:txBody>
        </p:sp>
        <p:sp>
          <p:nvSpPr>
            <p:cNvPr id="29" name="Rectangle 28"/>
            <p:cNvSpPr/>
            <p:nvPr/>
          </p:nvSpPr>
          <p:spPr>
            <a:xfrm>
              <a:off x="256224" y="5634807"/>
              <a:ext cx="4206240" cy="713232"/>
            </a:xfrm>
            <a:prstGeom prst="rect">
              <a:avLst/>
            </a:prstGeom>
            <a:solidFill>
              <a:schemeClr val="accent2"/>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en-US" smtClean="0"/>
                <a:t>Enhanced Approximation or Theory</a:t>
              </a:r>
              <a:endParaRPr lang="en-US"/>
            </a:p>
          </p:txBody>
        </p:sp>
        <p:sp>
          <p:nvSpPr>
            <p:cNvPr id="30" name="Down Arrow 29"/>
            <p:cNvSpPr/>
            <p:nvPr/>
          </p:nvSpPr>
          <p:spPr>
            <a:xfrm>
              <a:off x="2204956" y="1734881"/>
              <a:ext cx="308777" cy="347127"/>
            </a:xfrm>
            <a:prstGeom prst="downArrow">
              <a:avLst/>
            </a:prstGeom>
            <a:solidFill>
              <a:schemeClr val="accent2">
                <a:lumMod val="60000"/>
                <a:lumOff val="40000"/>
              </a:schemeClr>
            </a:solidFill>
            <a:ln>
              <a:solidFill>
                <a:schemeClr val="accent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Down Arrow 31"/>
            <p:cNvSpPr/>
            <p:nvPr/>
          </p:nvSpPr>
          <p:spPr>
            <a:xfrm>
              <a:off x="2204956" y="5160658"/>
              <a:ext cx="308777" cy="347127"/>
            </a:xfrm>
            <a:prstGeom prst="downArrow">
              <a:avLst/>
            </a:prstGeom>
            <a:solidFill>
              <a:schemeClr val="accent2">
                <a:lumMod val="60000"/>
                <a:lumOff val="40000"/>
              </a:schemeClr>
            </a:solidFill>
            <a:ln>
              <a:solidFill>
                <a:schemeClr val="accent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7675487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2">
                                            <p:txEl>
                                              <p:pRg st="1" end="1"/>
                                            </p:txEl>
                                          </p:spTgt>
                                        </p:tgtEl>
                                        <p:attrNameLst>
                                          <p:attrName>style.visibility</p:attrName>
                                        </p:attrNameLst>
                                      </p:cBhvr>
                                      <p:to>
                                        <p:strVal val="visible"/>
                                      </p:to>
                                    </p:set>
                                    <p:animEffect transition="in" filter="fade">
                                      <p:cBhvr>
                                        <p:cTn id="7" dur="500"/>
                                        <p:tgtEl>
                                          <p:spTgt spid="22">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2">
                                            <p:txEl>
                                              <p:pRg st="3" end="3"/>
                                            </p:txEl>
                                          </p:spTgt>
                                        </p:tgtEl>
                                        <p:attrNameLst>
                                          <p:attrName>style.visibility</p:attrName>
                                        </p:attrNameLst>
                                      </p:cBhvr>
                                      <p:to>
                                        <p:strVal val="visible"/>
                                      </p:to>
                                    </p:set>
                                    <p:animEffect transition="in" filter="fade">
                                      <p:cBhvr>
                                        <p:cTn id="10" dur="500"/>
                                        <p:tgtEl>
                                          <p:spTgt spid="2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mtClean="0"/>
              <a:t>Background: Topology</a:t>
            </a:r>
            <a:endParaRPr lang="en-US"/>
          </a:p>
        </p:txBody>
      </p:sp>
      <p:sp>
        <p:nvSpPr>
          <p:cNvPr id="22" name="Content Placeholder 2"/>
          <p:cNvSpPr>
            <a:spLocks noGrp="1"/>
          </p:cNvSpPr>
          <p:nvPr>
            <p:ph idx="1"/>
          </p:nvPr>
        </p:nvSpPr>
        <p:spPr>
          <a:xfrm>
            <a:off x="4573790" y="704852"/>
            <a:ext cx="4570210" cy="6153148"/>
          </a:xfrm>
        </p:spPr>
        <p:txBody>
          <a:bodyPr>
            <a:normAutofit/>
          </a:bodyPr>
          <a:lstStyle/>
          <a:p>
            <a:pPr marL="0" indent="0">
              <a:buNone/>
            </a:pPr>
            <a:r>
              <a:rPr lang="en-US" b="1" i="1" dirty="0" smtClean="0">
                <a:solidFill>
                  <a:schemeClr val="accent2"/>
                </a:solidFill>
              </a:rPr>
              <a:t>Manifold</a:t>
            </a:r>
            <a:r>
              <a:rPr lang="en-US" dirty="0" smtClean="0">
                <a:solidFill>
                  <a:schemeClr val="accent2"/>
                </a:solidFill>
              </a:rPr>
              <a:t> </a:t>
            </a:r>
          </a:p>
          <a:p>
            <a:pPr lvl="1"/>
            <a:r>
              <a:rPr lang="en-US" dirty="0" smtClean="0"/>
              <a:t>Something that resembles Euclidean space locally…everywhere</a:t>
            </a:r>
            <a:endParaRPr lang="en-US" dirty="0"/>
          </a:p>
          <a:p>
            <a:endParaRPr lang="en-US" dirty="0" smtClean="0"/>
          </a:p>
          <a:p>
            <a:pPr marL="0" indent="0">
              <a:buNone/>
            </a:pPr>
            <a:r>
              <a:rPr lang="en-US" b="1" i="1" dirty="0">
                <a:solidFill>
                  <a:srgbClr val="C0504D"/>
                </a:solidFill>
              </a:rPr>
              <a:t>S</a:t>
            </a:r>
            <a:r>
              <a:rPr lang="en-US" b="1" i="1" dirty="0" smtClean="0">
                <a:solidFill>
                  <a:srgbClr val="C0504D"/>
                </a:solidFill>
              </a:rPr>
              <a:t>mooth</a:t>
            </a:r>
            <a:r>
              <a:rPr lang="en-US" dirty="0" smtClean="0">
                <a:solidFill>
                  <a:srgbClr val="C0504D"/>
                </a:solidFill>
              </a:rPr>
              <a:t> </a:t>
            </a:r>
            <a:r>
              <a:rPr lang="en-US" b="1" i="1" dirty="0" smtClean="0">
                <a:solidFill>
                  <a:srgbClr val="C0504D"/>
                </a:solidFill>
              </a:rPr>
              <a:t>Function</a:t>
            </a:r>
          </a:p>
          <a:p>
            <a:pPr lvl="1"/>
            <a:r>
              <a:rPr lang="en-US" dirty="0" smtClean="0"/>
              <a:t>Continuously defined and differentiable</a:t>
            </a:r>
            <a:endParaRPr lang="en-US" dirty="0"/>
          </a:p>
        </p:txBody>
      </p:sp>
      <p:pic>
        <p:nvPicPr>
          <p:cNvPr id="7" name="Picture 6" descr="trueSurfac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9419" y="859825"/>
            <a:ext cx="3227832" cy="1965960"/>
          </a:xfrm>
          <a:prstGeom prst="rect">
            <a:avLst/>
          </a:prstGeom>
        </p:spPr>
      </p:pic>
      <p:pic>
        <p:nvPicPr>
          <p:cNvPr id="13" name="Picture 12" descr="trueSurfac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2649" y="3781090"/>
            <a:ext cx="3227832" cy="1965960"/>
          </a:xfrm>
          <a:prstGeom prst="rect">
            <a:avLst/>
          </a:prstGeom>
        </p:spPr>
      </p:pic>
      <p:pic>
        <p:nvPicPr>
          <p:cNvPr id="14" name="Picture 13" descr="YlOrRd.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11714" y="3781090"/>
            <a:ext cx="458253" cy="1965960"/>
          </a:xfrm>
          <a:prstGeom prst="rect">
            <a:avLst/>
          </a:prstGeom>
        </p:spPr>
      </p:pic>
      <p:sp>
        <p:nvSpPr>
          <p:cNvPr id="17" name="TextBox 16"/>
          <p:cNvSpPr txBox="1"/>
          <p:nvPr/>
        </p:nvSpPr>
        <p:spPr>
          <a:xfrm>
            <a:off x="3886879" y="5377718"/>
            <a:ext cx="507922" cy="369332"/>
          </a:xfrm>
          <a:prstGeom prst="rect">
            <a:avLst/>
          </a:prstGeom>
          <a:noFill/>
        </p:spPr>
        <p:txBody>
          <a:bodyPr wrap="none" rtlCol="0">
            <a:spAutoFit/>
          </a:bodyPr>
          <a:lstStyle/>
          <a:p>
            <a:r>
              <a:rPr lang="en-US" smtClean="0"/>
              <a:t>low</a:t>
            </a:r>
            <a:endParaRPr lang="en-US"/>
          </a:p>
        </p:txBody>
      </p:sp>
      <p:sp>
        <p:nvSpPr>
          <p:cNvPr id="18" name="TextBox 17"/>
          <p:cNvSpPr txBox="1"/>
          <p:nvPr/>
        </p:nvSpPr>
        <p:spPr>
          <a:xfrm>
            <a:off x="3840668" y="3765737"/>
            <a:ext cx="600345" cy="369332"/>
          </a:xfrm>
          <a:prstGeom prst="rect">
            <a:avLst/>
          </a:prstGeom>
          <a:noFill/>
        </p:spPr>
        <p:txBody>
          <a:bodyPr wrap="none" rtlCol="0">
            <a:spAutoFit/>
          </a:bodyPr>
          <a:lstStyle/>
          <a:p>
            <a:r>
              <a:rPr lang="en-US" smtClean="0">
                <a:solidFill>
                  <a:schemeClr val="bg1">
                    <a:lumMod val="95000"/>
                  </a:schemeClr>
                </a:solidFill>
              </a:rPr>
              <a:t>high</a:t>
            </a:r>
            <a:endParaRPr lang="en-US">
              <a:solidFill>
                <a:schemeClr val="bg1">
                  <a:lumMod val="95000"/>
                </a:schemeClr>
              </a:solidFill>
            </a:endParaRPr>
          </a:p>
        </p:txBody>
      </p:sp>
      <p:sp>
        <p:nvSpPr>
          <p:cNvPr id="19" name="TextBox 18"/>
          <p:cNvSpPr txBox="1"/>
          <p:nvPr/>
        </p:nvSpPr>
        <p:spPr>
          <a:xfrm>
            <a:off x="3903069" y="4518008"/>
            <a:ext cx="492443" cy="369332"/>
          </a:xfrm>
          <a:prstGeom prst="rect">
            <a:avLst/>
          </a:prstGeom>
          <a:noFill/>
        </p:spPr>
        <p:txBody>
          <a:bodyPr wrap="none" rtlCol="0">
            <a:spAutoFit/>
          </a:bodyPr>
          <a:lstStyle/>
          <a:p>
            <a:r>
              <a:rPr lang="en-US" smtClean="0"/>
              <a:t>f(</a:t>
            </a:r>
            <a:r>
              <a:rPr lang="en-US" b="1" i="1" smtClean="0"/>
              <a:t>x</a:t>
            </a:r>
            <a:r>
              <a:rPr lang="en-US" smtClean="0"/>
              <a:t>)</a:t>
            </a:r>
            <a:endParaRPr lang="en-US"/>
          </a:p>
        </p:txBody>
      </p:sp>
      <p:sp>
        <p:nvSpPr>
          <p:cNvPr id="3" name="Slide Number Placeholder 2"/>
          <p:cNvSpPr>
            <a:spLocks noGrp="1"/>
          </p:cNvSpPr>
          <p:nvPr>
            <p:ph type="sldNum" sz="quarter" idx="12"/>
          </p:nvPr>
        </p:nvSpPr>
        <p:spPr/>
        <p:txBody>
          <a:bodyPr/>
          <a:lstStyle/>
          <a:p>
            <a:fld id="{0C9D9FE6-5D08-3B48-9104-2B1B3E27A71F}" type="slidenum">
              <a:rPr lang="en-US" smtClean="0"/>
              <a:t>7</a:t>
            </a:fld>
            <a:endParaRPr lang="en-US"/>
          </a:p>
        </p:txBody>
      </p:sp>
    </p:spTree>
    <p:extLst>
      <p:ext uri="{BB962C8B-B14F-4D97-AF65-F5344CB8AC3E}">
        <p14:creationId xmlns:p14="http://schemas.microsoft.com/office/powerpoint/2010/main" val="1486521207"/>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mtClean="0"/>
              <a:t>Background: Topology</a:t>
            </a:r>
            <a:endParaRPr lang="en-US"/>
          </a:p>
        </p:txBody>
      </p:sp>
      <p:sp>
        <p:nvSpPr>
          <p:cNvPr id="22" name="Content Placeholder 2"/>
          <p:cNvSpPr>
            <a:spLocks noGrp="1"/>
          </p:cNvSpPr>
          <p:nvPr>
            <p:ph idx="1"/>
          </p:nvPr>
        </p:nvSpPr>
        <p:spPr>
          <a:xfrm>
            <a:off x="0" y="704852"/>
            <a:ext cx="9144000" cy="6153148"/>
          </a:xfrm>
        </p:spPr>
        <p:txBody>
          <a:bodyPr>
            <a:normAutofit/>
          </a:bodyPr>
          <a:lstStyle/>
          <a:p>
            <a:pPr marL="0" indent="0">
              <a:buNone/>
            </a:pPr>
            <a:r>
              <a:rPr lang="en-US" b="1" i="1" smtClean="0">
                <a:solidFill>
                  <a:schemeClr val="accent2"/>
                </a:solidFill>
              </a:rPr>
              <a:t>Morse Theory</a:t>
            </a:r>
            <a:endParaRPr lang="en-US" smtClean="0">
              <a:solidFill>
                <a:schemeClr val="accent2"/>
              </a:solidFill>
            </a:endParaRPr>
          </a:p>
        </p:txBody>
      </p:sp>
      <p:pic>
        <p:nvPicPr>
          <p:cNvPr id="3" name="Picture 2" descr="topostructure.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50" y="1865278"/>
            <a:ext cx="8667750" cy="4992721"/>
          </a:xfrm>
          <a:prstGeom prst="rect">
            <a:avLst/>
          </a:prstGeom>
        </p:spPr>
      </p:pic>
      <p:sp>
        <p:nvSpPr>
          <p:cNvPr id="4" name="Slide Number Placeholder 3"/>
          <p:cNvSpPr>
            <a:spLocks noGrp="1"/>
          </p:cNvSpPr>
          <p:nvPr>
            <p:ph type="sldNum" sz="quarter" idx="12"/>
          </p:nvPr>
        </p:nvSpPr>
        <p:spPr/>
        <p:txBody>
          <a:bodyPr/>
          <a:lstStyle/>
          <a:p>
            <a:fld id="{0C9D9FE6-5D08-3B48-9104-2B1B3E27A71F}" type="slidenum">
              <a:rPr lang="en-US" smtClean="0"/>
              <a:t>8</a:t>
            </a:fld>
            <a:endParaRPr lang="en-US"/>
          </a:p>
        </p:txBody>
      </p:sp>
      <p:cxnSp>
        <p:nvCxnSpPr>
          <p:cNvPr id="6" name="Straight Arrow Connector 5"/>
          <p:cNvCxnSpPr/>
          <p:nvPr/>
        </p:nvCxnSpPr>
        <p:spPr>
          <a:xfrm flipH="1" flipV="1">
            <a:off x="8840170" y="2630662"/>
            <a:ext cx="19305" cy="1324045"/>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8616460" y="3980099"/>
            <a:ext cx="486030" cy="369332"/>
          </a:xfrm>
          <a:prstGeom prst="rect">
            <a:avLst/>
          </a:prstGeom>
          <a:noFill/>
        </p:spPr>
        <p:txBody>
          <a:bodyPr wrap="square" rtlCol="0">
            <a:spAutoFit/>
          </a:bodyPr>
          <a:lstStyle/>
          <a:p>
            <a:r>
              <a:rPr lang="en-US" smtClean="0"/>
              <a:t>f(x)</a:t>
            </a:r>
            <a:endParaRPr lang="en-US"/>
          </a:p>
        </p:txBody>
      </p:sp>
      <p:cxnSp>
        <p:nvCxnSpPr>
          <p:cNvPr id="10" name="Straight Connector 9"/>
          <p:cNvCxnSpPr/>
          <p:nvPr/>
        </p:nvCxnSpPr>
        <p:spPr>
          <a:xfrm flipH="1">
            <a:off x="7357403" y="2940148"/>
            <a:ext cx="1502072" cy="0"/>
          </a:xfrm>
          <a:prstGeom prst="line">
            <a:avLst/>
          </a:prstGeom>
          <a:ln>
            <a:solidFill>
              <a:schemeClr val="bg1">
                <a:lumMod val="50000"/>
              </a:schemeClr>
            </a:solidFill>
            <a:prstDash val="dash"/>
          </a:ln>
        </p:spPr>
        <p:style>
          <a:lnRef idx="2">
            <a:schemeClr val="accent1"/>
          </a:lnRef>
          <a:fillRef idx="0">
            <a:schemeClr val="accent1"/>
          </a:fillRef>
          <a:effectRef idx="1">
            <a:schemeClr val="accent1"/>
          </a:effectRef>
          <a:fontRef idx="minor">
            <a:schemeClr val="tx1"/>
          </a:fontRef>
        </p:style>
      </p:cxnSp>
      <p:sp>
        <p:nvSpPr>
          <p:cNvPr id="15" name="Freeform 14"/>
          <p:cNvSpPr/>
          <p:nvPr/>
        </p:nvSpPr>
        <p:spPr>
          <a:xfrm>
            <a:off x="3662218" y="2780145"/>
            <a:ext cx="592122" cy="115475"/>
          </a:xfrm>
          <a:custGeom>
            <a:avLst/>
            <a:gdLst>
              <a:gd name="connsiteX0" fmla="*/ 0 w 592122"/>
              <a:gd name="connsiteY0" fmla="*/ 0 h 115475"/>
              <a:gd name="connsiteX1" fmla="*/ 83127 w 592122"/>
              <a:gd name="connsiteY1" fmla="*/ 73891 h 115475"/>
              <a:gd name="connsiteX2" fmla="*/ 295564 w 592122"/>
              <a:gd name="connsiteY2" fmla="*/ 115455 h 115475"/>
              <a:gd name="connsiteX3" fmla="*/ 540327 w 592122"/>
              <a:gd name="connsiteY3" fmla="*/ 78510 h 115475"/>
              <a:gd name="connsiteX4" fmla="*/ 591127 w 592122"/>
              <a:gd name="connsiteY4" fmla="*/ 13855 h 115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2122" h="115475">
                <a:moveTo>
                  <a:pt x="0" y="0"/>
                </a:moveTo>
                <a:cubicBezTo>
                  <a:pt x="16933" y="27324"/>
                  <a:pt x="33866" y="54649"/>
                  <a:pt x="83127" y="73891"/>
                </a:cubicBezTo>
                <a:cubicBezTo>
                  <a:pt x="132388" y="93133"/>
                  <a:pt x="219364" y="114685"/>
                  <a:pt x="295564" y="115455"/>
                </a:cubicBezTo>
                <a:cubicBezTo>
                  <a:pt x="371764" y="116225"/>
                  <a:pt x="491066" y="95443"/>
                  <a:pt x="540327" y="78510"/>
                </a:cubicBezTo>
                <a:cubicBezTo>
                  <a:pt x="589588" y="61577"/>
                  <a:pt x="594975" y="32328"/>
                  <a:pt x="591127" y="13855"/>
                </a:cubicBezTo>
              </a:path>
            </a:pathLst>
          </a:custGeom>
          <a:noFill/>
          <a:ln w="38100">
            <a:solidFill>
              <a:schemeClr val="bg1">
                <a:lumMod val="50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Freeform 15"/>
          <p:cNvSpPr/>
          <p:nvPr/>
        </p:nvSpPr>
        <p:spPr>
          <a:xfrm>
            <a:off x="5422231" y="2641600"/>
            <a:ext cx="347294" cy="92532"/>
          </a:xfrm>
          <a:custGeom>
            <a:avLst/>
            <a:gdLst>
              <a:gd name="connsiteX0" fmla="*/ 31842 w 347294"/>
              <a:gd name="connsiteY0" fmla="*/ 9236 h 92532"/>
              <a:gd name="connsiteX1" fmla="*/ 8751 w 347294"/>
              <a:gd name="connsiteY1" fmla="*/ 64655 h 92532"/>
              <a:gd name="connsiteX2" fmla="*/ 161151 w 347294"/>
              <a:gd name="connsiteY2" fmla="*/ 92364 h 92532"/>
              <a:gd name="connsiteX3" fmla="*/ 281224 w 347294"/>
              <a:gd name="connsiteY3" fmla="*/ 73891 h 92532"/>
              <a:gd name="connsiteX4" fmla="*/ 345878 w 347294"/>
              <a:gd name="connsiteY4" fmla="*/ 27709 h 92532"/>
              <a:gd name="connsiteX5" fmla="*/ 327405 w 347294"/>
              <a:gd name="connsiteY5" fmla="*/ 0 h 92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7294" h="92532">
                <a:moveTo>
                  <a:pt x="31842" y="9236"/>
                </a:moveTo>
                <a:cubicBezTo>
                  <a:pt x="9521" y="30018"/>
                  <a:pt x="-12800" y="50800"/>
                  <a:pt x="8751" y="64655"/>
                </a:cubicBezTo>
                <a:cubicBezTo>
                  <a:pt x="30302" y="78510"/>
                  <a:pt x="115739" y="90825"/>
                  <a:pt x="161151" y="92364"/>
                </a:cubicBezTo>
                <a:cubicBezTo>
                  <a:pt x="206563" y="93903"/>
                  <a:pt x="250436" y="84667"/>
                  <a:pt x="281224" y="73891"/>
                </a:cubicBezTo>
                <a:cubicBezTo>
                  <a:pt x="312012" y="63115"/>
                  <a:pt x="338181" y="40024"/>
                  <a:pt x="345878" y="27709"/>
                </a:cubicBezTo>
                <a:cubicBezTo>
                  <a:pt x="353575" y="15394"/>
                  <a:pt x="327405" y="0"/>
                  <a:pt x="327405" y="0"/>
                </a:cubicBezTo>
              </a:path>
            </a:pathLst>
          </a:custGeom>
          <a:noFill/>
          <a:ln w="38100">
            <a:solidFill>
              <a:schemeClr val="bg1">
                <a:lumMod val="50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Freeform 16"/>
          <p:cNvSpPr/>
          <p:nvPr/>
        </p:nvSpPr>
        <p:spPr>
          <a:xfrm>
            <a:off x="4661393" y="2937164"/>
            <a:ext cx="568921" cy="156582"/>
          </a:xfrm>
          <a:custGeom>
            <a:avLst/>
            <a:gdLst>
              <a:gd name="connsiteX0" fmla="*/ 72243 w 568921"/>
              <a:gd name="connsiteY0" fmla="*/ 46181 h 156582"/>
              <a:gd name="connsiteX1" fmla="*/ 2971 w 568921"/>
              <a:gd name="connsiteY1" fmla="*/ 101600 h 156582"/>
              <a:gd name="connsiteX2" fmla="*/ 159989 w 568921"/>
              <a:gd name="connsiteY2" fmla="*/ 152400 h 156582"/>
              <a:gd name="connsiteX3" fmla="*/ 395516 w 568921"/>
              <a:gd name="connsiteY3" fmla="*/ 143163 h 156582"/>
              <a:gd name="connsiteX4" fmla="*/ 547916 w 568921"/>
              <a:gd name="connsiteY4" fmla="*/ 60036 h 156582"/>
              <a:gd name="connsiteX5" fmla="*/ 561771 w 568921"/>
              <a:gd name="connsiteY5" fmla="*/ 0 h 156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8921" h="156582">
                <a:moveTo>
                  <a:pt x="72243" y="46181"/>
                </a:moveTo>
                <a:cubicBezTo>
                  <a:pt x="30295" y="65039"/>
                  <a:pt x="-11653" y="83897"/>
                  <a:pt x="2971" y="101600"/>
                </a:cubicBezTo>
                <a:cubicBezTo>
                  <a:pt x="17595" y="119303"/>
                  <a:pt x="94565" y="145473"/>
                  <a:pt x="159989" y="152400"/>
                </a:cubicBezTo>
                <a:cubicBezTo>
                  <a:pt x="225413" y="159327"/>
                  <a:pt x="330862" y="158557"/>
                  <a:pt x="395516" y="143163"/>
                </a:cubicBezTo>
                <a:cubicBezTo>
                  <a:pt x="460170" y="127769"/>
                  <a:pt x="520207" y="83896"/>
                  <a:pt x="547916" y="60036"/>
                </a:cubicBezTo>
                <a:cubicBezTo>
                  <a:pt x="575625" y="36176"/>
                  <a:pt x="571007" y="10776"/>
                  <a:pt x="561771" y="0"/>
                </a:cubicBezTo>
              </a:path>
            </a:pathLst>
          </a:custGeom>
          <a:noFill/>
          <a:ln w="38100">
            <a:solidFill>
              <a:schemeClr val="bg1">
                <a:lumMod val="50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TextBox 17"/>
          <p:cNvSpPr txBox="1"/>
          <p:nvPr/>
        </p:nvSpPr>
        <p:spPr>
          <a:xfrm>
            <a:off x="7211374" y="2626011"/>
            <a:ext cx="319318" cy="369332"/>
          </a:xfrm>
          <a:prstGeom prst="rect">
            <a:avLst/>
          </a:prstGeom>
          <a:noFill/>
        </p:spPr>
        <p:txBody>
          <a:bodyPr wrap="none" rtlCol="0">
            <a:spAutoFit/>
          </a:bodyPr>
          <a:lstStyle/>
          <a:p>
            <a:r>
              <a:rPr lang="en-US" smtClean="0"/>
              <a:t>1</a:t>
            </a:r>
            <a:endParaRPr lang="en-US"/>
          </a:p>
        </p:txBody>
      </p:sp>
      <p:sp>
        <p:nvSpPr>
          <p:cNvPr id="19" name="TextBox 18"/>
          <p:cNvSpPr txBox="1"/>
          <p:nvPr/>
        </p:nvSpPr>
        <p:spPr>
          <a:xfrm>
            <a:off x="7817257" y="2626011"/>
            <a:ext cx="319318" cy="369332"/>
          </a:xfrm>
          <a:prstGeom prst="rect">
            <a:avLst/>
          </a:prstGeom>
          <a:noFill/>
        </p:spPr>
        <p:txBody>
          <a:bodyPr wrap="none" rtlCol="0">
            <a:spAutoFit/>
          </a:bodyPr>
          <a:lstStyle/>
          <a:p>
            <a:r>
              <a:rPr lang="en-US" smtClean="0"/>
              <a:t>2</a:t>
            </a:r>
            <a:endParaRPr lang="en-US"/>
          </a:p>
        </p:txBody>
      </p:sp>
      <p:sp>
        <p:nvSpPr>
          <p:cNvPr id="20" name="TextBox 19"/>
          <p:cNvSpPr txBox="1"/>
          <p:nvPr/>
        </p:nvSpPr>
        <p:spPr>
          <a:xfrm>
            <a:off x="8139490" y="2626011"/>
            <a:ext cx="319318" cy="369332"/>
          </a:xfrm>
          <a:prstGeom prst="rect">
            <a:avLst/>
          </a:prstGeom>
          <a:noFill/>
        </p:spPr>
        <p:txBody>
          <a:bodyPr wrap="none" rtlCol="0">
            <a:spAutoFit/>
          </a:bodyPr>
          <a:lstStyle/>
          <a:p>
            <a:r>
              <a:rPr lang="en-US" smtClean="0"/>
              <a:t>3</a:t>
            </a:r>
            <a:endParaRPr lang="en-US"/>
          </a:p>
        </p:txBody>
      </p:sp>
      <p:sp>
        <p:nvSpPr>
          <p:cNvPr id="21" name="TextBox 20"/>
          <p:cNvSpPr txBox="1"/>
          <p:nvPr/>
        </p:nvSpPr>
        <p:spPr>
          <a:xfrm>
            <a:off x="3433618" y="2468550"/>
            <a:ext cx="319318" cy="369332"/>
          </a:xfrm>
          <a:prstGeom prst="rect">
            <a:avLst/>
          </a:prstGeom>
          <a:noFill/>
        </p:spPr>
        <p:txBody>
          <a:bodyPr wrap="none" rtlCol="0">
            <a:spAutoFit/>
          </a:bodyPr>
          <a:lstStyle/>
          <a:p>
            <a:r>
              <a:rPr lang="en-US" smtClean="0"/>
              <a:t>1</a:t>
            </a:r>
            <a:endParaRPr lang="en-US"/>
          </a:p>
        </p:txBody>
      </p:sp>
      <p:sp>
        <p:nvSpPr>
          <p:cNvPr id="24" name="TextBox 23"/>
          <p:cNvSpPr txBox="1"/>
          <p:nvPr/>
        </p:nvSpPr>
        <p:spPr>
          <a:xfrm>
            <a:off x="4512745" y="2653216"/>
            <a:ext cx="319318" cy="369332"/>
          </a:xfrm>
          <a:prstGeom prst="rect">
            <a:avLst/>
          </a:prstGeom>
          <a:noFill/>
        </p:spPr>
        <p:txBody>
          <a:bodyPr wrap="none" rtlCol="0">
            <a:spAutoFit/>
          </a:bodyPr>
          <a:lstStyle/>
          <a:p>
            <a:r>
              <a:rPr lang="en-US"/>
              <a:t>2</a:t>
            </a:r>
          </a:p>
        </p:txBody>
      </p:sp>
      <p:sp>
        <p:nvSpPr>
          <p:cNvPr id="25" name="TextBox 24"/>
          <p:cNvSpPr txBox="1"/>
          <p:nvPr/>
        </p:nvSpPr>
        <p:spPr>
          <a:xfrm>
            <a:off x="5735948" y="2357805"/>
            <a:ext cx="319318" cy="369332"/>
          </a:xfrm>
          <a:prstGeom prst="rect">
            <a:avLst/>
          </a:prstGeom>
          <a:noFill/>
        </p:spPr>
        <p:txBody>
          <a:bodyPr wrap="none" rtlCol="0">
            <a:spAutoFit/>
          </a:bodyPr>
          <a:lstStyle/>
          <a:p>
            <a:r>
              <a:rPr lang="en-US"/>
              <a:t>3</a:t>
            </a:r>
          </a:p>
        </p:txBody>
      </p:sp>
      <p:sp>
        <p:nvSpPr>
          <p:cNvPr id="29" name="Freeform 28"/>
          <p:cNvSpPr/>
          <p:nvPr/>
        </p:nvSpPr>
        <p:spPr>
          <a:xfrm>
            <a:off x="5632450" y="6013450"/>
            <a:ext cx="723900" cy="123825"/>
          </a:xfrm>
          <a:custGeom>
            <a:avLst/>
            <a:gdLst>
              <a:gd name="connsiteX0" fmla="*/ 0 w 723900"/>
              <a:gd name="connsiteY0" fmla="*/ 0 h 123825"/>
              <a:gd name="connsiteX1" fmla="*/ 53975 w 723900"/>
              <a:gd name="connsiteY1" fmla="*/ 50800 h 123825"/>
              <a:gd name="connsiteX2" fmla="*/ 238125 w 723900"/>
              <a:gd name="connsiteY2" fmla="*/ 101600 h 123825"/>
              <a:gd name="connsiteX3" fmla="*/ 723900 w 723900"/>
              <a:gd name="connsiteY3" fmla="*/ 123825 h 123825"/>
            </a:gdLst>
            <a:ahLst/>
            <a:cxnLst>
              <a:cxn ang="0">
                <a:pos x="connsiteX0" y="connsiteY0"/>
              </a:cxn>
              <a:cxn ang="0">
                <a:pos x="connsiteX1" y="connsiteY1"/>
              </a:cxn>
              <a:cxn ang="0">
                <a:pos x="connsiteX2" y="connsiteY2"/>
              </a:cxn>
              <a:cxn ang="0">
                <a:pos x="connsiteX3" y="connsiteY3"/>
              </a:cxn>
            </a:cxnLst>
            <a:rect l="l" t="t" r="r" b="b"/>
            <a:pathLst>
              <a:path w="723900" h="123825">
                <a:moveTo>
                  <a:pt x="0" y="0"/>
                </a:moveTo>
                <a:cubicBezTo>
                  <a:pt x="7144" y="16933"/>
                  <a:pt x="14288" y="33867"/>
                  <a:pt x="53975" y="50800"/>
                </a:cubicBezTo>
                <a:cubicBezTo>
                  <a:pt x="93662" y="67733"/>
                  <a:pt x="126471" y="89429"/>
                  <a:pt x="238125" y="101600"/>
                </a:cubicBezTo>
                <a:cubicBezTo>
                  <a:pt x="349779" y="113771"/>
                  <a:pt x="723900" y="123825"/>
                  <a:pt x="723900" y="123825"/>
                </a:cubicBezTo>
              </a:path>
            </a:pathLst>
          </a:custGeom>
          <a:noFill/>
          <a:ln w="38100">
            <a:solidFill>
              <a:schemeClr val="bg1"/>
            </a:solidFill>
            <a:headEnd type="none" w="med" len="med"/>
            <a:tailEnd type="triangl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Freeform 29"/>
          <p:cNvSpPr/>
          <p:nvPr/>
        </p:nvSpPr>
        <p:spPr>
          <a:xfrm>
            <a:off x="5137150" y="5553075"/>
            <a:ext cx="469900" cy="457200"/>
          </a:xfrm>
          <a:custGeom>
            <a:avLst/>
            <a:gdLst>
              <a:gd name="connsiteX0" fmla="*/ 469900 w 469900"/>
              <a:gd name="connsiteY0" fmla="*/ 457200 h 457200"/>
              <a:gd name="connsiteX1" fmla="*/ 396875 w 469900"/>
              <a:gd name="connsiteY1" fmla="*/ 415925 h 457200"/>
              <a:gd name="connsiteX2" fmla="*/ 273050 w 469900"/>
              <a:gd name="connsiteY2" fmla="*/ 327025 h 457200"/>
              <a:gd name="connsiteX3" fmla="*/ 139700 w 469900"/>
              <a:gd name="connsiteY3" fmla="*/ 193675 h 457200"/>
              <a:gd name="connsiteX4" fmla="*/ 60325 w 469900"/>
              <a:gd name="connsiteY4" fmla="*/ 60325 h 457200"/>
              <a:gd name="connsiteX5" fmla="*/ 0 w 469900"/>
              <a:gd name="connsiteY5" fmla="*/ 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9900" h="457200">
                <a:moveTo>
                  <a:pt x="469900" y="457200"/>
                </a:moveTo>
                <a:cubicBezTo>
                  <a:pt x="449791" y="447410"/>
                  <a:pt x="429683" y="437621"/>
                  <a:pt x="396875" y="415925"/>
                </a:cubicBezTo>
                <a:cubicBezTo>
                  <a:pt x="364067" y="394229"/>
                  <a:pt x="315912" y="364067"/>
                  <a:pt x="273050" y="327025"/>
                </a:cubicBezTo>
                <a:cubicBezTo>
                  <a:pt x="230187" y="289983"/>
                  <a:pt x="175154" y="238125"/>
                  <a:pt x="139700" y="193675"/>
                </a:cubicBezTo>
                <a:cubicBezTo>
                  <a:pt x="104246" y="149225"/>
                  <a:pt x="83608" y="92604"/>
                  <a:pt x="60325" y="60325"/>
                </a:cubicBezTo>
                <a:cubicBezTo>
                  <a:pt x="37042" y="28046"/>
                  <a:pt x="0" y="0"/>
                  <a:pt x="0" y="0"/>
                </a:cubicBezTo>
              </a:path>
            </a:pathLst>
          </a:custGeom>
          <a:noFill/>
          <a:ln w="38100">
            <a:solidFill>
              <a:schemeClr val="bg1"/>
            </a:solidFill>
            <a:headEnd type="none" w="med" len="med"/>
            <a:tailEnd type="triangl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p:nvPr/>
        </p:nvSpPr>
        <p:spPr>
          <a:xfrm>
            <a:off x="5584825" y="5975350"/>
            <a:ext cx="73025" cy="73025"/>
          </a:xfrm>
          <a:prstGeom prst="ellipse">
            <a:avLst/>
          </a:prstGeom>
          <a:solidFill>
            <a:schemeClr val="bg1"/>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Freeform 31"/>
          <p:cNvSpPr/>
          <p:nvPr/>
        </p:nvSpPr>
        <p:spPr>
          <a:xfrm>
            <a:off x="5819775" y="5222875"/>
            <a:ext cx="304800" cy="327025"/>
          </a:xfrm>
          <a:custGeom>
            <a:avLst/>
            <a:gdLst>
              <a:gd name="connsiteX0" fmla="*/ 304800 w 304800"/>
              <a:gd name="connsiteY0" fmla="*/ 327025 h 327025"/>
              <a:gd name="connsiteX1" fmla="*/ 263525 w 304800"/>
              <a:gd name="connsiteY1" fmla="*/ 250825 h 327025"/>
              <a:gd name="connsiteX2" fmla="*/ 168275 w 304800"/>
              <a:gd name="connsiteY2" fmla="*/ 130175 h 327025"/>
              <a:gd name="connsiteX3" fmla="*/ 60325 w 304800"/>
              <a:gd name="connsiteY3" fmla="*/ 38100 h 327025"/>
              <a:gd name="connsiteX4" fmla="*/ 0 w 304800"/>
              <a:gd name="connsiteY4" fmla="*/ 0 h 327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800" h="327025">
                <a:moveTo>
                  <a:pt x="304800" y="327025"/>
                </a:moveTo>
                <a:cubicBezTo>
                  <a:pt x="295539" y="305329"/>
                  <a:pt x="286279" y="283633"/>
                  <a:pt x="263525" y="250825"/>
                </a:cubicBezTo>
                <a:cubicBezTo>
                  <a:pt x="240771" y="218017"/>
                  <a:pt x="202142" y="165629"/>
                  <a:pt x="168275" y="130175"/>
                </a:cubicBezTo>
                <a:cubicBezTo>
                  <a:pt x="134408" y="94721"/>
                  <a:pt x="88371" y="59796"/>
                  <a:pt x="60325" y="38100"/>
                </a:cubicBezTo>
                <a:cubicBezTo>
                  <a:pt x="32279" y="16404"/>
                  <a:pt x="0" y="0"/>
                  <a:pt x="0" y="0"/>
                </a:cubicBezTo>
              </a:path>
            </a:pathLst>
          </a:custGeom>
          <a:noFill/>
          <a:ln w="38100">
            <a:solidFill>
              <a:schemeClr val="bg1"/>
            </a:solidFill>
            <a:headEnd type="none" w="med" len="med"/>
            <a:tailEnd type="triangl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Freeform 32"/>
          <p:cNvSpPr/>
          <p:nvPr/>
        </p:nvSpPr>
        <p:spPr>
          <a:xfrm>
            <a:off x="6134100" y="5559425"/>
            <a:ext cx="457200" cy="520700"/>
          </a:xfrm>
          <a:custGeom>
            <a:avLst/>
            <a:gdLst>
              <a:gd name="connsiteX0" fmla="*/ 0 w 457200"/>
              <a:gd name="connsiteY0" fmla="*/ 0 h 520700"/>
              <a:gd name="connsiteX1" fmla="*/ 60325 w 457200"/>
              <a:gd name="connsiteY1" fmla="*/ 101600 h 520700"/>
              <a:gd name="connsiteX2" fmla="*/ 203200 w 457200"/>
              <a:gd name="connsiteY2" fmla="*/ 288925 h 520700"/>
              <a:gd name="connsiteX3" fmla="*/ 457200 w 457200"/>
              <a:gd name="connsiteY3" fmla="*/ 520700 h 520700"/>
            </a:gdLst>
            <a:ahLst/>
            <a:cxnLst>
              <a:cxn ang="0">
                <a:pos x="connsiteX0" y="connsiteY0"/>
              </a:cxn>
              <a:cxn ang="0">
                <a:pos x="connsiteX1" y="connsiteY1"/>
              </a:cxn>
              <a:cxn ang="0">
                <a:pos x="connsiteX2" y="connsiteY2"/>
              </a:cxn>
              <a:cxn ang="0">
                <a:pos x="connsiteX3" y="connsiteY3"/>
              </a:cxn>
            </a:cxnLst>
            <a:rect l="l" t="t" r="r" b="b"/>
            <a:pathLst>
              <a:path w="457200" h="520700">
                <a:moveTo>
                  <a:pt x="0" y="0"/>
                </a:moveTo>
                <a:cubicBezTo>
                  <a:pt x="13229" y="26723"/>
                  <a:pt x="26458" y="53446"/>
                  <a:pt x="60325" y="101600"/>
                </a:cubicBezTo>
                <a:cubicBezTo>
                  <a:pt x="94192" y="149754"/>
                  <a:pt x="137054" y="219075"/>
                  <a:pt x="203200" y="288925"/>
                </a:cubicBezTo>
                <a:cubicBezTo>
                  <a:pt x="269346" y="358775"/>
                  <a:pt x="457200" y="520700"/>
                  <a:pt x="457200" y="520700"/>
                </a:cubicBezTo>
              </a:path>
            </a:pathLst>
          </a:custGeom>
          <a:noFill/>
          <a:ln w="38100">
            <a:solidFill>
              <a:schemeClr val="bg1"/>
            </a:solidFill>
            <a:headEnd type="none" w="med" len="med"/>
            <a:tailEnd type="triangl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Oval 30"/>
          <p:cNvSpPr/>
          <p:nvPr/>
        </p:nvSpPr>
        <p:spPr>
          <a:xfrm>
            <a:off x="6092825" y="5516562"/>
            <a:ext cx="73025" cy="73025"/>
          </a:xfrm>
          <a:prstGeom prst="ellipse">
            <a:avLst/>
          </a:prstGeom>
          <a:solidFill>
            <a:schemeClr val="bg1"/>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Freeform 34"/>
          <p:cNvSpPr/>
          <p:nvPr/>
        </p:nvSpPr>
        <p:spPr>
          <a:xfrm>
            <a:off x="3892550" y="5276850"/>
            <a:ext cx="111125" cy="412750"/>
          </a:xfrm>
          <a:custGeom>
            <a:avLst/>
            <a:gdLst>
              <a:gd name="connsiteX0" fmla="*/ 0 w 111125"/>
              <a:gd name="connsiteY0" fmla="*/ 412750 h 412750"/>
              <a:gd name="connsiteX1" fmla="*/ 22225 w 111125"/>
              <a:gd name="connsiteY1" fmla="*/ 317500 h 412750"/>
              <a:gd name="connsiteX2" fmla="*/ 34925 w 111125"/>
              <a:gd name="connsiteY2" fmla="*/ 165100 h 412750"/>
              <a:gd name="connsiteX3" fmla="*/ 82550 w 111125"/>
              <a:gd name="connsiteY3" fmla="*/ 34925 h 412750"/>
              <a:gd name="connsiteX4" fmla="*/ 111125 w 111125"/>
              <a:gd name="connsiteY4" fmla="*/ 0 h 412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125" h="412750">
                <a:moveTo>
                  <a:pt x="0" y="412750"/>
                </a:moveTo>
                <a:cubicBezTo>
                  <a:pt x="8202" y="385762"/>
                  <a:pt x="16404" y="358775"/>
                  <a:pt x="22225" y="317500"/>
                </a:cubicBezTo>
                <a:cubicBezTo>
                  <a:pt x="28046" y="276225"/>
                  <a:pt x="24871" y="212196"/>
                  <a:pt x="34925" y="165100"/>
                </a:cubicBezTo>
                <a:cubicBezTo>
                  <a:pt x="44979" y="118004"/>
                  <a:pt x="69850" y="62442"/>
                  <a:pt x="82550" y="34925"/>
                </a:cubicBezTo>
                <a:cubicBezTo>
                  <a:pt x="95250" y="7408"/>
                  <a:pt x="111125" y="0"/>
                  <a:pt x="111125" y="0"/>
                </a:cubicBezTo>
              </a:path>
            </a:pathLst>
          </a:custGeom>
          <a:noFill/>
          <a:ln w="38100">
            <a:solidFill>
              <a:schemeClr val="bg1"/>
            </a:solidFill>
            <a:headEnd type="none" w="med" len="med"/>
            <a:tailEnd type="triangl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Freeform 36"/>
          <p:cNvSpPr/>
          <p:nvPr/>
        </p:nvSpPr>
        <p:spPr>
          <a:xfrm>
            <a:off x="3784600" y="5692775"/>
            <a:ext cx="104775" cy="390525"/>
          </a:xfrm>
          <a:custGeom>
            <a:avLst/>
            <a:gdLst>
              <a:gd name="connsiteX0" fmla="*/ 104775 w 104775"/>
              <a:gd name="connsiteY0" fmla="*/ 0 h 390525"/>
              <a:gd name="connsiteX1" fmla="*/ 82550 w 104775"/>
              <a:gd name="connsiteY1" fmla="*/ 85725 h 390525"/>
              <a:gd name="connsiteX2" fmla="*/ 73025 w 104775"/>
              <a:gd name="connsiteY2" fmla="*/ 222250 h 390525"/>
              <a:gd name="connsiteX3" fmla="*/ 66675 w 104775"/>
              <a:gd name="connsiteY3" fmla="*/ 295275 h 390525"/>
              <a:gd name="connsiteX4" fmla="*/ 0 w 104775"/>
              <a:gd name="connsiteY4" fmla="*/ 390525 h 390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775" h="390525">
                <a:moveTo>
                  <a:pt x="104775" y="0"/>
                </a:moveTo>
                <a:cubicBezTo>
                  <a:pt x="96308" y="24341"/>
                  <a:pt x="87842" y="48683"/>
                  <a:pt x="82550" y="85725"/>
                </a:cubicBezTo>
                <a:cubicBezTo>
                  <a:pt x="77258" y="122767"/>
                  <a:pt x="75671" y="187325"/>
                  <a:pt x="73025" y="222250"/>
                </a:cubicBezTo>
                <a:cubicBezTo>
                  <a:pt x="70379" y="257175"/>
                  <a:pt x="78846" y="267229"/>
                  <a:pt x="66675" y="295275"/>
                </a:cubicBezTo>
                <a:cubicBezTo>
                  <a:pt x="54504" y="323321"/>
                  <a:pt x="0" y="390525"/>
                  <a:pt x="0" y="390525"/>
                </a:cubicBezTo>
              </a:path>
            </a:pathLst>
          </a:custGeom>
          <a:noFill/>
          <a:ln w="38100">
            <a:solidFill>
              <a:schemeClr val="bg1"/>
            </a:solidFill>
            <a:headEnd type="none" w="med" len="med"/>
            <a:tailEnd type="triangl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p:cNvSpPr/>
          <p:nvPr/>
        </p:nvSpPr>
        <p:spPr>
          <a:xfrm>
            <a:off x="3852862" y="5656262"/>
            <a:ext cx="73025" cy="73025"/>
          </a:xfrm>
          <a:prstGeom prst="ellipse">
            <a:avLst/>
          </a:prstGeom>
          <a:solidFill>
            <a:schemeClr val="bg1"/>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5053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down)">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2" fill="hold" nodeType="click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wipe(right)">
                                      <p:cBhvr>
                                        <p:cTn id="16" dur="500"/>
                                        <p:tgtEl>
                                          <p:spTgt spid="10"/>
                                        </p:tgtEl>
                                      </p:cBhvr>
                                    </p:animEffect>
                                  </p:childTnLst>
                                </p:cTn>
                              </p:par>
                            </p:childTnLst>
                          </p:cTn>
                        </p:par>
                        <p:par>
                          <p:cTn id="17" fill="hold">
                            <p:stCondLst>
                              <p:cond delay="500"/>
                            </p:stCondLst>
                            <p:childTnLst>
                              <p:par>
                                <p:cTn id="18" presetID="22" presetClass="entr" presetSubtype="8" fill="hold" grpId="0" nodeType="after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wipe(left)">
                                      <p:cBhvr>
                                        <p:cTn id="20" dur="500"/>
                                        <p:tgtEl>
                                          <p:spTgt spid="17"/>
                                        </p:tgtEl>
                                      </p:cBhvr>
                                    </p:animEffect>
                                  </p:childTnLst>
                                </p:cTn>
                              </p:par>
                              <p:par>
                                <p:cTn id="21" presetID="22" presetClass="entr" presetSubtype="8"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wipe(left)">
                                      <p:cBhvr>
                                        <p:cTn id="23" dur="500"/>
                                        <p:tgtEl>
                                          <p:spTgt spid="15"/>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wipe(left)">
                                      <p:cBhvr>
                                        <p:cTn id="26" dur="500"/>
                                        <p:tgtEl>
                                          <p:spTgt spid="16"/>
                                        </p:tgtEl>
                                      </p:cBhvr>
                                    </p:animEffect>
                                  </p:childTnLst>
                                </p:cTn>
                              </p:par>
                            </p:childTnLst>
                          </p:cTn>
                        </p:par>
                        <p:par>
                          <p:cTn id="27" fill="hold">
                            <p:stCondLst>
                              <p:cond delay="1000"/>
                            </p:stCondLst>
                            <p:childTnLst>
                              <p:par>
                                <p:cTn id="28" presetID="10" presetClass="entr" presetSubtype="0" fill="hold" grpId="0" nodeType="afterEffect">
                                  <p:stCondLst>
                                    <p:cond delay="0"/>
                                  </p:stCondLst>
                                  <p:childTnLst>
                                    <p:set>
                                      <p:cBhvr>
                                        <p:cTn id="29" dur="1" fill="hold">
                                          <p:stCondLst>
                                            <p:cond delay="0"/>
                                          </p:stCondLst>
                                        </p:cTn>
                                        <p:tgtEl>
                                          <p:spTgt spid="21"/>
                                        </p:tgtEl>
                                        <p:attrNameLst>
                                          <p:attrName>style.visibility</p:attrName>
                                        </p:attrNameLst>
                                      </p:cBhvr>
                                      <p:to>
                                        <p:strVal val="visible"/>
                                      </p:to>
                                    </p:set>
                                    <p:animEffect transition="in" filter="fade">
                                      <p:cBhvr>
                                        <p:cTn id="30" dur="500"/>
                                        <p:tgtEl>
                                          <p:spTgt spid="21"/>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4"/>
                                        </p:tgtEl>
                                        <p:attrNameLst>
                                          <p:attrName>style.visibility</p:attrName>
                                        </p:attrNameLst>
                                      </p:cBhvr>
                                      <p:to>
                                        <p:strVal val="visible"/>
                                      </p:to>
                                    </p:set>
                                    <p:animEffect transition="in" filter="fade">
                                      <p:cBhvr>
                                        <p:cTn id="33" dur="500"/>
                                        <p:tgtEl>
                                          <p:spTgt spid="24"/>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5"/>
                                        </p:tgtEl>
                                        <p:attrNameLst>
                                          <p:attrName>style.visibility</p:attrName>
                                        </p:attrNameLst>
                                      </p:cBhvr>
                                      <p:to>
                                        <p:strVal val="visible"/>
                                      </p:to>
                                    </p:set>
                                    <p:animEffect transition="in" filter="fade">
                                      <p:cBhvr>
                                        <p:cTn id="36" dur="500"/>
                                        <p:tgtEl>
                                          <p:spTgt spid="25"/>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8"/>
                                        </p:tgtEl>
                                        <p:attrNameLst>
                                          <p:attrName>style.visibility</p:attrName>
                                        </p:attrNameLst>
                                      </p:cBhvr>
                                      <p:to>
                                        <p:strVal val="visible"/>
                                      </p:to>
                                    </p:set>
                                    <p:animEffect transition="in" filter="fade">
                                      <p:cBhvr>
                                        <p:cTn id="39" dur="500"/>
                                        <p:tgtEl>
                                          <p:spTgt spid="18"/>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fade">
                                      <p:cBhvr>
                                        <p:cTn id="42" dur="500"/>
                                        <p:tgtEl>
                                          <p:spTgt spid="19"/>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0"/>
                                        </p:tgtEl>
                                        <p:attrNameLst>
                                          <p:attrName>style.visibility</p:attrName>
                                        </p:attrNameLst>
                                      </p:cBhvr>
                                      <p:to>
                                        <p:strVal val="visible"/>
                                      </p:to>
                                    </p:set>
                                    <p:animEffect transition="in" filter="fade">
                                      <p:cBhvr>
                                        <p:cTn id="45" dur="500"/>
                                        <p:tgtEl>
                                          <p:spTgt spid="20"/>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26"/>
                                        </p:tgtEl>
                                        <p:attrNameLst>
                                          <p:attrName>style.visibility</p:attrName>
                                        </p:attrNameLst>
                                      </p:cBhvr>
                                      <p:to>
                                        <p:strVal val="visible"/>
                                      </p:to>
                                    </p:set>
                                    <p:animEffect transition="in" filter="fade">
                                      <p:cBhvr>
                                        <p:cTn id="50" dur="500"/>
                                        <p:tgtEl>
                                          <p:spTgt spid="26"/>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1"/>
                                        </p:tgtEl>
                                        <p:attrNameLst>
                                          <p:attrName>style.visibility</p:attrName>
                                        </p:attrNameLst>
                                      </p:cBhvr>
                                      <p:to>
                                        <p:strVal val="visible"/>
                                      </p:to>
                                    </p:set>
                                    <p:animEffect transition="in" filter="fade">
                                      <p:cBhvr>
                                        <p:cTn id="53" dur="500"/>
                                        <p:tgtEl>
                                          <p:spTgt spid="31"/>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34"/>
                                        </p:tgtEl>
                                        <p:attrNameLst>
                                          <p:attrName>style.visibility</p:attrName>
                                        </p:attrNameLst>
                                      </p:cBhvr>
                                      <p:to>
                                        <p:strVal val="visible"/>
                                      </p:to>
                                    </p:set>
                                    <p:animEffect transition="in" filter="fade">
                                      <p:cBhvr>
                                        <p:cTn id="56" dur="500"/>
                                        <p:tgtEl>
                                          <p:spTgt spid="34"/>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4" fill="hold" grpId="0" nodeType="clickEffect">
                                  <p:stCondLst>
                                    <p:cond delay="0"/>
                                  </p:stCondLst>
                                  <p:childTnLst>
                                    <p:set>
                                      <p:cBhvr>
                                        <p:cTn id="60" dur="1" fill="hold">
                                          <p:stCondLst>
                                            <p:cond delay="0"/>
                                          </p:stCondLst>
                                        </p:cTn>
                                        <p:tgtEl>
                                          <p:spTgt spid="30"/>
                                        </p:tgtEl>
                                        <p:attrNameLst>
                                          <p:attrName>style.visibility</p:attrName>
                                        </p:attrNameLst>
                                      </p:cBhvr>
                                      <p:to>
                                        <p:strVal val="visible"/>
                                      </p:to>
                                    </p:set>
                                    <p:animEffect transition="in" filter="wipe(down)">
                                      <p:cBhvr>
                                        <p:cTn id="61" dur="500"/>
                                        <p:tgtEl>
                                          <p:spTgt spid="30"/>
                                        </p:tgtEl>
                                      </p:cBhvr>
                                    </p:animEffect>
                                  </p:childTnLst>
                                </p:cTn>
                              </p:par>
                              <p:par>
                                <p:cTn id="62" presetID="22" presetClass="entr" presetSubtype="4" fill="hold" grpId="0" nodeType="withEffect">
                                  <p:stCondLst>
                                    <p:cond delay="0"/>
                                  </p:stCondLst>
                                  <p:childTnLst>
                                    <p:set>
                                      <p:cBhvr>
                                        <p:cTn id="63" dur="1" fill="hold">
                                          <p:stCondLst>
                                            <p:cond delay="0"/>
                                          </p:stCondLst>
                                        </p:cTn>
                                        <p:tgtEl>
                                          <p:spTgt spid="32"/>
                                        </p:tgtEl>
                                        <p:attrNameLst>
                                          <p:attrName>style.visibility</p:attrName>
                                        </p:attrNameLst>
                                      </p:cBhvr>
                                      <p:to>
                                        <p:strVal val="visible"/>
                                      </p:to>
                                    </p:set>
                                    <p:animEffect transition="in" filter="wipe(down)">
                                      <p:cBhvr>
                                        <p:cTn id="64" dur="500"/>
                                        <p:tgtEl>
                                          <p:spTgt spid="32"/>
                                        </p:tgtEl>
                                      </p:cBhvr>
                                    </p:animEffect>
                                  </p:childTnLst>
                                </p:cTn>
                              </p:par>
                              <p:par>
                                <p:cTn id="65" presetID="22" presetClass="entr" presetSubtype="4" fill="hold" grpId="0" nodeType="withEffect">
                                  <p:stCondLst>
                                    <p:cond delay="0"/>
                                  </p:stCondLst>
                                  <p:childTnLst>
                                    <p:set>
                                      <p:cBhvr>
                                        <p:cTn id="66" dur="1" fill="hold">
                                          <p:stCondLst>
                                            <p:cond delay="0"/>
                                          </p:stCondLst>
                                        </p:cTn>
                                        <p:tgtEl>
                                          <p:spTgt spid="35"/>
                                        </p:tgtEl>
                                        <p:attrNameLst>
                                          <p:attrName>style.visibility</p:attrName>
                                        </p:attrNameLst>
                                      </p:cBhvr>
                                      <p:to>
                                        <p:strVal val="visible"/>
                                      </p:to>
                                    </p:set>
                                    <p:animEffect transition="in" filter="wipe(down)">
                                      <p:cBhvr>
                                        <p:cTn id="67" dur="500"/>
                                        <p:tgtEl>
                                          <p:spTgt spid="35"/>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29"/>
                                        </p:tgtEl>
                                        <p:attrNameLst>
                                          <p:attrName>style.visibility</p:attrName>
                                        </p:attrNameLst>
                                      </p:cBhvr>
                                      <p:to>
                                        <p:strVal val="visible"/>
                                      </p:to>
                                    </p:set>
                                    <p:animEffect transition="in" filter="wipe(left)">
                                      <p:cBhvr>
                                        <p:cTn id="72" dur="500"/>
                                        <p:tgtEl>
                                          <p:spTgt spid="29"/>
                                        </p:tgtEl>
                                      </p:cBhvr>
                                    </p:animEffect>
                                  </p:childTnLst>
                                </p:cTn>
                              </p:par>
                              <p:par>
                                <p:cTn id="73" presetID="22" presetClass="entr" presetSubtype="1" fill="hold" grpId="0" nodeType="withEffect">
                                  <p:stCondLst>
                                    <p:cond delay="0"/>
                                  </p:stCondLst>
                                  <p:childTnLst>
                                    <p:set>
                                      <p:cBhvr>
                                        <p:cTn id="74" dur="1" fill="hold">
                                          <p:stCondLst>
                                            <p:cond delay="0"/>
                                          </p:stCondLst>
                                        </p:cTn>
                                        <p:tgtEl>
                                          <p:spTgt spid="33"/>
                                        </p:tgtEl>
                                        <p:attrNameLst>
                                          <p:attrName>style.visibility</p:attrName>
                                        </p:attrNameLst>
                                      </p:cBhvr>
                                      <p:to>
                                        <p:strVal val="visible"/>
                                      </p:to>
                                    </p:set>
                                    <p:animEffect transition="in" filter="wipe(up)">
                                      <p:cBhvr>
                                        <p:cTn id="75" dur="500"/>
                                        <p:tgtEl>
                                          <p:spTgt spid="33"/>
                                        </p:tgtEl>
                                      </p:cBhvr>
                                    </p:animEffect>
                                  </p:childTnLst>
                                </p:cTn>
                              </p:par>
                              <p:par>
                                <p:cTn id="76" presetID="22" presetClass="entr" presetSubtype="1" fill="hold" grpId="0" nodeType="withEffect">
                                  <p:stCondLst>
                                    <p:cond delay="0"/>
                                  </p:stCondLst>
                                  <p:childTnLst>
                                    <p:set>
                                      <p:cBhvr>
                                        <p:cTn id="77" dur="1" fill="hold">
                                          <p:stCondLst>
                                            <p:cond delay="0"/>
                                          </p:stCondLst>
                                        </p:cTn>
                                        <p:tgtEl>
                                          <p:spTgt spid="37"/>
                                        </p:tgtEl>
                                        <p:attrNameLst>
                                          <p:attrName>style.visibility</p:attrName>
                                        </p:attrNameLst>
                                      </p:cBhvr>
                                      <p:to>
                                        <p:strVal val="visible"/>
                                      </p:to>
                                    </p:set>
                                    <p:animEffect transition="in" filter="wipe(up)">
                                      <p:cBhvr>
                                        <p:cTn id="78"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5" grpId="0" animBg="1"/>
      <p:bldP spid="16" grpId="0" animBg="1"/>
      <p:bldP spid="17" grpId="0" animBg="1"/>
      <p:bldP spid="18" grpId="0"/>
      <p:bldP spid="19" grpId="0"/>
      <p:bldP spid="20" grpId="0"/>
      <p:bldP spid="21" grpId="0"/>
      <p:bldP spid="24" grpId="0"/>
      <p:bldP spid="25" grpId="0"/>
      <p:bldP spid="29" grpId="0" animBg="1"/>
      <p:bldP spid="30" grpId="0" animBg="1"/>
      <p:bldP spid="26" grpId="0" animBg="1"/>
      <p:bldP spid="32" grpId="0" animBg="1"/>
      <p:bldP spid="33" grpId="0" animBg="1"/>
      <p:bldP spid="31" grpId="0" animBg="1"/>
      <p:bldP spid="35" grpId="0" animBg="1"/>
      <p:bldP spid="37" grpId="0" animBg="1"/>
      <p:bldP spid="3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Content Placeholder 2"/>
          <p:cNvSpPr>
            <a:spLocks noGrp="1"/>
          </p:cNvSpPr>
          <p:nvPr>
            <p:ph idx="1"/>
          </p:nvPr>
        </p:nvSpPr>
        <p:spPr>
          <a:xfrm>
            <a:off x="0" y="704852"/>
            <a:ext cx="9144000" cy="6153148"/>
          </a:xfrm>
        </p:spPr>
        <p:txBody>
          <a:bodyPr>
            <a:normAutofit/>
          </a:bodyPr>
          <a:lstStyle/>
          <a:p>
            <a:pPr marL="0" indent="0">
              <a:buNone/>
            </a:pPr>
            <a:r>
              <a:rPr lang="en-US" b="1" i="1" dirty="0" smtClean="0">
                <a:solidFill>
                  <a:schemeClr val="accent2"/>
                </a:solidFill>
              </a:rPr>
              <a:t>Persistence Simplification</a:t>
            </a:r>
            <a:endParaRPr lang="en-US" dirty="0" smtClean="0">
              <a:solidFill>
                <a:schemeClr val="accent2"/>
              </a:solidFill>
            </a:endParaRPr>
          </a:p>
        </p:txBody>
      </p:sp>
      <p:graphicFrame>
        <p:nvGraphicFramePr>
          <p:cNvPr id="66" name="Chart 65"/>
          <p:cNvGraphicFramePr/>
          <p:nvPr>
            <p:extLst>
              <p:ext uri="{D42A27DB-BD31-4B8C-83A1-F6EECF244321}">
                <p14:modId xmlns:p14="http://schemas.microsoft.com/office/powerpoint/2010/main" val="3238102266"/>
              </p:ext>
            </p:extLst>
          </p:nvPr>
        </p:nvGraphicFramePr>
        <p:xfrm>
          <a:off x="800100" y="1489793"/>
          <a:ext cx="4400550" cy="4400550"/>
        </p:xfrm>
        <a:graphic>
          <a:graphicData uri="http://schemas.openxmlformats.org/drawingml/2006/chart">
            <c:chart xmlns:c="http://schemas.openxmlformats.org/drawingml/2006/chart" xmlns:r="http://schemas.openxmlformats.org/officeDocument/2006/relationships" r:id="rId3"/>
          </a:graphicData>
        </a:graphic>
      </p:graphicFrame>
      <p:cxnSp>
        <p:nvCxnSpPr>
          <p:cNvPr id="70" name="Straight Connector 69"/>
          <p:cNvCxnSpPr/>
          <p:nvPr/>
        </p:nvCxnSpPr>
        <p:spPr>
          <a:xfrm flipH="1">
            <a:off x="952500" y="3661493"/>
            <a:ext cx="644036" cy="0"/>
          </a:xfrm>
          <a:prstGeom prst="line">
            <a:avLst/>
          </a:prstGeom>
          <a:ln w="127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a:stCxn id="74" idx="4"/>
          </p:cNvCxnSpPr>
          <p:nvPr/>
        </p:nvCxnSpPr>
        <p:spPr>
          <a:xfrm flipH="1">
            <a:off x="952500" y="3909143"/>
            <a:ext cx="1073150" cy="2977"/>
          </a:xfrm>
          <a:prstGeom prst="line">
            <a:avLst/>
          </a:prstGeom>
          <a:ln w="127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2" name="Straight Arrow Connector 71"/>
          <p:cNvCxnSpPr/>
          <p:nvPr/>
        </p:nvCxnSpPr>
        <p:spPr>
          <a:xfrm>
            <a:off x="952500" y="3661493"/>
            <a:ext cx="0" cy="247650"/>
          </a:xfrm>
          <a:prstGeom prst="straightConnector1">
            <a:avLst/>
          </a:prstGeom>
          <a:ln w="12700">
            <a:solidFill>
              <a:schemeClr val="tx1">
                <a:lumMod val="50000"/>
                <a:lumOff val="50000"/>
              </a:schemeClr>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73" name="Oval 72"/>
          <p:cNvSpPr/>
          <p:nvPr/>
        </p:nvSpPr>
        <p:spPr>
          <a:xfrm>
            <a:off x="1561338" y="3658318"/>
            <a:ext cx="152400" cy="114300"/>
          </a:xfrm>
          <a:prstGeom prst="ellipse">
            <a:avLst/>
          </a:prstGeom>
          <a:solidFill>
            <a:schemeClr val="accent2"/>
          </a:solidFill>
          <a:ln w="12700" cmpd="sng">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p:cNvSpPr/>
          <p:nvPr/>
        </p:nvSpPr>
        <p:spPr>
          <a:xfrm>
            <a:off x="1949450" y="3794843"/>
            <a:ext cx="152400" cy="114300"/>
          </a:xfrm>
          <a:prstGeom prst="ellipse">
            <a:avLst/>
          </a:prstGeom>
          <a:solidFill>
            <a:schemeClr val="accent2">
              <a:lumMod val="20000"/>
              <a:lumOff val="80000"/>
            </a:schemeClr>
          </a:solidFill>
          <a:ln w="1270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75" name="Oval 74"/>
          <p:cNvSpPr/>
          <p:nvPr/>
        </p:nvSpPr>
        <p:spPr>
          <a:xfrm>
            <a:off x="3084828" y="2508611"/>
            <a:ext cx="152400" cy="114300"/>
          </a:xfrm>
          <a:prstGeom prst="ellipse">
            <a:avLst/>
          </a:prstGeom>
          <a:solidFill>
            <a:schemeClr val="accent2"/>
          </a:solidFill>
          <a:ln w="12700" cmpd="sng">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p:cNvSpPr/>
          <p:nvPr/>
        </p:nvSpPr>
        <p:spPr>
          <a:xfrm>
            <a:off x="4229100" y="5297882"/>
            <a:ext cx="152400" cy="114300"/>
          </a:xfrm>
          <a:prstGeom prst="ellipse">
            <a:avLst/>
          </a:prstGeom>
          <a:solidFill>
            <a:schemeClr val="accent2">
              <a:lumMod val="20000"/>
              <a:lumOff val="80000"/>
            </a:schemeClr>
          </a:solidFill>
          <a:ln w="1270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78" name="Oval 77"/>
          <p:cNvSpPr/>
          <p:nvPr/>
        </p:nvSpPr>
        <p:spPr>
          <a:xfrm>
            <a:off x="1043964" y="5512173"/>
            <a:ext cx="152400" cy="114300"/>
          </a:xfrm>
          <a:prstGeom prst="ellipse">
            <a:avLst/>
          </a:prstGeom>
          <a:solidFill>
            <a:schemeClr val="accent2">
              <a:lumMod val="20000"/>
              <a:lumOff val="80000"/>
            </a:schemeClr>
          </a:solidFill>
          <a:ln w="1270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79" name="Oval 78"/>
          <p:cNvSpPr/>
          <p:nvPr/>
        </p:nvSpPr>
        <p:spPr>
          <a:xfrm>
            <a:off x="4686300" y="1594567"/>
            <a:ext cx="152400" cy="114300"/>
          </a:xfrm>
          <a:prstGeom prst="ellipse">
            <a:avLst/>
          </a:prstGeom>
          <a:solidFill>
            <a:schemeClr val="accent2"/>
          </a:solidFill>
          <a:ln w="12700" cmpd="sng">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p:cNvSpPr/>
          <p:nvPr/>
        </p:nvSpPr>
        <p:spPr>
          <a:xfrm>
            <a:off x="5219700" y="1451498"/>
            <a:ext cx="3886200" cy="1348061"/>
          </a:xfrm>
          <a:prstGeom prst="rect">
            <a:avLst/>
          </a:prstGeom>
        </p:spPr>
        <p:txBody>
          <a:bodyPr wrap="square">
            <a:spAutoFit/>
          </a:bodyPr>
          <a:lstStyle/>
          <a:p>
            <a:pPr marL="342900" indent="-342900">
              <a:spcBef>
                <a:spcPct val="20000"/>
              </a:spcBef>
              <a:defRPr/>
            </a:pPr>
            <a:r>
              <a:rPr lang="en-US" sz="2400" smtClean="0">
                <a:latin typeface="Arial" pitchFamily="34" charset="0"/>
                <a:cs typeface="Arial" pitchFamily="34" charset="0"/>
              </a:rPr>
              <a:t>Critical Points:</a:t>
            </a:r>
          </a:p>
          <a:p>
            <a:pPr marL="342900" indent="-342900">
              <a:spcBef>
                <a:spcPct val="20000"/>
              </a:spcBef>
              <a:defRPr/>
            </a:pPr>
            <a:r>
              <a:rPr lang="en-US" sz="2400" smtClean="0">
                <a:latin typeface="Arial" pitchFamily="34" charset="0"/>
                <a:cs typeface="Arial" pitchFamily="34" charset="0"/>
              </a:rPr>
              <a:t>	maxima =</a:t>
            </a:r>
          </a:p>
          <a:p>
            <a:pPr marL="342900" indent="-342900">
              <a:spcBef>
                <a:spcPct val="20000"/>
              </a:spcBef>
              <a:defRPr/>
            </a:pPr>
            <a:r>
              <a:rPr lang="en-US" sz="2400" smtClean="0">
                <a:latin typeface="Arial" pitchFamily="34" charset="0"/>
                <a:cs typeface="Arial" pitchFamily="34" charset="0"/>
              </a:rPr>
              <a:t>	minima  =</a:t>
            </a:r>
          </a:p>
        </p:txBody>
      </p:sp>
      <p:sp>
        <p:nvSpPr>
          <p:cNvPr id="81" name="Oval 80"/>
          <p:cNvSpPr/>
          <p:nvPr/>
        </p:nvSpPr>
        <p:spPr>
          <a:xfrm>
            <a:off x="7124700" y="2049927"/>
            <a:ext cx="152400" cy="114300"/>
          </a:xfrm>
          <a:prstGeom prst="ellipse">
            <a:avLst/>
          </a:prstGeom>
          <a:solidFill>
            <a:schemeClr val="accent2"/>
          </a:solidFill>
          <a:ln w="12700" cmpd="sng">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p:cNvSpPr/>
          <p:nvPr/>
        </p:nvSpPr>
        <p:spPr>
          <a:xfrm>
            <a:off x="7124700" y="2490517"/>
            <a:ext cx="152400" cy="114300"/>
          </a:xfrm>
          <a:prstGeom prst="ellipse">
            <a:avLst/>
          </a:prstGeom>
          <a:solidFill>
            <a:schemeClr val="accent2">
              <a:lumMod val="20000"/>
              <a:lumOff val="80000"/>
            </a:schemeClr>
          </a:solidFill>
          <a:ln w="1270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3" name="Straight Connector 82"/>
          <p:cNvCxnSpPr/>
          <p:nvPr/>
        </p:nvCxnSpPr>
        <p:spPr>
          <a:xfrm flipH="1" flipV="1">
            <a:off x="571500" y="2504801"/>
            <a:ext cx="2589528" cy="3810"/>
          </a:xfrm>
          <a:prstGeom prst="line">
            <a:avLst/>
          </a:prstGeom>
          <a:ln w="127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flipH="1">
            <a:off x="571500" y="5433143"/>
            <a:ext cx="3732660" cy="0"/>
          </a:xfrm>
          <a:prstGeom prst="line">
            <a:avLst/>
          </a:prstGeom>
          <a:ln w="127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5" name="Straight Arrow Connector 84"/>
          <p:cNvCxnSpPr/>
          <p:nvPr/>
        </p:nvCxnSpPr>
        <p:spPr>
          <a:xfrm>
            <a:off x="571500" y="2508611"/>
            <a:ext cx="0" cy="2924532"/>
          </a:xfrm>
          <a:prstGeom prst="straightConnector1">
            <a:avLst/>
          </a:prstGeom>
          <a:ln w="12700">
            <a:solidFill>
              <a:schemeClr val="tx1">
                <a:lumMod val="50000"/>
                <a:lumOff val="50000"/>
              </a:schemeClr>
            </a:solidFill>
            <a:prstDash val="dash"/>
            <a:headEnd type="arrow"/>
            <a:tailEnd type="arrow"/>
          </a:ln>
        </p:spPr>
        <p:style>
          <a:lnRef idx="1">
            <a:schemeClr val="accent1"/>
          </a:lnRef>
          <a:fillRef idx="0">
            <a:schemeClr val="accent1"/>
          </a:fillRef>
          <a:effectRef idx="0">
            <a:schemeClr val="accent1"/>
          </a:effectRef>
          <a:fontRef idx="minor">
            <a:schemeClr val="tx1"/>
          </a:fontRef>
        </p:style>
      </p:cxnSp>
      <p:sp>
        <p:nvSpPr>
          <p:cNvPr id="86" name="TextBox 85"/>
          <p:cNvSpPr txBox="1"/>
          <p:nvPr/>
        </p:nvSpPr>
        <p:spPr>
          <a:xfrm>
            <a:off x="410250" y="3816989"/>
            <a:ext cx="398629" cy="369332"/>
          </a:xfrm>
          <a:prstGeom prst="rect">
            <a:avLst/>
          </a:prstGeom>
          <a:solidFill>
            <a:schemeClr val="bg1"/>
          </a:solidFill>
        </p:spPr>
        <p:txBody>
          <a:bodyPr wrap="none" rtlCol="0">
            <a:spAutoFit/>
          </a:bodyPr>
          <a:lstStyle/>
          <a:p>
            <a:r>
              <a:rPr lang="en-US" err="1" smtClean="0">
                <a:latin typeface="Arial" pitchFamily="34" charset="0"/>
                <a:cs typeface="Arial" pitchFamily="34" charset="0"/>
              </a:rPr>
              <a:t>p</a:t>
            </a:r>
            <a:r>
              <a:rPr lang="en-US" baseline="-25000" err="1" smtClean="0">
                <a:latin typeface="Arial" pitchFamily="34" charset="0"/>
                <a:cs typeface="Arial" pitchFamily="34" charset="0"/>
              </a:rPr>
              <a:t>b</a:t>
            </a:r>
            <a:endParaRPr lang="en-US" baseline="-25000">
              <a:latin typeface="Arial" pitchFamily="34" charset="0"/>
              <a:cs typeface="Arial" pitchFamily="34" charset="0"/>
            </a:endParaRPr>
          </a:p>
        </p:txBody>
      </p:sp>
      <p:cxnSp>
        <p:nvCxnSpPr>
          <p:cNvPr id="87" name="Straight Connector 86"/>
          <p:cNvCxnSpPr/>
          <p:nvPr/>
        </p:nvCxnSpPr>
        <p:spPr>
          <a:xfrm flipH="1">
            <a:off x="266700" y="1575527"/>
            <a:ext cx="4500558" cy="0"/>
          </a:xfrm>
          <a:prstGeom prst="line">
            <a:avLst/>
          </a:prstGeom>
          <a:ln w="127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flipH="1">
            <a:off x="266700" y="5644975"/>
            <a:ext cx="838200" cy="0"/>
          </a:xfrm>
          <a:prstGeom prst="line">
            <a:avLst/>
          </a:prstGeom>
          <a:ln w="127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9" name="Straight Arrow Connector 88"/>
          <p:cNvCxnSpPr/>
          <p:nvPr/>
        </p:nvCxnSpPr>
        <p:spPr>
          <a:xfrm>
            <a:off x="266700" y="1575527"/>
            <a:ext cx="0" cy="4069448"/>
          </a:xfrm>
          <a:prstGeom prst="straightConnector1">
            <a:avLst/>
          </a:prstGeom>
          <a:ln w="12700">
            <a:solidFill>
              <a:schemeClr val="tx1">
                <a:lumMod val="50000"/>
                <a:lumOff val="50000"/>
              </a:schemeClr>
            </a:solidFill>
            <a:prstDash val="dash"/>
            <a:headEnd type="arrow"/>
            <a:tailEnd type="arrow"/>
          </a:ln>
        </p:spPr>
        <p:style>
          <a:lnRef idx="1">
            <a:schemeClr val="accent1"/>
          </a:lnRef>
          <a:fillRef idx="0">
            <a:schemeClr val="accent1"/>
          </a:fillRef>
          <a:effectRef idx="0">
            <a:schemeClr val="accent1"/>
          </a:effectRef>
          <a:fontRef idx="minor">
            <a:schemeClr val="tx1"/>
          </a:fontRef>
        </p:style>
      </p:cxnSp>
      <p:sp>
        <p:nvSpPr>
          <p:cNvPr id="90" name="TextBox 89"/>
          <p:cNvSpPr txBox="1"/>
          <p:nvPr/>
        </p:nvSpPr>
        <p:spPr>
          <a:xfrm>
            <a:off x="38100" y="3456363"/>
            <a:ext cx="389988" cy="369332"/>
          </a:xfrm>
          <a:prstGeom prst="rect">
            <a:avLst/>
          </a:prstGeom>
          <a:solidFill>
            <a:schemeClr val="bg1"/>
          </a:solidFill>
        </p:spPr>
        <p:txBody>
          <a:bodyPr wrap="none" rtlCol="0">
            <a:spAutoFit/>
          </a:bodyPr>
          <a:lstStyle/>
          <a:p>
            <a:r>
              <a:rPr lang="en-US" smtClean="0">
                <a:latin typeface="Arial" pitchFamily="34" charset="0"/>
                <a:cs typeface="Arial" pitchFamily="34" charset="0"/>
              </a:rPr>
              <a:t>p</a:t>
            </a:r>
            <a:r>
              <a:rPr lang="en-US" baseline="-25000" smtClean="0">
                <a:latin typeface="Arial" pitchFamily="34" charset="0"/>
                <a:cs typeface="Arial" pitchFamily="34" charset="0"/>
              </a:rPr>
              <a:t>c</a:t>
            </a:r>
            <a:endParaRPr lang="en-US" baseline="-25000">
              <a:latin typeface="Arial" pitchFamily="34" charset="0"/>
              <a:cs typeface="Arial" pitchFamily="34" charset="0"/>
            </a:endParaRPr>
          </a:p>
        </p:txBody>
      </p:sp>
      <p:sp>
        <p:nvSpPr>
          <p:cNvPr id="32" name="Title 1"/>
          <p:cNvSpPr>
            <a:spLocks noGrp="1"/>
          </p:cNvSpPr>
          <p:nvPr>
            <p:ph type="title"/>
          </p:nvPr>
        </p:nvSpPr>
        <p:spPr>
          <a:xfrm>
            <a:off x="0" y="0"/>
            <a:ext cx="9144000" cy="704851"/>
          </a:xfrm>
        </p:spPr>
        <p:txBody>
          <a:bodyPr>
            <a:normAutofit fontScale="90000"/>
          </a:bodyPr>
          <a:lstStyle/>
          <a:p>
            <a:r>
              <a:rPr lang="en-US"/>
              <a:t>Background: Topology</a:t>
            </a:r>
          </a:p>
        </p:txBody>
      </p:sp>
      <p:sp>
        <p:nvSpPr>
          <p:cNvPr id="41" name="TextBox 40"/>
          <p:cNvSpPr txBox="1"/>
          <p:nvPr/>
        </p:nvSpPr>
        <p:spPr>
          <a:xfrm>
            <a:off x="605930" y="3604343"/>
            <a:ext cx="398629" cy="369332"/>
          </a:xfrm>
          <a:prstGeom prst="rect">
            <a:avLst/>
          </a:prstGeom>
          <a:noFill/>
        </p:spPr>
        <p:txBody>
          <a:bodyPr wrap="none" rtlCol="0">
            <a:spAutoFit/>
          </a:bodyPr>
          <a:lstStyle/>
          <a:p>
            <a:r>
              <a:rPr lang="en-US" smtClean="0">
                <a:latin typeface="Arial" pitchFamily="34" charset="0"/>
                <a:cs typeface="Arial" pitchFamily="34" charset="0"/>
              </a:rPr>
              <a:t>p</a:t>
            </a:r>
            <a:r>
              <a:rPr lang="en-US" baseline="-25000" smtClean="0">
                <a:latin typeface="Arial" pitchFamily="34" charset="0"/>
                <a:cs typeface="Arial" pitchFamily="34" charset="0"/>
              </a:rPr>
              <a:t>a</a:t>
            </a:r>
            <a:endParaRPr lang="en-US" baseline="-25000">
              <a:latin typeface="Arial" pitchFamily="34" charset="0"/>
              <a:cs typeface="Arial" pitchFamily="34" charset="0"/>
            </a:endParaRPr>
          </a:p>
        </p:txBody>
      </p:sp>
      <p:sp>
        <p:nvSpPr>
          <p:cNvPr id="2" name="Slide Number Placeholder 1"/>
          <p:cNvSpPr>
            <a:spLocks noGrp="1"/>
          </p:cNvSpPr>
          <p:nvPr>
            <p:ph type="sldNum" sz="quarter" idx="12"/>
          </p:nvPr>
        </p:nvSpPr>
        <p:spPr/>
        <p:txBody>
          <a:bodyPr/>
          <a:lstStyle/>
          <a:p>
            <a:fld id="{0C9D9FE6-5D08-3B48-9104-2B1B3E27A71F}" type="slidenum">
              <a:rPr lang="en-US" smtClean="0"/>
              <a:t>9</a:t>
            </a:fld>
            <a:endParaRPr lang="en-US"/>
          </a:p>
        </p:txBody>
      </p:sp>
    </p:spTree>
    <p:extLst>
      <p:ext uri="{BB962C8B-B14F-4D97-AF65-F5344CB8AC3E}">
        <p14:creationId xmlns:p14="http://schemas.microsoft.com/office/powerpoint/2010/main" val="14702139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71"/>
                                        </p:tgtEl>
                                        <p:attrNameLst>
                                          <p:attrName>style.visibility</p:attrName>
                                        </p:attrNameLst>
                                      </p:cBhvr>
                                      <p:to>
                                        <p:strVal val="visible"/>
                                      </p:to>
                                    </p:set>
                                    <p:animEffect transition="in" filter="wipe(right)">
                                      <p:cBhvr>
                                        <p:cTn id="7" dur="500"/>
                                        <p:tgtEl>
                                          <p:spTgt spid="71"/>
                                        </p:tgtEl>
                                      </p:cBhvr>
                                    </p:animEffect>
                                  </p:childTnLst>
                                </p:cTn>
                              </p:par>
                              <p:par>
                                <p:cTn id="8" presetID="22" presetClass="entr" presetSubtype="2" fill="hold" nodeType="withEffect">
                                  <p:stCondLst>
                                    <p:cond delay="0"/>
                                  </p:stCondLst>
                                  <p:childTnLst>
                                    <p:set>
                                      <p:cBhvr>
                                        <p:cTn id="9" dur="1" fill="hold">
                                          <p:stCondLst>
                                            <p:cond delay="0"/>
                                          </p:stCondLst>
                                        </p:cTn>
                                        <p:tgtEl>
                                          <p:spTgt spid="70"/>
                                        </p:tgtEl>
                                        <p:attrNameLst>
                                          <p:attrName>style.visibility</p:attrName>
                                        </p:attrNameLst>
                                      </p:cBhvr>
                                      <p:to>
                                        <p:strVal val="visible"/>
                                      </p:to>
                                    </p:set>
                                    <p:animEffect transition="in" filter="wipe(right)">
                                      <p:cBhvr>
                                        <p:cTn id="10" dur="500"/>
                                        <p:tgtEl>
                                          <p:spTgt spid="70"/>
                                        </p:tgtEl>
                                      </p:cBhvr>
                                    </p:animEffect>
                                  </p:childTnLst>
                                </p:cTn>
                              </p:par>
                            </p:childTnLst>
                          </p:cTn>
                        </p:par>
                        <p:par>
                          <p:cTn id="11" fill="hold">
                            <p:stCondLst>
                              <p:cond delay="500"/>
                            </p:stCondLst>
                            <p:childTnLst>
                              <p:par>
                                <p:cTn id="12" presetID="16" presetClass="entr" presetSubtype="42" fill="hold" nodeType="afterEffect">
                                  <p:stCondLst>
                                    <p:cond delay="0"/>
                                  </p:stCondLst>
                                  <p:childTnLst>
                                    <p:set>
                                      <p:cBhvr>
                                        <p:cTn id="13" dur="1" fill="hold">
                                          <p:stCondLst>
                                            <p:cond delay="0"/>
                                          </p:stCondLst>
                                        </p:cTn>
                                        <p:tgtEl>
                                          <p:spTgt spid="72"/>
                                        </p:tgtEl>
                                        <p:attrNameLst>
                                          <p:attrName>style.visibility</p:attrName>
                                        </p:attrNameLst>
                                      </p:cBhvr>
                                      <p:to>
                                        <p:strVal val="visible"/>
                                      </p:to>
                                    </p:set>
                                    <p:animEffect transition="in" filter="barn(outHorizontal)">
                                      <p:cBhvr>
                                        <p:cTn id="14" dur="500"/>
                                        <p:tgtEl>
                                          <p:spTgt spid="72"/>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41"/>
                                        </p:tgtEl>
                                        <p:attrNameLst>
                                          <p:attrName>style.visibility</p:attrName>
                                        </p:attrNameLst>
                                      </p:cBhvr>
                                      <p:to>
                                        <p:strVal val="visible"/>
                                      </p:to>
                                    </p:set>
                                    <p:animEffect transition="in" filter="fade">
                                      <p:cBhvr>
                                        <p:cTn id="17" dur="500"/>
                                        <p:tgtEl>
                                          <p:spTgt spid="4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nodeType="clickEffect">
                                  <p:stCondLst>
                                    <p:cond delay="0"/>
                                  </p:stCondLst>
                                  <p:childTnLst>
                                    <p:set>
                                      <p:cBhvr>
                                        <p:cTn id="21" dur="1" fill="hold">
                                          <p:stCondLst>
                                            <p:cond delay="0"/>
                                          </p:stCondLst>
                                        </p:cTn>
                                        <p:tgtEl>
                                          <p:spTgt spid="83"/>
                                        </p:tgtEl>
                                        <p:attrNameLst>
                                          <p:attrName>style.visibility</p:attrName>
                                        </p:attrNameLst>
                                      </p:cBhvr>
                                      <p:to>
                                        <p:strVal val="visible"/>
                                      </p:to>
                                    </p:set>
                                    <p:animEffect transition="in" filter="wipe(right)">
                                      <p:cBhvr>
                                        <p:cTn id="22" dur="500"/>
                                        <p:tgtEl>
                                          <p:spTgt spid="83"/>
                                        </p:tgtEl>
                                      </p:cBhvr>
                                    </p:animEffect>
                                  </p:childTnLst>
                                </p:cTn>
                              </p:par>
                              <p:par>
                                <p:cTn id="23" presetID="22" presetClass="entr" presetSubtype="2" fill="hold" nodeType="withEffect">
                                  <p:stCondLst>
                                    <p:cond delay="0"/>
                                  </p:stCondLst>
                                  <p:childTnLst>
                                    <p:set>
                                      <p:cBhvr>
                                        <p:cTn id="24" dur="1" fill="hold">
                                          <p:stCondLst>
                                            <p:cond delay="0"/>
                                          </p:stCondLst>
                                        </p:cTn>
                                        <p:tgtEl>
                                          <p:spTgt spid="84"/>
                                        </p:tgtEl>
                                        <p:attrNameLst>
                                          <p:attrName>style.visibility</p:attrName>
                                        </p:attrNameLst>
                                      </p:cBhvr>
                                      <p:to>
                                        <p:strVal val="visible"/>
                                      </p:to>
                                    </p:set>
                                    <p:animEffect transition="in" filter="wipe(right)">
                                      <p:cBhvr>
                                        <p:cTn id="25" dur="500"/>
                                        <p:tgtEl>
                                          <p:spTgt spid="84"/>
                                        </p:tgtEl>
                                      </p:cBhvr>
                                    </p:animEffect>
                                  </p:childTnLst>
                                </p:cTn>
                              </p:par>
                            </p:childTnLst>
                          </p:cTn>
                        </p:par>
                        <p:par>
                          <p:cTn id="26" fill="hold">
                            <p:stCondLst>
                              <p:cond delay="500"/>
                            </p:stCondLst>
                            <p:childTnLst>
                              <p:par>
                                <p:cTn id="27" presetID="16" presetClass="entr" presetSubtype="42" fill="hold" nodeType="afterEffect">
                                  <p:stCondLst>
                                    <p:cond delay="0"/>
                                  </p:stCondLst>
                                  <p:childTnLst>
                                    <p:set>
                                      <p:cBhvr>
                                        <p:cTn id="28" dur="1" fill="hold">
                                          <p:stCondLst>
                                            <p:cond delay="0"/>
                                          </p:stCondLst>
                                        </p:cTn>
                                        <p:tgtEl>
                                          <p:spTgt spid="85"/>
                                        </p:tgtEl>
                                        <p:attrNameLst>
                                          <p:attrName>style.visibility</p:attrName>
                                        </p:attrNameLst>
                                      </p:cBhvr>
                                      <p:to>
                                        <p:strVal val="visible"/>
                                      </p:to>
                                    </p:set>
                                    <p:animEffect transition="in" filter="barn(outHorizontal)">
                                      <p:cBhvr>
                                        <p:cTn id="29" dur="500"/>
                                        <p:tgtEl>
                                          <p:spTgt spid="85"/>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86"/>
                                        </p:tgtEl>
                                        <p:attrNameLst>
                                          <p:attrName>style.visibility</p:attrName>
                                        </p:attrNameLst>
                                      </p:cBhvr>
                                      <p:to>
                                        <p:strVal val="visible"/>
                                      </p:to>
                                    </p:set>
                                    <p:animEffect transition="in" filter="fade">
                                      <p:cBhvr>
                                        <p:cTn id="32" dur="500"/>
                                        <p:tgtEl>
                                          <p:spTgt spid="86"/>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2" fill="hold" nodeType="clickEffect">
                                  <p:stCondLst>
                                    <p:cond delay="0"/>
                                  </p:stCondLst>
                                  <p:childTnLst>
                                    <p:set>
                                      <p:cBhvr>
                                        <p:cTn id="36" dur="1" fill="hold">
                                          <p:stCondLst>
                                            <p:cond delay="0"/>
                                          </p:stCondLst>
                                        </p:cTn>
                                        <p:tgtEl>
                                          <p:spTgt spid="88"/>
                                        </p:tgtEl>
                                        <p:attrNameLst>
                                          <p:attrName>style.visibility</p:attrName>
                                        </p:attrNameLst>
                                      </p:cBhvr>
                                      <p:to>
                                        <p:strVal val="visible"/>
                                      </p:to>
                                    </p:set>
                                    <p:animEffect transition="in" filter="wipe(right)">
                                      <p:cBhvr>
                                        <p:cTn id="37" dur="500"/>
                                        <p:tgtEl>
                                          <p:spTgt spid="88"/>
                                        </p:tgtEl>
                                      </p:cBhvr>
                                    </p:animEffect>
                                  </p:childTnLst>
                                </p:cTn>
                              </p:par>
                              <p:par>
                                <p:cTn id="38" presetID="22" presetClass="entr" presetSubtype="2" fill="hold" nodeType="withEffect">
                                  <p:stCondLst>
                                    <p:cond delay="0"/>
                                  </p:stCondLst>
                                  <p:childTnLst>
                                    <p:set>
                                      <p:cBhvr>
                                        <p:cTn id="39" dur="1" fill="hold">
                                          <p:stCondLst>
                                            <p:cond delay="0"/>
                                          </p:stCondLst>
                                        </p:cTn>
                                        <p:tgtEl>
                                          <p:spTgt spid="87"/>
                                        </p:tgtEl>
                                        <p:attrNameLst>
                                          <p:attrName>style.visibility</p:attrName>
                                        </p:attrNameLst>
                                      </p:cBhvr>
                                      <p:to>
                                        <p:strVal val="visible"/>
                                      </p:to>
                                    </p:set>
                                    <p:animEffect transition="in" filter="wipe(right)">
                                      <p:cBhvr>
                                        <p:cTn id="40" dur="500"/>
                                        <p:tgtEl>
                                          <p:spTgt spid="87"/>
                                        </p:tgtEl>
                                      </p:cBhvr>
                                    </p:animEffect>
                                  </p:childTnLst>
                                </p:cTn>
                              </p:par>
                            </p:childTnLst>
                          </p:cTn>
                        </p:par>
                        <p:par>
                          <p:cTn id="41" fill="hold">
                            <p:stCondLst>
                              <p:cond delay="500"/>
                            </p:stCondLst>
                            <p:childTnLst>
                              <p:par>
                                <p:cTn id="42" presetID="16" presetClass="entr" presetSubtype="42" fill="hold" nodeType="afterEffect">
                                  <p:stCondLst>
                                    <p:cond delay="0"/>
                                  </p:stCondLst>
                                  <p:childTnLst>
                                    <p:set>
                                      <p:cBhvr>
                                        <p:cTn id="43" dur="1" fill="hold">
                                          <p:stCondLst>
                                            <p:cond delay="0"/>
                                          </p:stCondLst>
                                        </p:cTn>
                                        <p:tgtEl>
                                          <p:spTgt spid="89"/>
                                        </p:tgtEl>
                                        <p:attrNameLst>
                                          <p:attrName>style.visibility</p:attrName>
                                        </p:attrNameLst>
                                      </p:cBhvr>
                                      <p:to>
                                        <p:strVal val="visible"/>
                                      </p:to>
                                    </p:set>
                                    <p:animEffect transition="in" filter="barn(outHorizontal)">
                                      <p:cBhvr>
                                        <p:cTn id="44" dur="500"/>
                                        <p:tgtEl>
                                          <p:spTgt spid="89"/>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90"/>
                                        </p:tgtEl>
                                        <p:attrNameLst>
                                          <p:attrName>style.visibility</p:attrName>
                                        </p:attrNameLst>
                                      </p:cBhvr>
                                      <p:to>
                                        <p:strVal val="visible"/>
                                      </p:to>
                                    </p:set>
                                    <p:animEffect transition="in" filter="fade">
                                      <p:cBhvr>
                                        <p:cTn id="47" dur="500"/>
                                        <p:tgtEl>
                                          <p:spTgt spid="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 grpId="0" animBg="1"/>
      <p:bldP spid="90" grpId="0" animBg="1"/>
      <p:bldP spid="41"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Angles">
      <a:majorFont>
        <a:latin typeface="Franklin Gothic Medium"/>
        <a:ea typeface=""/>
        <a:cs typeface=""/>
        <a:font script="Jpan" typeface="HG創英角ｺﾞｼｯｸUB"/>
        <a:font script="Hang" typeface="돋움"/>
        <a:font script="Hans" typeface="微软雅黑"/>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a:ea typeface=""/>
        <a:cs typeface=""/>
        <a:font script="Jpan" typeface="ＭＳ Ｐゴシック"/>
        <a:font script="Hang" typeface="맑은 고딕"/>
        <a:font script="Hans" typeface="华文隶书"/>
        <a:font script="Hant" typeface="新細明體"/>
        <a:font script="Arab" typeface="Arial"/>
        <a:font script="Hebr" typeface="Arial"/>
        <a:font script="Thai" typeface="Cord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8250048</TotalTime>
  <Words>5362</Words>
  <Application>Microsoft Macintosh PowerPoint</Application>
  <PresentationFormat>On-screen Show (4:3)</PresentationFormat>
  <Paragraphs>699</Paragraphs>
  <Slides>51</Slides>
  <Notes>43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51</vt:i4>
      </vt:variant>
    </vt:vector>
  </HeadingPairs>
  <TitlesOfParts>
    <vt:vector size="59" baseType="lpstr">
      <vt:lpstr>Arial Black</vt:lpstr>
      <vt:lpstr>Calibri</vt:lpstr>
      <vt:lpstr>Franklin Gothic Book</vt:lpstr>
      <vt:lpstr>Franklin Gothic Book (Body)</vt:lpstr>
      <vt:lpstr>Franklin Gothic Medium</vt:lpstr>
      <vt:lpstr>Times New Roman</vt:lpstr>
      <vt:lpstr>Arial</vt:lpstr>
      <vt:lpstr>Office Theme</vt:lpstr>
      <vt:lpstr>PowerPoint Presentation</vt:lpstr>
      <vt:lpstr>Thesis Statement</vt:lpstr>
      <vt:lpstr>Publication List</vt:lpstr>
      <vt:lpstr>Problem Space Description</vt:lpstr>
      <vt:lpstr>Problem Space Description</vt:lpstr>
      <vt:lpstr>Background: Topology</vt:lpstr>
      <vt:lpstr>Background: Topology</vt:lpstr>
      <vt:lpstr>Background: Topology</vt:lpstr>
      <vt:lpstr>Background: Topology</vt:lpstr>
      <vt:lpstr>Explore: Overview</vt:lpstr>
      <vt:lpstr>Explore: Challenges</vt:lpstr>
      <vt:lpstr>Explore: Adaptive Sampling Pipeline</vt:lpstr>
      <vt:lpstr>Explore: Scoring Methods</vt:lpstr>
      <vt:lpstr>Explore: Scoring Methods</vt:lpstr>
      <vt:lpstr>Explore: Limit Surface Adaptive Sampling</vt:lpstr>
      <vt:lpstr>Explore: Limit Surface Adaptive Sampling</vt:lpstr>
      <vt:lpstr>Explore: Limit Surface Adaptive Sampling</vt:lpstr>
      <vt:lpstr>Explore: Limit Surface Adaptive Sampling</vt:lpstr>
      <vt:lpstr>Explore: Candidate Selection</vt:lpstr>
      <vt:lpstr>Analyze: Overview</vt:lpstr>
      <vt:lpstr>Analyze: Problem Statement</vt:lpstr>
      <vt:lpstr>Analyze: Sensitivity Analysis in Visualization</vt:lpstr>
      <vt:lpstr>Analyze: Structured SA in RAVEN</vt:lpstr>
      <vt:lpstr>Analyze: SA Anomaly for Nuclear Fuel</vt:lpstr>
      <vt:lpstr>Analyze: Morse-Smale Approximation Errors</vt:lpstr>
      <vt:lpstr>Analyze: Morse-Smale Approximation Errors</vt:lpstr>
      <vt:lpstr>Analyze: Morse-Smale Approximation Errors</vt:lpstr>
      <vt:lpstr>Analyze: Morse-Smale Approximation Errors</vt:lpstr>
      <vt:lpstr>Analyze: Principal Hessian Direction</vt:lpstr>
      <vt:lpstr>Analyze: MSC+PHD Complementary Views</vt:lpstr>
      <vt:lpstr>Analyze: MSC+PHD Complementary Views</vt:lpstr>
      <vt:lpstr>Synthesize: Overview</vt:lpstr>
      <vt:lpstr>Synthesize: Limit Surface Extraction</vt:lpstr>
      <vt:lpstr>Synthesize: State of the Art</vt:lpstr>
      <vt:lpstr>Synthesize: State of the Art</vt:lpstr>
      <vt:lpstr>Synthesize: State of the Art</vt:lpstr>
      <vt:lpstr>Synthesize: State of the Art</vt:lpstr>
      <vt:lpstr>Synthesize: Proposed Solution</vt:lpstr>
      <vt:lpstr>Synthesize: Proposed Solution</vt:lpstr>
      <vt:lpstr>Synthesize: Proposed Solution</vt:lpstr>
      <vt:lpstr>Synthesize: Proposed Solution</vt:lpstr>
      <vt:lpstr>Synthesize: Proposed Solution</vt:lpstr>
      <vt:lpstr>Synthesize: Proposed Solution</vt:lpstr>
      <vt:lpstr>Timeline</vt:lpstr>
      <vt:lpstr>Timeline</vt:lpstr>
      <vt:lpstr>Timeline</vt:lpstr>
      <vt:lpstr>Timeline</vt:lpstr>
      <vt:lpstr>Timeline</vt:lpstr>
      <vt:lpstr>Timeline</vt:lpstr>
      <vt:lpstr>Timeline</vt:lpstr>
      <vt:lpstr>Thank You</vt:lpstr>
    </vt:vector>
  </TitlesOfParts>
  <Company>Idaho National Lab</Company>
  <LinksUpToDate>false</LinksUpToDate>
  <SharedDoc>false</SharedDoc>
  <HyperlinksChanged>false</HyperlinksChanged>
  <AppVersion>15.0024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Topology in the Design and Analysis of Experiments</dc:title>
  <dc:creator>Daniel Maljovec</dc:creator>
  <cp:lastModifiedBy>Kristina Rodriguez</cp:lastModifiedBy>
  <cp:revision>415</cp:revision>
  <dcterms:created xsi:type="dcterms:W3CDTF">2016-04-07T22:36:29Z</dcterms:created>
  <dcterms:modified xsi:type="dcterms:W3CDTF">2016-08-19T19:17:27Z</dcterms:modified>
</cp:coreProperties>
</file>